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83" r:id="rId3"/>
    <p:sldId id="286" r:id="rId4"/>
    <p:sldId id="287" r:id="rId5"/>
    <p:sldId id="289" r:id="rId6"/>
    <p:sldId id="310" r:id="rId7"/>
    <p:sldId id="290" r:id="rId8"/>
    <p:sldId id="288" r:id="rId9"/>
    <p:sldId id="291" r:id="rId10"/>
    <p:sldId id="292" r:id="rId11"/>
    <p:sldId id="293" r:id="rId12"/>
    <p:sldId id="294" r:id="rId13"/>
    <p:sldId id="285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11" r:id="rId24"/>
    <p:sldId id="306" r:id="rId25"/>
    <p:sldId id="307" r:id="rId26"/>
    <p:sldId id="31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5" autoAdjust="0"/>
    <p:restoredTop sz="93935" autoAdjust="0"/>
  </p:normalViewPr>
  <p:slideViewPr>
    <p:cSldViewPr>
      <p:cViewPr varScale="1">
        <p:scale>
          <a:sx n="90" d="100"/>
          <a:sy n="90" d="100"/>
        </p:scale>
        <p:origin x="13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5F585-C0A0-4BE3-9C49-E8B2C7216352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E530B-BECC-4F2D-8746-69F9494D1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3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DA208C-0688-451A-BF7D-CB40AAA901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1A66-284C-4A22-A49E-DC0CACB3BC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4B6D9-72D8-48FE-89F1-8A6E90EFC9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45742-A09E-4108-97F0-EC14CBAB3D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853BE-A1DA-4E80-A1E7-8B16AD483E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6DA7B-245A-4581-9C64-12541CBEEE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BA80E-3BFD-472F-AE02-49E3938DE3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E657D-427E-49A8-AE2B-0149598725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6922-3B73-47B7-AFF6-98D87648B9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85FAF-C9CB-4BC9-9447-470DEB033C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0799C-F568-49FA-B969-71232FD780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244241F1-C488-4FAA-B18B-3106F568F3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9: Preferential Trade Agreements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Introduction to International Economics: New Perspectives on the World Economy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Effects of PTAs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Trade creation </a:t>
            </a:r>
          </a:p>
          <a:p>
            <a:pPr lvl="1"/>
            <a:r>
              <a:rPr lang="en-US" dirty="0"/>
              <a:t>Occurs when the formation of an FTA or CU leads to a switching of imports from a high-cost source to a low-cost source </a:t>
            </a:r>
          </a:p>
          <a:p>
            <a:pPr lvl="2"/>
            <a:r>
              <a:rPr lang="en-US" dirty="0"/>
              <a:t>Tends to improve welfare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Trade diversion </a:t>
            </a:r>
          </a:p>
          <a:p>
            <a:pPr lvl="1"/>
            <a:r>
              <a:rPr lang="en-US" dirty="0"/>
              <a:t>Occurs when imports switch from a low-cost source to a high-cost source </a:t>
            </a:r>
          </a:p>
          <a:p>
            <a:pPr lvl="2"/>
            <a:r>
              <a:rPr lang="en-US" dirty="0"/>
              <a:t>Tends to worsen welfare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Trade Creation and Trade Diversion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30725"/>
          </a:xfrm>
        </p:spPr>
        <p:txBody>
          <a:bodyPr/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Trade creation </a:t>
            </a:r>
            <a:r>
              <a:rPr lang="en-US" sz="2800" dirty="0"/>
              <a:t>and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trade diversion </a:t>
            </a:r>
            <a:r>
              <a:rPr lang="en-US" sz="2800" dirty="0"/>
              <a:t>using the absolute advantage model of Chapter 2</a:t>
            </a:r>
          </a:p>
          <a:p>
            <a:r>
              <a:rPr lang="en-US" sz="2800" dirty="0"/>
              <a:t>Along with Brazil (B) and Argentina (A), we are also going to refer to a third country, El Salvador (S)</a:t>
            </a:r>
          </a:p>
          <a:p>
            <a:pPr lvl="1"/>
            <a:r>
              <a:rPr lang="en-US" sz="2400" dirty="0"/>
              <a:t>Brazil and Argentina are members of a PTA, whereas El Salvador is not</a:t>
            </a:r>
          </a:p>
          <a:p>
            <a:r>
              <a:rPr lang="en-US" dirty="0"/>
              <a:t>A PTA that involves trade creation is presented in Figure 9.1.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A870D-0129-C84F-97F2-79E87BBD04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7029" y="5442857"/>
            <a:ext cx="338644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 9.1: Trade-Creating PTA</a:t>
            </a:r>
          </a:p>
        </p:txBody>
      </p:sp>
      <p:pic>
        <p:nvPicPr>
          <p:cNvPr id="7" name="Picture 5" descr="Graph showing supply and demand curves and the effects of a Preferential Trade Agreement (PTA):&#10;&#10;Axes:&#10;&#10;The vertical axis (P) represents the price.&#10;The horizontal axis (Q) represents the quantity.&#10;Curves:&#10;&#10;Sᵇ: Supply curve of country B.&#10;Dᵇ: Demand curve of country B.&#10;Horizontal price levels:&#10;&#10;Pᴬ: Price of country A without tariffs.&#10;Pˢ: Price of country B without tariffs.&#10;Pᴬ + T: Price of country A with tariffs.&#10;Pˢ + T: Price of country B with tariffs.&#10;Points and segments:&#10;&#10;Points A, B, C, D mark intersections and relevant price/quantity changes.&#10;Zᴮ: Original trade quantity range between B and D.&#10;Zᴮ_PTA: New trade quantity range due to the Preferential Trade Agreement (PTA).&#10;Arrows:&#10;&#10;Horizontal double-headed arrows indicate the ranges for trade quantities Zᴮ and Zᴮ_PTA.">
            <a:extLst>
              <a:ext uri="{FF2B5EF4-FFF2-40B4-BE49-F238E27FC236}">
                <a16:creationId xmlns:a16="http://schemas.microsoft.com/office/drawing/2014/main" id="{42976A10-B18B-214D-BE1E-B2DBDAC24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5122"/>
            <a:ext cx="4548542" cy="347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F0112B-D738-0A4C-BDFF-30075CF08912}"/>
                  </a:ext>
                </a:extLst>
              </p:cNvPr>
              <p:cNvSpPr txBox="1"/>
              <p:nvPr/>
            </p:nvSpPr>
            <p:spPr>
              <a:xfrm>
                <a:off x="4572000" y="454060"/>
                <a:ext cx="4203625" cy="549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Argentina is the lower-cost producer in comparison to El Salvador.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Before the PTA, Brazil has in place a specific tariff of </a:t>
                </a:r>
                <a:r>
                  <a:rPr lang="en-US" i="1" dirty="0"/>
                  <a:t>T</a:t>
                </a:r>
                <a:r>
                  <a:rPr lang="en-US" dirty="0"/>
                  <a:t> on imports from </a:t>
                </a:r>
                <a:r>
                  <a:rPr lang="en-US" i="1" dirty="0"/>
                  <a:t>both</a:t>
                </a:r>
                <a:r>
                  <a:rPr lang="en-US" dirty="0"/>
                  <a:t> Argentina and El Salvador.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Since </a:t>
                </a:r>
                <a:r>
                  <a:rPr lang="en-US" i="1" dirty="0"/>
                  <a:t>P</a:t>
                </a:r>
                <a:r>
                  <a:rPr lang="en-US" i="1" baseline="30000" dirty="0"/>
                  <a:t>A</a:t>
                </a:r>
                <a:r>
                  <a:rPr lang="en-US" i="1" dirty="0"/>
                  <a:t>+T&lt; P</a:t>
                </a:r>
                <a:r>
                  <a:rPr lang="en-US" i="1" baseline="30000" dirty="0"/>
                  <a:t>S</a:t>
                </a:r>
                <a:r>
                  <a:rPr lang="en-US" i="1" dirty="0"/>
                  <a:t>+T,</a:t>
                </a:r>
                <a:r>
                  <a:rPr lang="en-US" dirty="0"/>
                  <a:t> Brazil imports from Argentina at the level of </a:t>
                </a:r>
                <a:r>
                  <a:rPr lang="en-US" i="1" dirty="0"/>
                  <a:t>Z</a:t>
                </a:r>
                <a:r>
                  <a:rPr lang="en-US" i="1" baseline="30000" dirty="0"/>
                  <a:t>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After Brazil joins the PTA with Argentina, the tariff is removed from imports from Argentina.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Since </a:t>
                </a:r>
                <a:r>
                  <a:rPr lang="en-US" i="1" dirty="0"/>
                  <a:t>P</a:t>
                </a:r>
                <a:r>
                  <a:rPr lang="en-US" i="1" baseline="30000" dirty="0"/>
                  <a:t>A</a:t>
                </a:r>
                <a:r>
                  <a:rPr lang="en-US" i="1" dirty="0"/>
                  <a:t>&lt; P</a:t>
                </a:r>
                <a:r>
                  <a:rPr lang="en-US" i="1" baseline="30000" dirty="0"/>
                  <a:t>S</a:t>
                </a:r>
                <a:r>
                  <a:rPr lang="en-US" i="1" dirty="0"/>
                  <a:t>+T, </a:t>
                </a:r>
                <a:r>
                  <a:rPr lang="en-US" dirty="0"/>
                  <a:t>Brazil continues to import the good from Argentina, with a higher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𝑃𝑇𝐴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/>
                  <a:t>, price fall from </a:t>
                </a:r>
                <a:r>
                  <a:rPr lang="en-US" i="1" dirty="0"/>
                  <a:t>P</a:t>
                </a:r>
                <a:r>
                  <a:rPr lang="en-US" i="1" baseline="30000" dirty="0"/>
                  <a:t>A</a:t>
                </a:r>
                <a:r>
                  <a:rPr lang="en-US" i="1" dirty="0"/>
                  <a:t>+T</a:t>
                </a:r>
                <a:r>
                  <a:rPr lang="en-US" dirty="0"/>
                  <a:t> to </a:t>
                </a:r>
                <a:r>
                  <a:rPr lang="en-US" i="1" dirty="0"/>
                  <a:t>P</a:t>
                </a:r>
                <a:r>
                  <a:rPr lang="en-US" i="1" baseline="30000" dirty="0"/>
                  <a:t>A</a:t>
                </a: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Consumer surplus in Brazil increases while producer surplus and government tariff revenue falls</a:t>
                </a: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Net increase in welfare </a:t>
                </a:r>
                <a:r>
                  <a:rPr lang="en-US" dirty="0"/>
                  <a:t>due to 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trade creation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F0112B-D738-0A4C-BDFF-30075CF08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060"/>
                <a:ext cx="4203625" cy="5499198"/>
              </a:xfrm>
              <a:prstGeom prst="rect">
                <a:avLst/>
              </a:prstGeom>
              <a:blipFill>
                <a:blip r:embed="rId3"/>
                <a:stretch>
                  <a:fillRect l="-906" t="-693" r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A8A120-D112-424B-8D24-5E309F43C3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71" y="4992914"/>
            <a:ext cx="361740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 9.2: A Trade-Diverting PTA</a:t>
            </a:r>
          </a:p>
        </p:txBody>
      </p:sp>
      <p:pic>
        <p:nvPicPr>
          <p:cNvPr id="7" name="Picture 2" descr="Graph showing supply and demand curves with the effects of a Preferential Trade Agreement (PTA) and tariffs:&#10;&#10;Axes:&#10;&#10;The vertical axis (P) represents the price.&#10;The horizontal axis (Q) represents the quantity.&#10;Curves:&#10;&#10;Sᵇ: Supply curve of country B.&#10;Dᵇ: Demand curve of country B.&#10;Horizontal price levels:&#10;&#10;Pᴬ: Price of country A without tariffs.&#10;Pˢ: Price of country B without tariffs.&#10;Pᴬ + T: Price of country A with tariffs.&#10;Pˢ + T: Price of country B with tariffs.&#10;Points:&#10;&#10;A, B, C, D, E mark intersections and relevant price/quantity changes.&#10;Segments:&#10;&#10;Zᴮ: Original trade quantity range before PTA, indicated by a horizontal double-headed arrow.&#10;Zᴮ_PTA: New trade quantity range after the Preferential Trade Agreement (PTA).&#10;Arrows:&#10;&#10;Two arrows pointing downwards toward A and C.">
            <a:extLst>
              <a:ext uri="{FF2B5EF4-FFF2-40B4-BE49-F238E27FC236}">
                <a16:creationId xmlns:a16="http://schemas.microsoft.com/office/drawing/2014/main" id="{44F8CE7E-439B-E546-95D9-C06D8BDF2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1" y="1443038"/>
            <a:ext cx="4177489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4F5F4D-DAB3-6F41-8209-CD462C7BC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596055"/>
            <a:ext cx="4177489" cy="49665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Before the PTA, Brazil has in place a specific tariff on imports from both Argentina and El Salvador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El Salvador is the lower-cost producer in comparison to Argentina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Brazil imports the good from El Salvador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Once Brazil joins a PTA with Argentina, Brazil switches to Argentina as an import supplier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Imports expand as the domestic price falls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Consumer surplus in Brazil increases while producer surplus and government revenue fall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Whether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net welfare effect </a:t>
            </a:r>
            <a:r>
              <a:rPr lang="en-US" sz="1800" dirty="0"/>
              <a:t>is positive or negative is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ambiguous</a:t>
            </a:r>
            <a:r>
              <a:rPr lang="en-US" sz="1800" dirty="0"/>
              <a:t> </a:t>
            </a:r>
            <a:endParaRPr lang="en-US" sz="16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Summary of Economic Effects of PTAs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PTAs can be either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welfare-improving</a:t>
            </a:r>
            <a:r>
              <a:rPr lang="en-US" dirty="0"/>
              <a:t> or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welfare-worsening</a:t>
            </a:r>
            <a:r>
              <a:rPr lang="en-US" dirty="0"/>
              <a:t>. </a:t>
            </a:r>
          </a:p>
          <a:p>
            <a:r>
              <a:rPr lang="en-US" dirty="0"/>
              <a:t>Whether an PTA is welfare-improving or welfare-worsening is something that must be assessed on a case-by-case basis, based on evidence on the relative strengths of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trade creation</a:t>
            </a:r>
            <a:r>
              <a:rPr lang="en-US" dirty="0"/>
              <a:t> 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trade diversion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Table 9.3 The evolution of the European Union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865510"/>
              </p:ext>
            </p:extLst>
          </p:nvPr>
        </p:nvGraphicFramePr>
        <p:xfrm>
          <a:off x="435864" y="901142"/>
          <a:ext cx="8458198" cy="5645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746">
                  <a:extLst>
                    <a:ext uri="{9D8B030D-6E8A-4147-A177-3AD203B41FA5}">
                      <a16:colId xmlns:a16="http://schemas.microsoft.com/office/drawing/2014/main" val="2732308516"/>
                    </a:ext>
                  </a:extLst>
                </a:gridCol>
                <a:gridCol w="4382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8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Treaty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Members 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66">
                <a:tc>
                  <a:txBody>
                    <a:bodyPr/>
                    <a:lstStyle/>
                    <a:p>
                      <a:r>
                        <a:rPr lang="en-US" sz="1400" dirty="0"/>
                        <a:t>1951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European Coal</a:t>
                      </a:r>
                      <a:r>
                        <a:rPr lang="en-US" sz="1400" baseline="0" dirty="0"/>
                        <a:t> and Steel Community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Treaty of Paris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France, Germany, Italy, Luxembourg, Netherlands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698">
                <a:tc>
                  <a:txBody>
                    <a:bodyPr/>
                    <a:lstStyle/>
                    <a:p>
                      <a:r>
                        <a:rPr lang="en-US" sz="1400" dirty="0"/>
                        <a:t>1958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European Economic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Treaty</a:t>
                      </a:r>
                      <a:r>
                        <a:rPr lang="en-US" sz="1400" baseline="0" dirty="0"/>
                        <a:t> of Rome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862">
                <a:tc>
                  <a:txBody>
                    <a:bodyPr/>
                    <a:lstStyle/>
                    <a:p>
                      <a:r>
                        <a:rPr lang="en-US" sz="1400" dirty="0"/>
                        <a:t>1973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Enlargement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Denmark, Ireland, United Kingdom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862">
                <a:tc>
                  <a:txBody>
                    <a:bodyPr/>
                    <a:lstStyle/>
                    <a:p>
                      <a:r>
                        <a:rPr lang="en-US" sz="1400" dirty="0"/>
                        <a:t>1981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Enlargement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62">
                <a:tc>
                  <a:txBody>
                    <a:bodyPr/>
                    <a:lstStyle/>
                    <a:p>
                      <a:r>
                        <a:rPr lang="en-US" sz="1400" dirty="0"/>
                        <a:t>1986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Enlargement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Portugal, Spain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62">
                <a:tc>
                  <a:txBody>
                    <a:bodyPr/>
                    <a:lstStyle/>
                    <a:p>
                      <a:r>
                        <a:rPr lang="en-US" sz="1400" dirty="0"/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European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Maastricht Treaty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62">
                <a:tc>
                  <a:txBody>
                    <a:bodyPr/>
                    <a:lstStyle/>
                    <a:p>
                      <a:r>
                        <a:rPr lang="en-US" sz="1400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Enlargement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Austria, Finland, Sweden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466">
                <a:tc>
                  <a:txBody>
                    <a:bodyPr/>
                    <a:lstStyle/>
                    <a:p>
                      <a:r>
                        <a:rPr lang="en-US" sz="14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European</a:t>
                      </a:r>
                      <a:r>
                        <a:rPr lang="en-US" sz="1400" baseline="0" dirty="0"/>
                        <a:t> Monetary Union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United Kingdom, Sweden and Denmark not included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466">
                <a:tc>
                  <a:txBody>
                    <a:bodyPr/>
                    <a:lstStyle/>
                    <a:p>
                      <a:r>
                        <a:rPr lang="en-US" sz="1400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Common EMU currency: the 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United Kingdom, Sweden and Denmark not included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4789">
                <a:tc>
                  <a:txBody>
                    <a:bodyPr/>
                    <a:lstStyle/>
                    <a:p>
                      <a:r>
                        <a:rPr lang="en-US" sz="14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Enlargement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Cyprus, Czech Republic, Estonia, Hungary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Latvia, Lithuania, Malta, Poland, Slovakia, Slovenia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862">
                <a:tc>
                  <a:txBody>
                    <a:bodyPr/>
                    <a:lstStyle/>
                    <a:p>
                      <a:r>
                        <a:rPr lang="en-US" sz="14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Enlargement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Bulgaria, Romania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862">
                <a:tc>
                  <a:txBody>
                    <a:bodyPr/>
                    <a:lstStyle/>
                    <a:p>
                      <a:r>
                        <a:rPr lang="en-US" sz="14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</a:t>
                      </a:r>
                      <a:r>
                        <a:rPr lang="en-US" sz="1400" baseline="0" dirty="0"/>
                        <a:t> Constitution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Lisbon Treaty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266">
                <a:tc>
                  <a:txBody>
                    <a:bodyPr/>
                    <a:lstStyle/>
                    <a:p>
                      <a:r>
                        <a:rPr lang="en-US" sz="14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Enlargement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Croatia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291">
                <a:tc>
                  <a:txBody>
                    <a:bodyPr/>
                    <a:lstStyle/>
                    <a:p>
                      <a:r>
                        <a:rPr lang="en-US" sz="1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Brexit vote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United Kingdom votes to eventually leave the 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80978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580188"/>
            <a:ext cx="6019800" cy="267820"/>
          </a:xfrm>
        </p:spPr>
        <p:txBody>
          <a:bodyPr/>
          <a:lstStyle/>
          <a:p>
            <a:r>
              <a:rPr lang="en-US" altLang="en-US" dirty="0"/>
              <a:t>© Kenneth A. Reinert,  Cambridge University Press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Assessment of the EU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5" y="1295400"/>
            <a:ext cx="8229600" cy="4398962"/>
          </a:xfrm>
        </p:spPr>
        <p:txBody>
          <a:bodyPr/>
          <a:lstStyle/>
          <a:p>
            <a:r>
              <a:rPr lang="en-US" sz="2000" dirty="0"/>
              <a:t>Some studies have suggested that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trade creation </a:t>
            </a:r>
            <a:r>
              <a:rPr lang="en-US" sz="2000" dirty="0"/>
              <a:t>has dominated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trade diversion </a:t>
            </a:r>
            <a:r>
              <a:rPr lang="en-US" sz="2000" dirty="0"/>
              <a:t>in the EU</a:t>
            </a:r>
          </a:p>
          <a:p>
            <a:r>
              <a:rPr lang="en-US" sz="2000" dirty="0"/>
              <a:t>However, the role of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non-tariff measures </a:t>
            </a:r>
            <a:r>
              <a:rPr lang="en-US" sz="2000" dirty="0"/>
              <a:t>(motor vehicles, VCRs, and footwear) and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subsidies</a:t>
            </a:r>
            <a:r>
              <a:rPr lang="en-US" sz="2000" dirty="0"/>
              <a:t> (aircraft, steel, shipbuilding, and agriculture)</a:t>
            </a:r>
          </a:p>
          <a:p>
            <a:r>
              <a:rPr lang="en-US" sz="2000" dirty="0"/>
              <a:t>An intermediate view: overall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trade creation </a:t>
            </a:r>
            <a:r>
              <a:rPr lang="en-US" sz="2000" dirty="0"/>
              <a:t>in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manufactured</a:t>
            </a:r>
            <a:r>
              <a:rPr lang="en-US" sz="2000" dirty="0"/>
              <a:t> goods and overall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trade diversion </a:t>
            </a:r>
            <a:r>
              <a:rPr lang="en-US" sz="2000" dirty="0"/>
              <a:t>in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agricultural</a:t>
            </a:r>
            <a:r>
              <a:rPr lang="en-US" sz="2000" dirty="0"/>
              <a:t> goods (largely due to the Common Agricultural Policy)</a:t>
            </a:r>
          </a:p>
          <a:p>
            <a:r>
              <a:rPr lang="en-US" sz="2000" dirty="0"/>
              <a:t>Significant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trade creation </a:t>
            </a:r>
            <a:r>
              <a:rPr lang="en-US" sz="2000" i="1" dirty="0"/>
              <a:t>between</a:t>
            </a:r>
            <a:r>
              <a:rPr lang="en-US" sz="2000" dirty="0"/>
              <a:t> EU members but only limited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trade diversion </a:t>
            </a:r>
            <a:r>
              <a:rPr lang="en-US" sz="2000" dirty="0"/>
              <a:t>because of the expanding set of </a:t>
            </a:r>
            <a:r>
              <a:rPr lang="en-US" sz="2000" i="1" dirty="0"/>
              <a:t>external</a:t>
            </a:r>
            <a:r>
              <a:rPr lang="en-US" sz="2000" dirty="0"/>
              <a:t> PTAs</a:t>
            </a:r>
          </a:p>
          <a:p>
            <a:r>
              <a:rPr lang="en-US" sz="2000" dirty="0"/>
              <a:t>Lagging in </a:t>
            </a:r>
            <a:r>
              <a:rPr lang="en-US" sz="2000" i="1" dirty="0"/>
              <a:t>trade in services: </a:t>
            </a:r>
            <a:r>
              <a:rPr lang="en-US" sz="2000" dirty="0"/>
              <a:t>stalled progress in harmonizing the regulation of services</a:t>
            </a:r>
          </a:p>
          <a:p>
            <a:r>
              <a:rPr lang="en-US" sz="2000" dirty="0"/>
              <a:t>Positive effects of the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EMU</a:t>
            </a:r>
            <a:r>
              <a:rPr lang="en-US" sz="2000" dirty="0"/>
              <a:t> on intra-EMU trade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North American Free Trade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In January 1994 an FTA between Canada, Mexico and the United States took place (NAFTA)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Ambitious in scope: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Trade in goods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Financial services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Transportation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Telecommunications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Foreign direct investment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Intellectual property rights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Government procurement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Dispute settlement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NAFTA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Trade and labor</a:t>
            </a:r>
          </a:p>
          <a:p>
            <a:pPr lvl="1"/>
            <a:r>
              <a:rPr lang="en-US" sz="2000" dirty="0"/>
              <a:t>North American Agreement on Labor Cooperation </a:t>
            </a:r>
          </a:p>
          <a:p>
            <a:r>
              <a:rPr lang="en-US" sz="2400" dirty="0"/>
              <a:t>Trade and the environment</a:t>
            </a:r>
          </a:p>
          <a:p>
            <a:pPr lvl="1"/>
            <a:r>
              <a:rPr lang="en-US" sz="2000" dirty="0"/>
              <a:t>North American Agreement on Environmental Cooperation</a:t>
            </a:r>
          </a:p>
          <a:p>
            <a:r>
              <a:rPr lang="en-US" sz="2400" dirty="0"/>
              <a:t>NAFTA ROOs</a:t>
            </a:r>
          </a:p>
          <a:p>
            <a:pPr lvl="1"/>
            <a:r>
              <a:rPr lang="en-US" sz="2000" dirty="0"/>
              <a:t>Substantially limit market access for Mexico in all but textiles and clothing</a:t>
            </a:r>
          </a:p>
          <a:p>
            <a:pPr lvl="1"/>
            <a:r>
              <a:rPr lang="en-US" sz="2000" dirty="0"/>
              <a:t>Detrimental impacts on Mexico’s corn producers </a:t>
            </a:r>
          </a:p>
          <a:p>
            <a:r>
              <a:rPr lang="en-US" sz="2400" dirty="0"/>
              <a:t>Truck transportation not liberalized until 2011</a:t>
            </a:r>
          </a:p>
          <a:p>
            <a:r>
              <a:rPr lang="en-US" sz="2400" dirty="0"/>
              <a:t>Migration a continued political issue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Mercosur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15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PTA among Argentina, Brazil, Paraguay, and Uruguay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Launched in 1991 with the Treaty of Asunción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Took on Chile and Bolivia as associate members in 1996 and 1997, respectively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Peru, Colombia and Ecuador became associate members in 2003-2004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Venezuela signed a partnership agreement in 2006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Not actually a common market but a CU. Far from free movement of labor and physical capital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Troubled by two asymmetries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An EU-Mercosur FTA?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Analytical Elements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Countries</a:t>
            </a:r>
          </a:p>
          <a:p>
            <a:r>
              <a:rPr lang="en-US" dirty="0"/>
              <a:t>Sectors</a:t>
            </a:r>
          </a:p>
          <a:p>
            <a:r>
              <a:rPr lang="en-US" dirty="0"/>
              <a:t>Tasks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FTAA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 1994, governments of 34 countries in Western Hemisphere agreed to pursue a Free Trade Area of the Americas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Negotiations were launched at the Second Summit of the Americas in 1998.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Would have represented the largest free trade area in the world, in terms of both market size and territory, had it been successful.</a:t>
            </a:r>
          </a:p>
          <a:p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FTAA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2004 Summit of the Americas was stymied by a number of issues</a:t>
            </a:r>
          </a:p>
          <a:p>
            <a:pPr lvl="1"/>
            <a:r>
              <a:rPr lang="en-US" dirty="0"/>
              <a:t>Agriculture</a:t>
            </a:r>
          </a:p>
          <a:p>
            <a:pPr lvl="1"/>
            <a:r>
              <a:rPr lang="en-US" dirty="0"/>
              <a:t>Anti-dumping</a:t>
            </a:r>
          </a:p>
          <a:p>
            <a:r>
              <a:rPr lang="en-US" dirty="0"/>
              <a:t>The 2005 Summit of the Americas ended negotiations on the FTAA</a:t>
            </a:r>
          </a:p>
          <a:p>
            <a:pPr lvl="1"/>
            <a:r>
              <a:rPr lang="en-US" dirty="0"/>
              <a:t>Venezuela and Argentina blocked progress in opposition to US-backed “neo-liberalism”</a:t>
            </a:r>
          </a:p>
          <a:p>
            <a:r>
              <a:rPr lang="en-US" dirty="0"/>
              <a:t>No serious discussions about reviving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ASEAN and AFTA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84763"/>
          </a:xfrm>
        </p:spPr>
        <p:txBody>
          <a:bodyPr/>
          <a:lstStyle/>
          <a:p>
            <a:r>
              <a:rPr lang="en-US" sz="2400" dirty="0"/>
              <a:t>Association for Southeast Asian Nations (ASEAN) includes Brunei, Cambodia, Indonesia, Laos, Malaysia, Myanmar, the Philippines, Singapore, Thailand and Vietnam</a:t>
            </a:r>
          </a:p>
          <a:p>
            <a:r>
              <a:rPr lang="en-US" sz="2400" dirty="0"/>
              <a:t>Beginning in 1992, members began to form the ASEAN FTA or AFTA, which now includes all 10 members</a:t>
            </a:r>
          </a:p>
          <a:p>
            <a:r>
              <a:rPr lang="en-US" sz="2400" dirty="0"/>
              <a:t>ASEAN is linking its AFTA to other countries in the region through a number of initiatives</a:t>
            </a:r>
          </a:p>
          <a:p>
            <a:r>
              <a:rPr lang="en-US" sz="2400" dirty="0"/>
              <a:t>In 2015 ASEAN moved beyond AFTA to begin to take steps towards an ASEAN Economic Community (AEC) – will be difficult</a:t>
            </a:r>
          </a:p>
          <a:p>
            <a:r>
              <a:rPr lang="en-US" sz="2400" dirty="0"/>
              <a:t>Positive trade impacts: intra-ASEAN trade grew along with ASEAN’s trade with the rest of the world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85C27-CC19-E24D-A82D-E6FF0988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Trans-Pacific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6E331-8D83-B143-B260-384F7C43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60887"/>
          </a:xfrm>
        </p:spPr>
        <p:txBody>
          <a:bodyPr/>
          <a:lstStyle/>
          <a:p>
            <a:r>
              <a:rPr lang="en-US" sz="2000" dirty="0"/>
              <a:t>The Trans-Pacific Partnership (TPP) was to be an FTA between 12 Pacific Rim countries: Australia, Brunei, Canada, Chile, Japan, Malaysia, Mexico, New Zealand, Peru, Singapore, the United States, and Vietnam.</a:t>
            </a:r>
          </a:p>
          <a:p>
            <a:r>
              <a:rPr lang="en-US" sz="2000" dirty="0"/>
              <a:t>Conceived in 2011, signed in 2016 (the signature trade agreement of the Obama administration)</a:t>
            </a:r>
          </a:p>
          <a:p>
            <a:r>
              <a:rPr lang="en-US" sz="2000" dirty="0"/>
              <a:t>Ambitious: way beyond standard trade issues, to include environmental issues, investor–state dispute settlement (ISDS), labor standards, and regulatory cooperation.</a:t>
            </a:r>
          </a:p>
          <a:p>
            <a:r>
              <a:rPr lang="en-US" sz="2000" dirty="0"/>
              <a:t>The Trump administration pulled out of the TPP in 2017</a:t>
            </a:r>
          </a:p>
          <a:p>
            <a:r>
              <a:rPr lang="en-US" sz="2000" dirty="0"/>
              <a:t>The remaining 11 countries signed in 2018 the Comprehensive and Progressive Agreement for Trans-Pacific Partnership (CP-TPP, or TPP-11)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4C4575-ECF1-4C4D-96E5-1CA45691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751069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Regionalism vs. Multilateralism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Represent two alternative trade policy options available to the countries of the world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1950s and 1960s saw “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first wave</a:t>
            </a:r>
            <a:r>
              <a:rPr lang="en-US" sz="2400" dirty="0"/>
              <a:t>” of PTAs in developing world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1980’s saw beginning of “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second wave</a:t>
            </a:r>
            <a:r>
              <a:rPr lang="en-US" sz="2400" dirty="0"/>
              <a:t>” of PTAs, which has not ended.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Will the second wave of PTAs complement the multilateral framework or work at cross-purposes to this framework?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“building blocks” to multilateral trade liberalization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“open regionalism” in contrast to the first wave, “</a:t>
            </a:r>
            <a:r>
              <a:rPr lang="en-US" sz="2000" dirty="0" err="1"/>
              <a:t>multilateralized</a:t>
            </a:r>
            <a:r>
              <a:rPr lang="en-US" sz="2000" dirty="0"/>
              <a:t> regionalism: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distract from multilateral trade negotiations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Regionalism vs. Multilateralism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“Spaghetti bowl”: overlapping nature of most PTAs, with most WTO members holding simultaneous membership in many PTAs at once</a:t>
            </a:r>
          </a:p>
          <a:p>
            <a:r>
              <a:rPr lang="en-US" sz="2400" dirty="0"/>
              <a:t>Some warn of a movement towards “numerous and crisscrossing [PTAs] and innumerable applicable tariff rates depending on arbitrarily-determined and often a multiplicity of sources of origin”</a:t>
            </a:r>
          </a:p>
          <a:p>
            <a:r>
              <a:rPr lang="en-US" sz="2400" dirty="0"/>
              <a:t>Trading blocs and customs unions (and their increased levels of trade and FDI) can have a role in reducing international conflict</a:t>
            </a:r>
          </a:p>
          <a:p>
            <a:r>
              <a:rPr lang="en-US" sz="2400" dirty="0"/>
              <a:t>The tensions between regionalism and multilateralism can be lessened, but not eliminated</a:t>
            </a:r>
          </a:p>
          <a:p>
            <a:endParaRPr lang="en-US" sz="28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9BBC-3AA5-F841-8FD9-C6D461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GATS-Plus and TRIPS-Plus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01971-7F79-6D45-81D9-2E95D2212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78362"/>
          </a:xfrm>
        </p:spPr>
        <p:txBody>
          <a:bodyPr/>
          <a:lstStyle/>
          <a:p>
            <a:r>
              <a:rPr lang="en-US" sz="2400" dirty="0"/>
              <a:t>Since the Marrakesh Agreement, further services and intellectual property rights agreements have taken place within PTAs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known as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GATS-Plus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TRIPS-Plus</a:t>
            </a:r>
            <a:r>
              <a:rPr lang="en-US" sz="2400" dirty="0"/>
              <a:t> agreement</a:t>
            </a:r>
          </a:p>
          <a:p>
            <a:r>
              <a:rPr lang="en-US" sz="2400" dirty="0"/>
              <a:t>locking in of previous unilateral regulatory liberalization that has taken place since GATS took effect in 1995 (these are preferential and can violate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MFN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NT</a:t>
            </a:r>
            <a:r>
              <a:rPr lang="en-US" sz="2400" dirty="0"/>
              <a:t> non-discrimination principles)</a:t>
            </a:r>
          </a:p>
          <a:p>
            <a:r>
              <a:rPr lang="en-US" sz="2400" dirty="0"/>
              <a:t>Approximately one half of the PTAs signed since 2000 have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TRIPS-Plus </a:t>
            </a:r>
            <a:r>
              <a:rPr lang="en-US" sz="2400" dirty="0"/>
              <a:t>agreements.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TRIPS-Plus</a:t>
            </a:r>
            <a:r>
              <a:rPr lang="en-US" sz="2400" dirty="0"/>
              <a:t> agreements can impose enforcement costs on LMICs that are not in a good position to absorb them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31F94-2463-0E45-BA6B-237A9F69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113186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term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multilateralism</a:t>
            </a:r>
            <a:r>
              <a:rPr lang="en-US" sz="2400" dirty="0"/>
              <a:t> refers to the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GATT/WTO </a:t>
            </a:r>
            <a:r>
              <a:rPr lang="en-US" sz="2400" dirty="0"/>
              <a:t>system and the trade negotiations that take place within it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One of the founding principles of this system is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nondiscrimination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Involves the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most favored nation (MFN) </a:t>
            </a:r>
            <a:r>
              <a:rPr lang="en-US" sz="1800" dirty="0"/>
              <a:t>and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national treatment (NT)</a:t>
            </a:r>
            <a:r>
              <a:rPr lang="en-US" sz="1800" dirty="0"/>
              <a:t> sub-principles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“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Regionalism</a:t>
            </a:r>
            <a:r>
              <a:rPr lang="en-US" sz="2400" dirty="0"/>
              <a:t>” refers to a violation of the nondiscrimination principle in which one member of a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regional trade agreement (RTA)</a:t>
            </a:r>
            <a:r>
              <a:rPr lang="en-US" sz="2400" dirty="0"/>
              <a:t> discriminates in its trade policies in favor of another member of the RTA and against nonmembers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Has been allowed by the GATT/WTO under certain circumstances: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Free trade areas (FTAs)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Customs unions (CUs)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Interim agreements leading to an FTA or CU “within a reasonable length of time”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Table 9.1: Types of Preferential Trade Agreements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7" name="Picture 2" descr="Table showing different types of Preferential Trade Agreements (PTAs), descriptions, and the number of notifications in force as of 2019:&#10;&#10;Type of PTA: GATT Article XXIV (FTA)&#10;&#10;Description: An agreement on the part of a set of countries to eliminate trade restrictions between themselves.&#10;Number of notifications in force: 243&#10;Type of PTA: GATT Article XXIV (CU)&#10;&#10;Description: An agreement on the part of a set of countries to eliminate trade restrictions between themselves and to adopt a common external tariff.&#10;Number of notifications in force: 21&#10;Type of PTA: Enabling clause&#10;&#10;Description: Allows PTAs in goods trade between developing countries.&#10;Number of notifications in force: 57&#10;Type of PTA: GATS Article V&#10;&#10;Description: An agreement to reduce barriers to trade in services between a set of countries.&#10;Number of notifications in force: 160&#10;Summary:&#10;&#10;Total notifications in force: 481&#10;Total physical PTAs in force: 302">
            <a:extLst>
              <a:ext uri="{FF2B5EF4-FFF2-40B4-BE49-F238E27FC236}">
                <a16:creationId xmlns:a16="http://schemas.microsoft.com/office/drawing/2014/main" id="{A399132D-EBD9-F941-9F8D-82E984B1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24000"/>
            <a:ext cx="7696200" cy="460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WTO and PTAs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r>
              <a:rPr lang="en-US" sz="2800" dirty="0"/>
              <a:t>WTO members who wish to form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FTAs</a:t>
            </a:r>
            <a:r>
              <a:rPr lang="en-US" sz="2800" dirty="0"/>
              <a:t> or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CUs</a:t>
            </a:r>
            <a:r>
              <a:rPr lang="en-US" sz="2800" dirty="0"/>
              <a:t> may do so</a:t>
            </a:r>
          </a:p>
          <a:p>
            <a:pPr lvl="1"/>
            <a:r>
              <a:rPr lang="en-US" sz="2400" dirty="0"/>
              <a:t>However, there are certain requirements</a:t>
            </a:r>
          </a:p>
          <a:p>
            <a:pPr lvl="2"/>
            <a:r>
              <a:rPr lang="en-US" sz="2000" dirty="0"/>
              <a:t>Trade barriers against non-members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cannot be “higher or more restrictive than” </a:t>
            </a:r>
            <a:r>
              <a:rPr lang="en-US" sz="2000" dirty="0"/>
              <a:t>those in existence prior to the FTA or CU</a:t>
            </a:r>
          </a:p>
          <a:p>
            <a:pPr lvl="2"/>
            <a:r>
              <a:rPr lang="en-US" sz="2000" dirty="0"/>
              <a:t>FTA or CU must be formed “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within a reasonable length of time</a:t>
            </a:r>
            <a:r>
              <a:rPr lang="en-US" sz="2000" dirty="0"/>
              <a:t>”</a:t>
            </a:r>
          </a:p>
          <a:p>
            <a:pPr lvl="2"/>
            <a:r>
              <a:rPr lang="en-US" sz="2000" dirty="0"/>
              <a:t>FTA or CU must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eliminate trade barriers on “substantially all the trade</a:t>
            </a:r>
            <a:r>
              <a:rPr lang="en-US" sz="2000" dirty="0"/>
              <a:t>” among the members</a:t>
            </a:r>
          </a:p>
          <a:p>
            <a:pPr lvl="2"/>
            <a:r>
              <a:rPr lang="en-US" sz="2000" dirty="0"/>
              <a:t>With regard to services, the General Agreement on Trade in Services (GATS) requires that the FTA or CU involve “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substantial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sectoral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coverage</a:t>
            </a:r>
            <a:r>
              <a:rPr lang="en-US" sz="2000" dirty="0"/>
              <a:t>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DD18-DE92-AF40-BDA4-7F78F8D2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Types of Preferential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E343-38C6-D743-A1A4-3FB34D5F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sz="2400" dirty="0"/>
              <a:t>“Understanding” on PTAs established in the Marrakesh Agreement: </a:t>
            </a:r>
            <a:r>
              <a:rPr lang="en-US" sz="2000" i="1" dirty="0"/>
              <a:t>the relevant measures to assess restrictiveness against non-members is a weighted average of tariff rates and that the length of time allowable for the elimination of trade barriers within FTAs and CUs is to be no more than 10 years.</a:t>
            </a:r>
            <a:endParaRPr lang="en-US" sz="2400" i="1" dirty="0"/>
          </a:p>
          <a:p>
            <a:r>
              <a:rPr lang="en-US" sz="2400" dirty="0"/>
              <a:t>There has never been any serious evaluation or enforcement of PTAs under either the GATT or the WTO</a:t>
            </a:r>
          </a:p>
          <a:p>
            <a:r>
              <a:rPr lang="en-US" sz="2400" dirty="0"/>
              <a:t>No WTO member has the incentive to challenge PTAs through WTO dispute settlement, because nearly all important WTO members are themselves members of at least one PTA.</a:t>
            </a:r>
          </a:p>
          <a:p>
            <a:r>
              <a:rPr lang="en-US" sz="2400" dirty="0"/>
              <a:t>This “cooperative equilibrium” has proved to be quite durable.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301B4-4124-5D49-ACED-211B290C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353846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WTO and PTAs: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sz="2400" dirty="0"/>
              <a:t>The WTO’s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Committee on Regional Trade Agreements (CRTA) </a:t>
            </a:r>
            <a:r>
              <a:rPr lang="en-US" sz="2400" dirty="0"/>
              <a:t>has built an improved database of FTAs and CUs, but transparency is not enforced.</a:t>
            </a:r>
          </a:p>
          <a:p>
            <a:r>
              <a:rPr lang="en-US" sz="2400" dirty="0"/>
              <a:t>Although many PTAs are not regional, some PTAs are true attempts to build regional integration between contiguous countries.</a:t>
            </a:r>
          </a:p>
          <a:p>
            <a:r>
              <a:rPr lang="en-US" sz="2400" dirty="0"/>
              <a:t>Steps on the way to regional integration are described in Table 9.2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Table 9.2: Steps to Regional Integration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7" name="Picture 2" descr="Table showing different types of economic integration and their descriptions:&#10;&#10;Type: Free trade area&#10;&#10;Description: An agreement on the part of a set of countries to eliminate trade restrictions between themselves.&#10;Type: Customs union&#10;&#10;Description: An agreement on the part of a set of countries to eliminate trade restrictions between themselves and to adopt a common external tariff.&#10;Type: Common market&#10;&#10;Description: An agreement on the part of a set of countries to eliminate trade restrictions between themselves, to adopt a common external tariff, and to allow the free movement of labor and physical capital between member countries.&#10;Type: Monetary union&#10;&#10;Description: A common market that adopts a common currency and adopts a common monetary policy.&#10;Type: Economic union&#10;&#10;Description: A monetary union that adopts a process of domestic policy harmonization in areas such as tax and spending policies and domestic regulation.">
            <a:extLst>
              <a:ext uri="{FF2B5EF4-FFF2-40B4-BE49-F238E27FC236}">
                <a16:creationId xmlns:a16="http://schemas.microsoft.com/office/drawing/2014/main" id="{C617D0E8-5571-9146-8746-AF8EC90B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126728" cy="432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Rules of 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Tariff rate arbitrage</a:t>
            </a:r>
            <a:r>
              <a:rPr lang="en-US" dirty="0"/>
              <a:t>: in FTAs (but not CUs), a product can be imported into a low-tariff member and then resold in a high-tariff member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Rules of origin </a:t>
            </a:r>
            <a:r>
              <a:rPr lang="en-US" dirty="0"/>
              <a:t>(ROOs) protect against this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Domestic content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Change in tariff heading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Specific processes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Substantial transformation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E24C4ABA1C94593A5D5AEAECA7343" ma:contentTypeVersion="17" ma:contentTypeDescription="Create a new document." ma:contentTypeScope="" ma:versionID="de76bc3a2869181d2446d923ea4b6be0">
  <xsd:schema xmlns:xsd="http://www.w3.org/2001/XMLSchema" xmlns:xs="http://www.w3.org/2001/XMLSchema" xmlns:p="http://schemas.microsoft.com/office/2006/metadata/properties" xmlns:ns2="4fac8261-9e7f-49bd-9ad1-3d8ff24d3444" xmlns:ns3="c00e84f8-d27d-4a88-9238-e8ac26935f62" targetNamespace="http://schemas.microsoft.com/office/2006/metadata/properties" ma:root="true" ma:fieldsID="8c68cffba3d78558ab75daf1a85a67bd" ns2:_="" ns3:_="">
    <xsd:import namespace="4fac8261-9e7f-49bd-9ad1-3d8ff24d3444"/>
    <xsd:import namespace="c00e84f8-d27d-4a88-9238-e8ac26935f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FirstName" minOccurs="0"/>
                <xsd:element ref="ns2:LastNam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c8261-9e7f-49bd-9ad1-3d8ff24d3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FirstName" ma:index="10" nillable="true" ma:displayName="First Name" ma:format="Dropdown" ma:internalName="FirstName">
      <xsd:simpleType>
        <xsd:restriction base="dms:Text">
          <xsd:maxLength value="255"/>
        </xsd:restriction>
      </xsd:simpleType>
    </xsd:element>
    <xsd:element name="LastName" ma:index="11" nillable="true" ma:displayName="Last Name" ma:format="Dropdown" ma:internalName="LastName">
      <xsd:simpleType>
        <xsd:restriction base="dms:Text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e84f8-d27d-4a88-9238-e8ac26935f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0895196-0a8f-43a7-9b6c-41eeae9874b3}" ma:internalName="TaxCatchAll" ma:showField="CatchAllData" ma:web="c00e84f8-d27d-4a88-9238-e8ac26935f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rstName xmlns="4fac8261-9e7f-49bd-9ad1-3d8ff24d3444" xsi:nil="true"/>
    <LastName xmlns="4fac8261-9e7f-49bd-9ad1-3d8ff24d3444" xsi:nil="true"/>
    <TaxCatchAll xmlns="c00e84f8-d27d-4a88-9238-e8ac26935f62" xsi:nil="true"/>
    <lcf76f155ced4ddcb4097134ff3c332f xmlns="4fac8261-9e7f-49bd-9ad1-3d8ff24d34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FEACBF-EA60-43D1-B692-9B15F1C56A94}"/>
</file>

<file path=customXml/itemProps2.xml><?xml version="1.0" encoding="utf-8"?>
<ds:datastoreItem xmlns:ds="http://schemas.openxmlformats.org/officeDocument/2006/customXml" ds:itemID="{D0462D65-5018-457F-B1B3-316D472E2E63}"/>
</file>

<file path=customXml/itemProps3.xml><?xml version="1.0" encoding="utf-8"?>
<ds:datastoreItem xmlns:ds="http://schemas.openxmlformats.org/officeDocument/2006/customXml" ds:itemID="{2405F499-4DD1-48B9-91D3-65F13FDE1A72}"/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1949</TotalTime>
  <Words>2170</Words>
  <Application>Microsoft Office PowerPoint</Application>
  <PresentationFormat>On-screen Show (4:3)</PresentationFormat>
  <Paragraphs>252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Garamond</vt:lpstr>
      <vt:lpstr>Wingdings</vt:lpstr>
      <vt:lpstr>Edge</vt:lpstr>
      <vt:lpstr>Chapter 9: Preferential Trade Agreements</vt:lpstr>
      <vt:lpstr>Analytical Elements </vt:lpstr>
      <vt:lpstr>Introduction</vt:lpstr>
      <vt:lpstr>Table 9.1: Types of Preferential Trade Agreements</vt:lpstr>
      <vt:lpstr>The WTO and PTAs</vt:lpstr>
      <vt:lpstr>Types of Preferential Trade Agreements</vt:lpstr>
      <vt:lpstr>The WTO and PTAs: Enforcement</vt:lpstr>
      <vt:lpstr>Table 9.2: Steps to Regional Integration</vt:lpstr>
      <vt:lpstr>Rules of Origin</vt:lpstr>
      <vt:lpstr>Economic Effects of PTAs</vt:lpstr>
      <vt:lpstr>Trade Creation and Trade Diversion</vt:lpstr>
      <vt:lpstr>Figure 9.1: Trade-Creating PTA</vt:lpstr>
      <vt:lpstr>Figure 9.2: A Trade-Diverting PTA</vt:lpstr>
      <vt:lpstr>Summary of Economic Effects of PTAs</vt:lpstr>
      <vt:lpstr>Table 9.3 The evolution of the European Union</vt:lpstr>
      <vt:lpstr>Economic Assessment of the EU</vt:lpstr>
      <vt:lpstr>North American Free Trade Agreement</vt:lpstr>
      <vt:lpstr>NAFTA Issues</vt:lpstr>
      <vt:lpstr>Mercosur</vt:lpstr>
      <vt:lpstr>The FTAA</vt:lpstr>
      <vt:lpstr>The FTAA</vt:lpstr>
      <vt:lpstr>ASEAN and AFTA</vt:lpstr>
      <vt:lpstr>The Trans-Pacific Partnership</vt:lpstr>
      <vt:lpstr>Regionalism vs. Multilateralism</vt:lpstr>
      <vt:lpstr>Regionalism vs. Multilateralism</vt:lpstr>
      <vt:lpstr>GATS-Plus and TRIPS-Plus</vt:lpstr>
    </vt:vector>
  </TitlesOfParts>
  <Company>GMU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Kenneth</dc:creator>
  <cp:lastModifiedBy>Robert Starr</cp:lastModifiedBy>
  <cp:revision>155</cp:revision>
  <dcterms:created xsi:type="dcterms:W3CDTF">2009-09-02T15:55:36Z</dcterms:created>
  <dcterms:modified xsi:type="dcterms:W3CDTF">2024-12-11T14:07:40Z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0x010100A8EE24C4ABA1C94593A5D5AEAECA7343</vt:lpwstr>
  </property>
</Properties>
</file>