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7"/>
  </p:notesMasterIdLst>
  <p:sldIdLst>
    <p:sldId id="256" r:id="rId2"/>
    <p:sldId id="283" r:id="rId3"/>
    <p:sldId id="294" r:id="rId4"/>
    <p:sldId id="316" r:id="rId5"/>
    <p:sldId id="317" r:id="rId6"/>
    <p:sldId id="318" r:id="rId7"/>
    <p:sldId id="319" r:id="rId8"/>
    <p:sldId id="320" r:id="rId9"/>
    <p:sldId id="321" r:id="rId10"/>
    <p:sldId id="322" r:id="rId11"/>
    <p:sldId id="295" r:id="rId12"/>
    <p:sldId id="323" r:id="rId13"/>
    <p:sldId id="296" r:id="rId14"/>
    <p:sldId id="298" r:id="rId15"/>
    <p:sldId id="297" r:id="rId16"/>
    <p:sldId id="324" r:id="rId17"/>
    <p:sldId id="325" r:id="rId18"/>
    <p:sldId id="326" r:id="rId19"/>
    <p:sldId id="302" r:id="rId20"/>
    <p:sldId id="303" r:id="rId21"/>
    <p:sldId id="305" r:id="rId22"/>
    <p:sldId id="306" r:id="rId23"/>
    <p:sldId id="307" r:id="rId24"/>
    <p:sldId id="309" r:id="rId25"/>
    <p:sldId id="310" r:id="rId26"/>
    <p:sldId id="311" r:id="rId27"/>
    <p:sldId id="312" r:id="rId28"/>
    <p:sldId id="313" r:id="rId29"/>
    <p:sldId id="292" r:id="rId30"/>
    <p:sldId id="327" r:id="rId31"/>
    <p:sldId id="328" r:id="rId32"/>
    <p:sldId id="293" r:id="rId33"/>
    <p:sldId id="314" r:id="rId34"/>
    <p:sldId id="315" r:id="rId35"/>
    <p:sldId id="329"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452"/>
  </p:normalViewPr>
  <p:slideViewPr>
    <p:cSldViewPr>
      <p:cViewPr varScale="1">
        <p:scale>
          <a:sx n="94" d="100"/>
          <a:sy n="94" d="100"/>
        </p:scale>
        <p:origin x="141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35F585-C0A0-4BE3-9C49-E8B2C7216352}" type="datetimeFigureOut">
              <a:rPr lang="en-US" smtClean="0"/>
              <a:pPr/>
              <a:t>12/17/2024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BE530B-BECC-4F2D-8746-69F9494D123D}" type="slidenum">
              <a:rPr lang="en-US" smtClean="0"/>
              <a:pPr/>
              <a:t>‹#›</a:t>
            </a:fld>
            <a:endParaRPr lang="en-US"/>
          </a:p>
        </p:txBody>
      </p:sp>
    </p:spTree>
    <p:extLst>
      <p:ext uri="{BB962C8B-B14F-4D97-AF65-F5344CB8AC3E}">
        <p14:creationId xmlns:p14="http://schemas.microsoft.com/office/powerpoint/2010/main" val="2829661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512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5124" name="Rectangle 4"/>
          <p:cNvSpPr>
            <a:spLocks noGrp="1" noChangeArrowheads="1"/>
          </p:cNvSpPr>
          <p:nvPr>
            <p:ph type="dt" sz="half" idx="2"/>
          </p:nvPr>
        </p:nvSpPr>
        <p:spPr/>
        <p:txBody>
          <a:bodyPr/>
          <a:lstStyle>
            <a:lvl1pPr>
              <a:defRPr/>
            </a:lvl1pPr>
          </a:lstStyle>
          <a:p>
            <a:endParaRPr lang="en-US" altLang="en-US"/>
          </a:p>
        </p:txBody>
      </p:sp>
      <p:sp>
        <p:nvSpPr>
          <p:cNvPr id="5125" name="Rectangle 5"/>
          <p:cNvSpPr>
            <a:spLocks noGrp="1" noChangeArrowheads="1"/>
          </p:cNvSpPr>
          <p:nvPr>
            <p:ph type="ftr" sz="quarter" idx="3"/>
          </p:nvPr>
        </p:nvSpPr>
        <p:spPr>
          <a:xfrm>
            <a:off x="3124200" y="6243638"/>
            <a:ext cx="2895600" cy="457200"/>
          </a:xfrm>
        </p:spPr>
        <p:txBody>
          <a:bodyPr/>
          <a:lstStyle>
            <a:lvl1pPr>
              <a:defRPr/>
            </a:lvl1pPr>
          </a:lstStyle>
          <a:p>
            <a:r>
              <a:rPr lang="en-US" altLang="en-US" dirty="0"/>
              <a:t>© Kenneth A. Reinert, Cambridge University Press 2021</a:t>
            </a:r>
          </a:p>
        </p:txBody>
      </p:sp>
      <p:sp>
        <p:nvSpPr>
          <p:cNvPr id="5126" name="Rectangle 6"/>
          <p:cNvSpPr>
            <a:spLocks noGrp="1" noChangeArrowheads="1"/>
          </p:cNvSpPr>
          <p:nvPr>
            <p:ph type="sldNum" sz="quarter" idx="4"/>
          </p:nvPr>
        </p:nvSpPr>
        <p:spPr/>
        <p:txBody>
          <a:bodyPr/>
          <a:lstStyle>
            <a:lvl1pPr>
              <a:defRPr/>
            </a:lvl1pPr>
          </a:lstStyle>
          <a:p>
            <a:fld id="{4BDA208C-0688-451A-BF7D-CB40AAA901C4}" type="slidenum">
              <a:rPr lang="en-US" altLang="en-US"/>
              <a:pPr/>
              <a:t>‹#›</a:t>
            </a:fld>
            <a:endParaRPr lang="en-US" altLang="en-US"/>
          </a:p>
        </p:txBody>
      </p:sp>
      <p:sp>
        <p:nvSpPr>
          <p:cNvPr id="5127"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128"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dirty="0"/>
              <a:t>© Kenneth A. Reinert, Cambridge University Press 2021</a:t>
            </a:r>
          </a:p>
        </p:txBody>
      </p:sp>
      <p:sp>
        <p:nvSpPr>
          <p:cNvPr id="6" name="Slide Number Placeholder 5"/>
          <p:cNvSpPr>
            <a:spLocks noGrp="1"/>
          </p:cNvSpPr>
          <p:nvPr>
            <p:ph type="sldNum" sz="quarter" idx="12"/>
          </p:nvPr>
        </p:nvSpPr>
        <p:spPr/>
        <p:txBody>
          <a:bodyPr/>
          <a:lstStyle>
            <a:lvl1pPr>
              <a:defRPr/>
            </a:lvl1pPr>
          </a:lstStyle>
          <a:p>
            <a:fld id="{F7841A66-284C-4A22-A49E-DC0CACB3BCC6}"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dirty="0"/>
              <a:t>© Kenneth A. Reinert, Cambridge University Press 2021</a:t>
            </a:r>
          </a:p>
        </p:txBody>
      </p:sp>
      <p:sp>
        <p:nvSpPr>
          <p:cNvPr id="6" name="Slide Number Placeholder 5"/>
          <p:cNvSpPr>
            <a:spLocks noGrp="1"/>
          </p:cNvSpPr>
          <p:nvPr>
            <p:ph type="sldNum" sz="quarter" idx="12"/>
          </p:nvPr>
        </p:nvSpPr>
        <p:spPr/>
        <p:txBody>
          <a:bodyPr/>
          <a:lstStyle>
            <a:lvl1pPr>
              <a:defRPr/>
            </a:lvl1pPr>
          </a:lstStyle>
          <a:p>
            <a:fld id="{0AA4B6D9-72D8-48FE-89F1-8A6E90EFC9C3}"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dirty="0"/>
              <a:t>© Kenneth A. Reinert, Cambridge University Press 2021</a:t>
            </a:r>
          </a:p>
        </p:txBody>
      </p:sp>
      <p:sp>
        <p:nvSpPr>
          <p:cNvPr id="6" name="Slide Number Placeholder 5"/>
          <p:cNvSpPr>
            <a:spLocks noGrp="1"/>
          </p:cNvSpPr>
          <p:nvPr>
            <p:ph type="sldNum" sz="quarter" idx="12"/>
          </p:nvPr>
        </p:nvSpPr>
        <p:spPr/>
        <p:txBody>
          <a:bodyPr/>
          <a:lstStyle>
            <a:lvl1pPr>
              <a:defRPr/>
            </a:lvl1pPr>
          </a:lstStyle>
          <a:p>
            <a:fld id="{25945742-A09E-4108-97F0-EC14CBAB3DD7}"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dirty="0"/>
              <a:t>© Kenneth A. Reinert, Cambridge University Press 2021</a:t>
            </a:r>
          </a:p>
        </p:txBody>
      </p:sp>
      <p:sp>
        <p:nvSpPr>
          <p:cNvPr id="6" name="Slide Number Placeholder 5"/>
          <p:cNvSpPr>
            <a:spLocks noGrp="1"/>
          </p:cNvSpPr>
          <p:nvPr>
            <p:ph type="sldNum" sz="quarter" idx="12"/>
          </p:nvPr>
        </p:nvSpPr>
        <p:spPr/>
        <p:txBody>
          <a:bodyPr/>
          <a:lstStyle>
            <a:lvl1pPr>
              <a:defRPr/>
            </a:lvl1pPr>
          </a:lstStyle>
          <a:p>
            <a:fld id="{96D853BE-A1DA-4E80-A1E7-8B16AD483EE6}"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dirty="0"/>
              <a:t>© Kenneth A. Reinert, Cambridge University Press 2021</a:t>
            </a:r>
          </a:p>
        </p:txBody>
      </p:sp>
      <p:sp>
        <p:nvSpPr>
          <p:cNvPr id="7" name="Slide Number Placeholder 6"/>
          <p:cNvSpPr>
            <a:spLocks noGrp="1"/>
          </p:cNvSpPr>
          <p:nvPr>
            <p:ph type="sldNum" sz="quarter" idx="12"/>
          </p:nvPr>
        </p:nvSpPr>
        <p:spPr/>
        <p:txBody>
          <a:bodyPr/>
          <a:lstStyle>
            <a:lvl1pPr>
              <a:defRPr/>
            </a:lvl1pPr>
          </a:lstStyle>
          <a:p>
            <a:fld id="{3686DA7B-245A-4581-9C64-12541CBEEEE8}"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dirty="0"/>
              <a:t>© Kenneth A. Reinert, Cambridge University Press 2021</a:t>
            </a:r>
          </a:p>
        </p:txBody>
      </p:sp>
      <p:sp>
        <p:nvSpPr>
          <p:cNvPr id="9" name="Slide Number Placeholder 8"/>
          <p:cNvSpPr>
            <a:spLocks noGrp="1"/>
          </p:cNvSpPr>
          <p:nvPr>
            <p:ph type="sldNum" sz="quarter" idx="12"/>
          </p:nvPr>
        </p:nvSpPr>
        <p:spPr/>
        <p:txBody>
          <a:bodyPr/>
          <a:lstStyle>
            <a:lvl1pPr>
              <a:defRPr/>
            </a:lvl1pPr>
          </a:lstStyle>
          <a:p>
            <a:fld id="{F45BA80E-3BFD-472F-AE02-49E3938DE3F7}"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dirty="0"/>
              <a:t>© Kenneth A. Reinert, Cambridge University Press 2021</a:t>
            </a:r>
          </a:p>
        </p:txBody>
      </p:sp>
      <p:sp>
        <p:nvSpPr>
          <p:cNvPr id="5" name="Slide Number Placeholder 4"/>
          <p:cNvSpPr>
            <a:spLocks noGrp="1"/>
          </p:cNvSpPr>
          <p:nvPr>
            <p:ph type="sldNum" sz="quarter" idx="12"/>
          </p:nvPr>
        </p:nvSpPr>
        <p:spPr/>
        <p:txBody>
          <a:bodyPr/>
          <a:lstStyle>
            <a:lvl1pPr>
              <a:defRPr/>
            </a:lvl1pPr>
          </a:lstStyle>
          <a:p>
            <a:fld id="{4B4E657D-427E-49A8-AE2B-014959872571}"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dirty="0"/>
              <a:t>© Kenneth A. Reinert, Cambridge University Press 2021</a:t>
            </a:r>
          </a:p>
        </p:txBody>
      </p:sp>
      <p:sp>
        <p:nvSpPr>
          <p:cNvPr id="4" name="Slide Number Placeholder 3"/>
          <p:cNvSpPr>
            <a:spLocks noGrp="1"/>
          </p:cNvSpPr>
          <p:nvPr>
            <p:ph type="sldNum" sz="quarter" idx="12"/>
          </p:nvPr>
        </p:nvSpPr>
        <p:spPr/>
        <p:txBody>
          <a:bodyPr/>
          <a:lstStyle>
            <a:lvl1pPr>
              <a:defRPr/>
            </a:lvl1pPr>
          </a:lstStyle>
          <a:p>
            <a:fld id="{1EAA6922-3B73-47B7-AFF6-98D87648B919}"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dirty="0"/>
              <a:t>© Kenneth A. Reinert, Cambridge University Press 2021</a:t>
            </a:r>
          </a:p>
        </p:txBody>
      </p:sp>
      <p:sp>
        <p:nvSpPr>
          <p:cNvPr id="7" name="Slide Number Placeholder 6"/>
          <p:cNvSpPr>
            <a:spLocks noGrp="1"/>
          </p:cNvSpPr>
          <p:nvPr>
            <p:ph type="sldNum" sz="quarter" idx="12"/>
          </p:nvPr>
        </p:nvSpPr>
        <p:spPr/>
        <p:txBody>
          <a:bodyPr/>
          <a:lstStyle>
            <a:lvl1pPr>
              <a:defRPr/>
            </a:lvl1pPr>
          </a:lstStyle>
          <a:p>
            <a:fld id="{A7E85FAF-C9CB-4BC9-9447-470DEB033C18}"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dirty="0"/>
              <a:t>© Kenneth A. Reinert, Cambridge University Press 2021</a:t>
            </a:r>
          </a:p>
        </p:txBody>
      </p:sp>
      <p:sp>
        <p:nvSpPr>
          <p:cNvPr id="7" name="Slide Number Placeholder 6"/>
          <p:cNvSpPr>
            <a:spLocks noGrp="1"/>
          </p:cNvSpPr>
          <p:nvPr>
            <p:ph type="sldNum" sz="quarter" idx="12"/>
          </p:nvPr>
        </p:nvSpPr>
        <p:spPr/>
        <p:txBody>
          <a:bodyPr/>
          <a:lstStyle>
            <a:lvl1pPr>
              <a:defRPr/>
            </a:lvl1pPr>
          </a:lstStyle>
          <a:p>
            <a:fld id="{0630799C-F568-49FA-B969-71232FD780AD}"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0"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endParaRPr lang="en-US" altLang="en-US"/>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r>
              <a:rPr lang="en-US" altLang="en-US" dirty="0"/>
              <a:t>© Kenneth A. Reinert, Cambridge University Press 2021</a:t>
            </a:r>
          </a:p>
        </p:txBody>
      </p:sp>
      <p:sp>
        <p:nvSpPr>
          <p:cNvPr id="4102"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fld id="{244241F1-C488-4FAA-B18B-3106F568F33B}" type="slidenum">
              <a:rPr lang="en-US" altLang="en-US"/>
              <a:pPr/>
              <a:t>‹#›</a:t>
            </a:fld>
            <a:endParaRPr lang="en-US" altLang="en-US"/>
          </a:p>
        </p:txBody>
      </p:sp>
      <p:sp>
        <p:nvSpPr>
          <p:cNvPr id="4103"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sp>
        <p:nvSpPr>
          <p:cNvPr id="4104"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dt="0"/>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defRPr>
      </a:lvl2pPr>
      <a:lvl3pPr algn="l" rtl="0" fontAlgn="base">
        <a:spcBef>
          <a:spcPct val="0"/>
        </a:spcBef>
        <a:spcAft>
          <a:spcPct val="0"/>
        </a:spcAft>
        <a:defRPr sz="4200">
          <a:solidFill>
            <a:schemeClr val="tx2"/>
          </a:solidFill>
          <a:latin typeface="Garamond" pitchFamily="18" charset="0"/>
        </a:defRPr>
      </a:lvl3pPr>
      <a:lvl4pPr algn="l" rtl="0" fontAlgn="base">
        <a:spcBef>
          <a:spcPct val="0"/>
        </a:spcBef>
        <a:spcAft>
          <a:spcPct val="0"/>
        </a:spcAft>
        <a:defRPr sz="4200">
          <a:solidFill>
            <a:schemeClr val="tx2"/>
          </a:solidFill>
          <a:latin typeface="Garamond" pitchFamily="18" charset="0"/>
        </a:defRPr>
      </a:lvl4pPr>
      <a:lvl5pPr algn="l" rtl="0" fontAlgn="base">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a:t>Chapter 22: Growth and Development</a:t>
            </a:r>
          </a:p>
        </p:txBody>
      </p:sp>
      <p:sp>
        <p:nvSpPr>
          <p:cNvPr id="2051" name="Rectangle 3"/>
          <p:cNvSpPr>
            <a:spLocks noGrp="1" noChangeArrowheads="1"/>
          </p:cNvSpPr>
          <p:nvPr>
            <p:ph type="subTitle" idx="1"/>
          </p:nvPr>
        </p:nvSpPr>
        <p:spPr/>
        <p:txBody>
          <a:bodyPr/>
          <a:lstStyle/>
          <a:p>
            <a:r>
              <a:rPr lang="en-US" dirty="0"/>
              <a:t>An Introduction to International Economics: New Perspectives on the World Economy</a:t>
            </a:r>
          </a:p>
        </p:txBody>
      </p:sp>
      <p:sp>
        <p:nvSpPr>
          <p:cNvPr id="4" name="Footer Placeholder 3"/>
          <p:cNvSpPr>
            <a:spLocks noGrp="1"/>
          </p:cNvSpPr>
          <p:nvPr>
            <p:ph type="ftr" sz="quarter" idx="3"/>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F543E-348E-4743-AF36-4BD5CC1692C0}"/>
              </a:ext>
            </a:extLst>
          </p:cNvPr>
          <p:cNvSpPr>
            <a:spLocks noGrp="1"/>
          </p:cNvSpPr>
          <p:nvPr>
            <p:ph type="title"/>
          </p:nvPr>
        </p:nvSpPr>
        <p:spPr/>
        <p:txBody>
          <a:bodyPr/>
          <a:lstStyle/>
          <a:p>
            <a:r>
              <a:rPr lang="en-US" sz="2800" dirty="0"/>
              <a:t>Figure 22.2 Real GDP per capita for Ghana, South Korea, Malaysia, and Thailand (2010 US$)</a:t>
            </a:r>
          </a:p>
        </p:txBody>
      </p:sp>
      <p:sp>
        <p:nvSpPr>
          <p:cNvPr id="4" name="Footer Placeholder 3">
            <a:extLst>
              <a:ext uri="{FF2B5EF4-FFF2-40B4-BE49-F238E27FC236}">
                <a16:creationId xmlns:a16="http://schemas.microsoft.com/office/drawing/2014/main" id="{7A9A4EF3-11B8-C341-95F3-3F804F392E40}"/>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5" name="Picture 2" descr="This line chart shows the GDP per capita (measured in 2010 US dollars) from 1960 to 2016 for four countries: Ghana, South Korea, Malaysia, and Thailand. The y-axis represents GDP per capita in US dollars, while the x-axis represents the years.&#10;&#10;Observations by Country:&#10;Ghana (solid line):&#10;&#10;The GDP per capita shows minimal growth over the entire period.&#10;It remains relatively low compared to the other countries, only showing a slight increase in the 2000s.&#10;South Korea (dotted line):&#10;&#10;Exhibits a rapid and consistent increase in GDP per capita starting in the early 1980s.&#10;By 2016, South Korea's GDP per capita reaches approximately $27,000, significantly outpacing the other countries.&#10;Malaysia (dashed line):&#10;&#10;Shows steady growth starting in the 1970s, with some fluctuations in the late 1990s.&#10;By 2016, Malaysia's GDP per capita reaches around $11,000.&#10;Thailand (dash-dot line):&#10;&#10;Thailand’s GDP per capita begins to grow in the mid-1970s, with moderate increases over the decades.&#10;By 2016, it reaches around $6,000.">
            <a:extLst>
              <a:ext uri="{FF2B5EF4-FFF2-40B4-BE49-F238E27FC236}">
                <a16:creationId xmlns:a16="http://schemas.microsoft.com/office/drawing/2014/main" id="{6175E9CC-F755-B542-AB40-6937681F356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8406" y="1295400"/>
            <a:ext cx="6707187" cy="48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8450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Old Growth Theory: Production Function</a:t>
            </a:r>
          </a:p>
        </p:txBody>
      </p:sp>
      <p:sp>
        <p:nvSpPr>
          <p:cNvPr id="3" name="Content Placeholder 2"/>
          <p:cNvSpPr>
            <a:spLocks noGrp="1"/>
          </p:cNvSpPr>
          <p:nvPr>
            <p:ph idx="1"/>
          </p:nvPr>
        </p:nvSpPr>
        <p:spPr>
          <a:xfrm>
            <a:off x="457200" y="1600200"/>
            <a:ext cx="8229600" cy="4530725"/>
          </a:xfrm>
        </p:spPr>
        <p:txBody>
          <a:bodyPr/>
          <a:lstStyle/>
          <a:p>
            <a:r>
              <a:rPr lang="en-US" sz="2800" dirty="0"/>
              <a:t>Growth theory began with Nobel Laureate Robert Solow (1956) in what is now known as “old” growth theory</a:t>
            </a:r>
          </a:p>
          <a:p>
            <a:r>
              <a:rPr lang="en-US" sz="2800" dirty="0"/>
              <a:t>Growth theory uses what economists call a </a:t>
            </a:r>
            <a:r>
              <a:rPr lang="en-US" sz="2800" i="1" dirty="0">
                <a:solidFill>
                  <a:schemeClr val="accent5">
                    <a:lumMod val="50000"/>
                  </a:schemeClr>
                </a:solidFill>
              </a:rPr>
              <a:t>production function</a:t>
            </a:r>
            <a:r>
              <a:rPr lang="en-US" sz="2800" dirty="0"/>
              <a:t>, in particular, the </a:t>
            </a:r>
            <a:r>
              <a:rPr lang="en-US" sz="2800" i="1" dirty="0">
                <a:solidFill>
                  <a:schemeClr val="accent5">
                    <a:lumMod val="50000"/>
                  </a:schemeClr>
                </a:solidFill>
              </a:rPr>
              <a:t>intensive production </a:t>
            </a:r>
            <a:r>
              <a:rPr lang="en-US" sz="2800" i="1" dirty="0"/>
              <a:t>function</a:t>
            </a:r>
            <a:r>
              <a:rPr lang="en-US" sz="2800" b="1" dirty="0"/>
              <a:t> </a:t>
            </a:r>
            <a:r>
              <a:rPr lang="en-US" sz="2800" dirty="0"/>
              <a:t>illustrated in Figure 22.3</a:t>
            </a:r>
          </a:p>
          <a:p>
            <a:pPr marL="0" indent="0">
              <a:buNone/>
            </a:pPr>
            <a:endParaRPr lang="en-US" sz="2800"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636259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F2427-BD1A-AC4A-94C6-8638D4E20BE9}"/>
              </a:ext>
            </a:extLst>
          </p:cNvPr>
          <p:cNvSpPr>
            <a:spLocks noGrp="1"/>
          </p:cNvSpPr>
          <p:nvPr>
            <p:ph type="title"/>
          </p:nvPr>
        </p:nvSpPr>
        <p:spPr/>
        <p:txBody>
          <a:bodyPr/>
          <a:lstStyle/>
          <a:p>
            <a:r>
              <a:rPr lang="en-US" sz="3200" dirty="0"/>
              <a:t>Figure 22.3: Intensive Production Function and Capital Deepening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167AACB-C65A-0048-B9CD-7A02DE858355}"/>
                  </a:ext>
                </a:extLst>
              </p:cNvPr>
              <p:cNvSpPr>
                <a:spLocks noGrp="1"/>
              </p:cNvSpPr>
              <p:nvPr>
                <p:ph idx="1"/>
              </p:nvPr>
            </p:nvSpPr>
            <p:spPr>
              <a:xfrm>
                <a:off x="457200" y="1600200"/>
                <a:ext cx="3657600" cy="4530725"/>
              </a:xfrm>
            </p:spPr>
            <p:txBody>
              <a:bodyPr/>
              <a:lstStyle/>
              <a:p>
                <a:r>
                  <a:rPr lang="en-US" sz="2400" dirty="0"/>
                  <a:t>The </a:t>
                </a:r>
                <a:r>
                  <a:rPr lang="en-US" sz="2400" dirty="0">
                    <a:solidFill>
                      <a:schemeClr val="accent5">
                        <a:lumMod val="50000"/>
                      </a:schemeClr>
                    </a:solidFill>
                  </a:rPr>
                  <a:t>intensive production function </a:t>
                </a:r>
                <a:r>
                  <a:rPr lang="en-US" sz="2400" dirty="0"/>
                  <a:t>relates two economic variables </a:t>
                </a:r>
              </a:p>
              <a:p>
                <a:pPr lvl="1"/>
                <a:r>
                  <a:rPr lang="en-US" sz="2000" dirty="0"/>
                  <a:t>Per capita GDP denoted by  </a:t>
                </a:r>
                <a14:m>
                  <m:oMath xmlns:m="http://schemas.openxmlformats.org/officeDocument/2006/math">
                    <m:r>
                      <a:rPr lang="en-US" sz="2000" i="1">
                        <a:latin typeface="Cambria Math"/>
                      </a:rPr>
                      <m:t>𝑦</m:t>
                    </m:r>
                    <m:r>
                      <a:rPr lang="en-US" sz="2000" i="1">
                        <a:latin typeface="Cambria Math"/>
                      </a:rPr>
                      <m:t>=</m:t>
                    </m:r>
                    <m:f>
                      <m:fPr>
                        <m:type m:val="skw"/>
                        <m:ctrlPr>
                          <a:rPr lang="en-US" sz="2000" i="1">
                            <a:latin typeface="Cambria Math" panose="02040503050406030204" pitchFamily="18" charset="0"/>
                          </a:rPr>
                        </m:ctrlPr>
                      </m:fPr>
                      <m:num>
                        <m:r>
                          <a:rPr lang="en-US" sz="2000" i="1">
                            <a:latin typeface="Cambria Math"/>
                          </a:rPr>
                          <m:t>𝑌</m:t>
                        </m:r>
                      </m:num>
                      <m:den>
                        <m:r>
                          <a:rPr lang="en-US" sz="2000" i="1">
                            <a:latin typeface="Cambria Math"/>
                          </a:rPr>
                          <m:t>𝐿</m:t>
                        </m:r>
                      </m:den>
                    </m:f>
                  </m:oMath>
                </a14:m>
                <a:r>
                  <a:rPr lang="en-US" sz="2000" dirty="0"/>
                  <a:t> where </a:t>
                </a:r>
                <a14:m>
                  <m:oMath xmlns:m="http://schemas.openxmlformats.org/officeDocument/2006/math">
                    <m:r>
                      <a:rPr lang="en-US" sz="2000" i="1">
                        <a:latin typeface="Cambria Math"/>
                      </a:rPr>
                      <m:t>𝑌</m:t>
                    </m:r>
                  </m:oMath>
                </a14:m>
                <a:r>
                  <a:rPr lang="en-US" sz="2000" dirty="0"/>
                  <a:t> is GDP and </a:t>
                </a:r>
                <a14:m>
                  <m:oMath xmlns:m="http://schemas.openxmlformats.org/officeDocument/2006/math">
                    <m:r>
                      <a:rPr lang="en-US" sz="2000" i="1">
                        <a:latin typeface="Cambria Math"/>
                      </a:rPr>
                      <m:t>𝐿</m:t>
                    </m:r>
                  </m:oMath>
                </a14:m>
                <a:r>
                  <a:rPr lang="en-US" sz="2000" dirty="0"/>
                  <a:t>  is the labor force/population</a:t>
                </a:r>
              </a:p>
              <a:p>
                <a:pPr lvl="1"/>
                <a:r>
                  <a:rPr lang="en-US" sz="2000" dirty="0"/>
                  <a:t>The capital-labor ratio denoted by </a:t>
                </a:r>
                <a14:m>
                  <m:oMath xmlns:m="http://schemas.openxmlformats.org/officeDocument/2006/math">
                    <m:r>
                      <a:rPr lang="en-US" sz="2000" i="1">
                        <a:latin typeface="Cambria Math"/>
                      </a:rPr>
                      <m:t>𝑘</m:t>
                    </m:r>
                    <m:r>
                      <a:rPr lang="en-US" sz="2000" i="1">
                        <a:latin typeface="Cambria Math"/>
                      </a:rPr>
                      <m:t>=</m:t>
                    </m:r>
                    <m:f>
                      <m:fPr>
                        <m:type m:val="skw"/>
                        <m:ctrlPr>
                          <a:rPr lang="en-US" sz="2000" i="1">
                            <a:latin typeface="Cambria Math" panose="02040503050406030204" pitchFamily="18" charset="0"/>
                          </a:rPr>
                        </m:ctrlPr>
                      </m:fPr>
                      <m:num>
                        <m:r>
                          <a:rPr lang="en-US" sz="2000" i="1">
                            <a:latin typeface="Cambria Math"/>
                          </a:rPr>
                          <m:t>𝐾</m:t>
                        </m:r>
                      </m:num>
                      <m:den>
                        <m:r>
                          <a:rPr lang="en-US" sz="2000" i="1">
                            <a:latin typeface="Cambria Math"/>
                          </a:rPr>
                          <m:t>𝐿</m:t>
                        </m:r>
                      </m:den>
                    </m:f>
                  </m:oMath>
                </a14:m>
                <a:r>
                  <a:rPr lang="en-US" sz="2000" dirty="0"/>
                  <a:t> where </a:t>
                </a:r>
                <a14:m>
                  <m:oMath xmlns:m="http://schemas.openxmlformats.org/officeDocument/2006/math">
                    <m:r>
                      <a:rPr lang="en-US" sz="2000" i="1">
                        <a:latin typeface="Cambria Math"/>
                      </a:rPr>
                      <m:t>𝐾</m:t>
                    </m:r>
                  </m:oMath>
                </a14:m>
                <a:r>
                  <a:rPr lang="en-US" sz="2000" dirty="0"/>
                  <a:t> is the total amount of physical capital</a:t>
                </a:r>
              </a:p>
              <a:p>
                <a:endParaRPr lang="en-US" dirty="0"/>
              </a:p>
            </p:txBody>
          </p:sp>
        </mc:Choice>
        <mc:Fallback xmlns="">
          <p:sp>
            <p:nvSpPr>
              <p:cNvPr id="3" name="Content Placeholder 2">
                <a:extLst>
                  <a:ext uri="{FF2B5EF4-FFF2-40B4-BE49-F238E27FC236}">
                    <a16:creationId xmlns:a16="http://schemas.microsoft.com/office/drawing/2014/main" id="{8167AACB-C65A-0048-B9CD-7A02DE858355}"/>
                  </a:ext>
                </a:extLst>
              </p:cNvPr>
              <p:cNvSpPr>
                <a:spLocks noGrp="1" noRot="1" noChangeAspect="1" noMove="1" noResize="1" noEditPoints="1" noAdjustHandles="1" noChangeArrowheads="1" noChangeShapeType="1" noTextEdit="1"/>
              </p:cNvSpPr>
              <p:nvPr>
                <p:ph idx="1"/>
              </p:nvPr>
            </p:nvSpPr>
            <p:spPr>
              <a:xfrm>
                <a:off x="457200" y="1600200"/>
                <a:ext cx="3657600" cy="4530725"/>
              </a:xfrm>
              <a:blipFill>
                <a:blip r:embed="rId2"/>
                <a:stretch>
                  <a:fillRect l="-694" t="-1117" r="-2083"/>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A39CCB94-6BE0-FC45-AE08-58F6A9FAF14F}"/>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5" name="Picture 2" descr="This diagram illustrates the intensive production function concept, showing the relationship between capital per worker (k) and output per worker (y). The curve represents the production function, which demonstrates diminishing returns to capital.&#10;&#10;Key Elements:&#10;x-axis (k): Represents capital per worker.&#10;y-axis (y): Represents output per worker.&#10;Points on the Graph:&#10;Point k1, y1: Indicates an initial level of capital per worker (k1) and the corresponding output per worker (y1).&#10;&#10;Point k2, y2: Indicates a higher level of capital per worker (k2) and the corresponding output per worker (y2).&#10;&#10;Concept of Capital Deepening:&#10;Capital deepening refers to an increase in capital per worker, represented by the movement from k1 to k2.&#10;As capital deepens, output per worker increases, moving from y1 to y2, following the curve of the production function.&#10;Interpretation:&#10;The curve shows diminishing returns to capital: As more capital is added, the increase in output per worker becomes progressively smaller.&#10;The arrows indicate the process of increasing capital per worker, leading to higher productivity or output per worker.&#10;This diagram is commonly used in growth economics to explain how increasing capital investment affects productivity and overall economic growth.">
            <a:extLst>
              <a:ext uri="{FF2B5EF4-FFF2-40B4-BE49-F238E27FC236}">
                <a16:creationId xmlns:a16="http://schemas.microsoft.com/office/drawing/2014/main" id="{31403164-A45D-5F47-B0FC-1C38814D7D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4676" y="1874043"/>
            <a:ext cx="4649787" cy="31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7277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Old Growth Theory: Production Function</a:t>
            </a:r>
          </a:p>
        </p:txBody>
      </p:sp>
      <p:sp>
        <p:nvSpPr>
          <p:cNvPr id="3" name="Content Placeholder 2"/>
          <p:cNvSpPr>
            <a:spLocks noGrp="1"/>
          </p:cNvSpPr>
          <p:nvPr>
            <p:ph idx="1"/>
          </p:nvPr>
        </p:nvSpPr>
        <p:spPr/>
        <p:txBody>
          <a:bodyPr/>
          <a:lstStyle/>
          <a:p>
            <a:r>
              <a:rPr lang="en-US" sz="2400" dirty="0"/>
              <a:t>Figure 22.3 indicates that there is a </a:t>
            </a:r>
            <a:r>
              <a:rPr lang="en-US" sz="2400" i="1" dirty="0">
                <a:solidFill>
                  <a:schemeClr val="accent5">
                    <a:lumMod val="50000"/>
                  </a:schemeClr>
                </a:solidFill>
              </a:rPr>
              <a:t>positive</a:t>
            </a:r>
            <a:r>
              <a:rPr lang="en-US" sz="2400" dirty="0"/>
              <a:t> relationship between the </a:t>
            </a:r>
            <a:r>
              <a:rPr lang="en-US" sz="2400" dirty="0">
                <a:solidFill>
                  <a:schemeClr val="accent5">
                    <a:lumMod val="50000"/>
                  </a:schemeClr>
                </a:solidFill>
              </a:rPr>
              <a:t>capital-labor ratio </a:t>
            </a:r>
            <a:r>
              <a:rPr lang="en-US" sz="2400" dirty="0"/>
              <a:t>and </a:t>
            </a:r>
            <a:r>
              <a:rPr lang="en-US" sz="2400" dirty="0">
                <a:solidFill>
                  <a:schemeClr val="accent5">
                    <a:lumMod val="50000"/>
                  </a:schemeClr>
                </a:solidFill>
              </a:rPr>
              <a:t>per capita GDP</a:t>
            </a:r>
          </a:p>
          <a:p>
            <a:pPr lvl="1"/>
            <a:r>
              <a:rPr lang="en-US" sz="2000" dirty="0"/>
              <a:t>As the capital-labor ratio increases and each worker has more physical capital to work with, per capita GDP increases</a:t>
            </a:r>
          </a:p>
          <a:p>
            <a:pPr lvl="1"/>
            <a:r>
              <a:rPr lang="en-US" sz="2000" dirty="0"/>
              <a:t>This is a process known as </a:t>
            </a:r>
            <a:r>
              <a:rPr lang="en-US" sz="2000" b="1" dirty="0">
                <a:solidFill>
                  <a:schemeClr val="accent5">
                    <a:lumMod val="50000"/>
                  </a:schemeClr>
                </a:solidFill>
              </a:rPr>
              <a:t>capital deepening</a:t>
            </a:r>
          </a:p>
          <a:p>
            <a:r>
              <a:rPr lang="en-US" sz="2400" dirty="0"/>
              <a:t>Figure 22.3 also indicates that the relationship between the capital-labor ratio and per capita GDP is </a:t>
            </a:r>
            <a:r>
              <a:rPr lang="en-US" sz="2400" dirty="0">
                <a:solidFill>
                  <a:schemeClr val="accent5">
                    <a:lumMod val="50000"/>
                  </a:schemeClr>
                </a:solidFill>
              </a:rPr>
              <a:t>decreasingly positive </a:t>
            </a:r>
            <a:r>
              <a:rPr lang="en-US" sz="2400" dirty="0"/>
              <a:t>(the slope of the graph becomes flatter as  increases)</a:t>
            </a:r>
          </a:p>
          <a:p>
            <a:pPr lvl="1"/>
            <a:r>
              <a:rPr lang="en-US" sz="2000" dirty="0"/>
              <a:t>This is the result of </a:t>
            </a:r>
            <a:r>
              <a:rPr lang="en-US" sz="2000" i="1" dirty="0">
                <a:solidFill>
                  <a:schemeClr val="accent5">
                    <a:lumMod val="50000"/>
                  </a:schemeClr>
                </a:solidFill>
              </a:rPr>
              <a:t>diminishing returns</a:t>
            </a:r>
            <a:r>
              <a:rPr lang="en-US" sz="2000" dirty="0">
                <a:solidFill>
                  <a:schemeClr val="accent5">
                    <a:lumMod val="50000"/>
                  </a:schemeClr>
                </a:solidFill>
              </a:rPr>
              <a:t> </a:t>
            </a:r>
            <a:r>
              <a:rPr lang="en-US" sz="2000" dirty="0"/>
              <a:t>to labor and capital</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224631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Old Growth Theory: Technological Change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400" dirty="0"/>
                  <a:t>There is a set of other possible source of increases in per capita income</a:t>
                </a:r>
              </a:p>
              <a:p>
                <a:pPr lvl="1"/>
                <a:r>
                  <a:rPr lang="en-US" sz="2000" dirty="0"/>
                  <a:t>This we will refer to as </a:t>
                </a:r>
                <a:r>
                  <a:rPr lang="en-US" sz="2000" i="1" dirty="0">
                    <a:solidFill>
                      <a:schemeClr val="accent5">
                        <a:lumMod val="50000"/>
                      </a:schemeClr>
                    </a:solidFill>
                  </a:rPr>
                  <a:t>shift factors</a:t>
                </a:r>
                <a:r>
                  <a:rPr lang="en-US" sz="2000" dirty="0">
                    <a:solidFill>
                      <a:schemeClr val="accent5">
                        <a:lumMod val="50000"/>
                      </a:schemeClr>
                    </a:solidFill>
                  </a:rPr>
                  <a:t> </a:t>
                </a:r>
                <a:r>
                  <a:rPr lang="en-US" sz="2000" dirty="0"/>
                  <a:t>because they shift the intensive production function as in Figure 22.3</a:t>
                </a:r>
              </a:p>
              <a:p>
                <a:r>
                  <a:rPr lang="en-US" sz="2400" dirty="0"/>
                  <a:t>Solow had referred to this as </a:t>
                </a:r>
                <a:r>
                  <a:rPr lang="en-US" sz="2400" i="1" dirty="0">
                    <a:solidFill>
                      <a:schemeClr val="accent5">
                        <a:lumMod val="50000"/>
                      </a:schemeClr>
                    </a:solidFill>
                  </a:rPr>
                  <a:t>technological change</a:t>
                </a:r>
                <a:r>
                  <a:rPr lang="en-US" sz="2400" dirty="0"/>
                  <a:t>, but this turns out to be only one possible shift factor</a:t>
                </a:r>
              </a:p>
              <a:p>
                <a:pPr lvl="1"/>
                <a:r>
                  <a:rPr lang="en-US" sz="2000" dirty="0"/>
                  <a:t>As a result of these shift factors, at a given capital-labor ratio,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𝑘</m:t>
                        </m:r>
                      </m:e>
                      <m:sub>
                        <m:r>
                          <a:rPr lang="en-US" sz="2000" b="0" i="1" smtClean="0">
                            <a:latin typeface="Cambria Math"/>
                          </a:rPr>
                          <m:t>1</m:t>
                        </m:r>
                      </m:sub>
                    </m:sSub>
                  </m:oMath>
                </a14:m>
                <a:r>
                  <a:rPr lang="en-US" sz="2000" dirty="0"/>
                  <a:t>, per capita income increases from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𝑦</m:t>
                        </m:r>
                      </m:e>
                      <m:sub>
                        <m:r>
                          <a:rPr lang="en-US" sz="2000" b="0" i="1" smtClean="0">
                            <a:latin typeface="Cambria Math"/>
                          </a:rPr>
                          <m:t>1</m:t>
                        </m:r>
                      </m:sub>
                    </m:sSub>
                  </m:oMath>
                </a14:m>
                <a:r>
                  <a:rPr lang="en-US" sz="2000" dirty="0"/>
                  <a:t> to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𝑦</m:t>
                        </m:r>
                      </m:e>
                      <m:sub>
                        <m:r>
                          <a:rPr lang="en-US" sz="2000" b="0" i="1" smtClean="0">
                            <a:latin typeface="Cambria Math"/>
                          </a:rPr>
                          <m:t>2</m:t>
                        </m:r>
                      </m:sub>
                    </m:sSub>
                  </m:oMath>
                </a14:m>
                <a:endParaRPr lang="en-US" sz="2000" dirty="0"/>
              </a:p>
              <a:p>
                <a:r>
                  <a:rPr lang="en-US" sz="2400" dirty="0">
                    <a:solidFill>
                      <a:schemeClr val="accent5">
                        <a:lumMod val="50000"/>
                      </a:schemeClr>
                    </a:solidFill>
                  </a:rPr>
                  <a:t>Increases in per capita incomes can come about through increases in the capital-labor ratio (capital deepening) or through other shift factors such as improvements in technological efficiency</a:t>
                </a:r>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09" t="-1117" r="-1698" b="-2235"/>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4287681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Figure 22.4: Technological Change in the Intensive Production Function</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7" name="Picture 2" descr="This diagram illustrates the intensive production function with the concept of shift factors. The graph shows how an improvement in technology or other productivity-enhancing factors can shift the production function upward.&#10;&#10;Key Elements:&#10;x-axis (k): Represents capital per worker.&#10;y-axis (y): Represents output per worker.&#10;Solid curve: Represents the initial intensive production function.&#10;Dashed curve: Represents the shifted (higher) production function due to productivity improvements or technological progress.&#10;Points on the Graph:&#10;Point k1, y1: Indicates an initial level of capital per worker (k1) and the corresponding output per worker (y1).&#10;Point k1, y2: Represents the new, higher level of output per worker (y2) at the same capital level (k1) due to the shift in the production function.&#10;Concept of Shift Factors:&#10;Shift factors (e.g., technological improvements, better education, or increased efficiency) cause the production function to shift upward, meaning workers can produce more output with the same amount of capital.&#10;The vertical arrow between y1 and y2 illustrates the increase in productivity due to these shift factors.&#10;This diagram is commonly used in growth economics to show how factors other than capital accumulation can lead to higher productivity and economic growth.">
            <a:extLst>
              <a:ext uri="{FF2B5EF4-FFF2-40B4-BE49-F238E27FC236}">
                <a16:creationId xmlns:a16="http://schemas.microsoft.com/office/drawing/2014/main" id="{A6A7C980-1A67-6B43-9EA3-558BD1A6D33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1905000"/>
            <a:ext cx="5306218" cy="357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0985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213BF-2F9A-844C-99D3-0164D4268253}"/>
              </a:ext>
            </a:extLst>
          </p:cNvPr>
          <p:cNvSpPr>
            <a:spLocks noGrp="1"/>
          </p:cNvSpPr>
          <p:nvPr>
            <p:ph type="title"/>
          </p:nvPr>
        </p:nvSpPr>
        <p:spPr/>
        <p:txBody>
          <a:bodyPr/>
          <a:lstStyle/>
          <a:p>
            <a:r>
              <a:rPr lang="en-US" dirty="0"/>
              <a:t>Old Growth Theory</a:t>
            </a:r>
          </a:p>
        </p:txBody>
      </p:sp>
      <p:sp>
        <p:nvSpPr>
          <p:cNvPr id="3" name="Content Placeholder 2">
            <a:extLst>
              <a:ext uri="{FF2B5EF4-FFF2-40B4-BE49-F238E27FC236}">
                <a16:creationId xmlns:a16="http://schemas.microsoft.com/office/drawing/2014/main" id="{06FBD225-E0DE-9849-9FB7-553FA2578A96}"/>
              </a:ext>
            </a:extLst>
          </p:cNvPr>
          <p:cNvSpPr>
            <a:spLocks noGrp="1"/>
          </p:cNvSpPr>
          <p:nvPr>
            <p:ph idx="1"/>
          </p:nvPr>
        </p:nvSpPr>
        <p:spPr/>
        <p:txBody>
          <a:bodyPr/>
          <a:lstStyle/>
          <a:p>
            <a:r>
              <a:rPr lang="en-US" sz="2800" dirty="0"/>
              <a:t>Some additional requirements for economic growth based on capital deepening:</a:t>
            </a:r>
          </a:p>
          <a:p>
            <a:pPr lvl="1"/>
            <a:r>
              <a:rPr lang="en-US" sz="2400" dirty="0"/>
              <a:t>Increases in capital-labor ratio, </a:t>
            </a:r>
            <a:r>
              <a:rPr lang="en-US" sz="2400" i="1" dirty="0"/>
              <a:t>k</a:t>
            </a:r>
            <a:r>
              <a:rPr lang="en-US" sz="2400" dirty="0"/>
              <a:t>, require increases in the </a:t>
            </a:r>
            <a:r>
              <a:rPr lang="en-US" sz="2400" dirty="0">
                <a:solidFill>
                  <a:schemeClr val="accent5">
                    <a:lumMod val="50000"/>
                  </a:schemeClr>
                </a:solidFill>
              </a:rPr>
              <a:t>capital stock </a:t>
            </a:r>
            <a:r>
              <a:rPr lang="en-US" sz="2400" dirty="0"/>
              <a:t>that </a:t>
            </a:r>
            <a:r>
              <a:rPr lang="en-US" sz="2400" i="1" dirty="0"/>
              <a:t>more than offset</a:t>
            </a:r>
            <a:r>
              <a:rPr lang="en-US" sz="2400" dirty="0"/>
              <a:t> any increases in population.</a:t>
            </a:r>
          </a:p>
          <a:p>
            <a:pPr lvl="1"/>
            <a:r>
              <a:rPr lang="en-US" sz="2400" dirty="0"/>
              <a:t>Increases in capital stock, in turn, require </a:t>
            </a:r>
            <a:r>
              <a:rPr lang="en-US" sz="2400" i="1" dirty="0">
                <a:solidFill>
                  <a:schemeClr val="accent5">
                    <a:lumMod val="50000"/>
                  </a:schemeClr>
                </a:solidFill>
              </a:rPr>
              <a:t>investment</a:t>
            </a:r>
            <a:r>
              <a:rPr lang="en-US" sz="2400" i="1" dirty="0"/>
              <a:t>.</a:t>
            </a:r>
          </a:p>
          <a:p>
            <a:pPr lvl="1"/>
            <a:r>
              <a:rPr lang="en-US" sz="2400" dirty="0"/>
              <a:t>Investment requires </a:t>
            </a:r>
            <a:r>
              <a:rPr lang="en-US" sz="2400" dirty="0">
                <a:solidFill>
                  <a:schemeClr val="accent5">
                    <a:lumMod val="50000"/>
                  </a:schemeClr>
                </a:solidFill>
              </a:rPr>
              <a:t>saving</a:t>
            </a:r>
            <a:r>
              <a:rPr lang="en-US" sz="2400" dirty="0"/>
              <a:t>.</a:t>
            </a:r>
          </a:p>
          <a:p>
            <a:pPr lvl="1"/>
            <a:r>
              <a:rPr lang="en-US" sz="2400" dirty="0"/>
              <a:t>Domestic investment = Domestic savings + Foreign savings </a:t>
            </a:r>
          </a:p>
          <a:p>
            <a:pPr lvl="1"/>
            <a:endParaRPr lang="en-US" sz="2400" dirty="0"/>
          </a:p>
          <a:p>
            <a:endParaRPr lang="en-US" sz="2800" dirty="0"/>
          </a:p>
        </p:txBody>
      </p:sp>
      <p:pic>
        <p:nvPicPr>
          <p:cNvPr id="5" name="Picture 4" descr="i equals paren s sub h plus s sub g close paren plus s sub f">
            <a:extLst>
              <a:ext uri="{FF2B5EF4-FFF2-40B4-BE49-F238E27FC236}">
                <a16:creationId xmlns:a16="http://schemas.microsoft.com/office/drawing/2014/main" id="{8749F662-2D43-D246-BDAC-6CBBD48B8C3C}"/>
              </a:ext>
            </a:extLst>
          </p:cNvPr>
          <p:cNvPicPr>
            <a:picLocks noChangeAspect="1"/>
          </p:cNvPicPr>
          <p:nvPr/>
        </p:nvPicPr>
        <p:blipFill>
          <a:blip r:embed="rId2"/>
          <a:stretch>
            <a:fillRect/>
          </a:stretch>
        </p:blipFill>
        <p:spPr>
          <a:xfrm>
            <a:off x="3472872" y="5257800"/>
            <a:ext cx="2620211" cy="622300"/>
          </a:xfrm>
          <a:prstGeom prst="rect">
            <a:avLst/>
          </a:prstGeom>
        </p:spPr>
      </p:pic>
      <p:sp>
        <p:nvSpPr>
          <p:cNvPr id="4" name="Footer Placeholder 3">
            <a:extLst>
              <a:ext uri="{FF2B5EF4-FFF2-40B4-BE49-F238E27FC236}">
                <a16:creationId xmlns:a16="http://schemas.microsoft.com/office/drawing/2014/main" id="{F550B7A4-9C8B-2546-BE53-123D12A6B3B0}"/>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359541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73520-365F-F744-B15D-7578B9C058EA}"/>
              </a:ext>
            </a:extLst>
          </p:cNvPr>
          <p:cNvSpPr>
            <a:spLocks noGrp="1"/>
          </p:cNvSpPr>
          <p:nvPr>
            <p:ph type="title"/>
          </p:nvPr>
        </p:nvSpPr>
        <p:spPr/>
        <p:txBody>
          <a:bodyPr/>
          <a:lstStyle/>
          <a:p>
            <a:r>
              <a:rPr lang="en-US" dirty="0"/>
              <a:t>Old Growth Theory</a:t>
            </a:r>
          </a:p>
        </p:txBody>
      </p:sp>
      <p:sp>
        <p:nvSpPr>
          <p:cNvPr id="3" name="Content Placeholder 2">
            <a:extLst>
              <a:ext uri="{FF2B5EF4-FFF2-40B4-BE49-F238E27FC236}">
                <a16:creationId xmlns:a16="http://schemas.microsoft.com/office/drawing/2014/main" id="{C77227A9-159E-4141-A1CA-206580935A25}"/>
              </a:ext>
            </a:extLst>
          </p:cNvPr>
          <p:cNvSpPr>
            <a:spLocks noGrp="1"/>
          </p:cNvSpPr>
          <p:nvPr>
            <p:ph idx="1"/>
          </p:nvPr>
        </p:nvSpPr>
        <p:spPr>
          <a:xfrm>
            <a:off x="457200" y="1219200"/>
            <a:ext cx="8229600" cy="4911725"/>
          </a:xfrm>
        </p:spPr>
        <p:txBody>
          <a:bodyPr/>
          <a:lstStyle/>
          <a:p>
            <a:r>
              <a:rPr lang="en-US" sz="2000" dirty="0"/>
              <a:t>In the absence of shift factors such as technological improvements, increases in domestic and foreign savings are the only sources of growth in per capita incomes.</a:t>
            </a:r>
          </a:p>
          <a:p>
            <a:pPr lvl="1"/>
            <a:r>
              <a:rPr lang="en-US" sz="1600" dirty="0"/>
              <a:t>If the increase in the capital stock is not large enough, </a:t>
            </a:r>
            <a:r>
              <a:rPr lang="en-US" sz="1600" i="1" dirty="0"/>
              <a:t>k</a:t>
            </a:r>
            <a:r>
              <a:rPr lang="en-US" sz="1600" dirty="0"/>
              <a:t> and </a:t>
            </a:r>
            <a:r>
              <a:rPr lang="en-US" sz="1600" i="1" dirty="0"/>
              <a:t>y</a:t>
            </a:r>
            <a:r>
              <a:rPr lang="en-US" sz="1600" dirty="0"/>
              <a:t> will fall because of population growth,</a:t>
            </a:r>
            <a:r>
              <a:rPr lang="en-US" sz="1800" dirty="0"/>
              <a:t> known as </a:t>
            </a:r>
            <a:r>
              <a:rPr lang="en-US" sz="1800" b="1" dirty="0">
                <a:solidFill>
                  <a:schemeClr val="accent5">
                    <a:lumMod val="50000"/>
                  </a:schemeClr>
                </a:solidFill>
              </a:rPr>
              <a:t>capital shallowing</a:t>
            </a:r>
            <a:r>
              <a:rPr lang="en-US" sz="1800" dirty="0"/>
              <a:t>.</a:t>
            </a:r>
          </a:p>
          <a:p>
            <a:r>
              <a:rPr lang="en-US" sz="2000" dirty="0"/>
              <a:t>Increasing </a:t>
            </a:r>
            <a:r>
              <a:rPr lang="en-US" sz="2000" dirty="0">
                <a:solidFill>
                  <a:schemeClr val="accent5">
                    <a:lumMod val="50000"/>
                  </a:schemeClr>
                </a:solidFill>
              </a:rPr>
              <a:t>household savings </a:t>
            </a:r>
            <a:r>
              <a:rPr lang="en-US" sz="2000" dirty="0"/>
              <a:t>is often a matter of making institutions available to the households of the economy to facilitate savings.</a:t>
            </a:r>
          </a:p>
          <a:p>
            <a:r>
              <a:rPr lang="en-US" sz="2000" dirty="0"/>
              <a:t>Increasing </a:t>
            </a:r>
            <a:r>
              <a:rPr lang="en-US" sz="2000" dirty="0">
                <a:solidFill>
                  <a:schemeClr val="accent5">
                    <a:lumMod val="50000"/>
                  </a:schemeClr>
                </a:solidFill>
              </a:rPr>
              <a:t>government savings </a:t>
            </a:r>
            <a:r>
              <a:rPr lang="en-US" sz="2000" dirty="0"/>
              <a:t>is a matter of decreasing government expenditures and increasing government tax revenues, moving the government budget towards surplus.</a:t>
            </a:r>
          </a:p>
          <a:p>
            <a:pPr lvl="1"/>
            <a:r>
              <a:rPr lang="en-US" sz="1600" dirty="0"/>
              <a:t>Some types of government expenditures (e.g. education) can positively affect the level of technology.</a:t>
            </a:r>
          </a:p>
          <a:p>
            <a:pPr lvl="1"/>
            <a:r>
              <a:rPr lang="en-US" sz="1600" dirty="0"/>
              <a:t>Some government investments (e.g. infrastructure) are </a:t>
            </a:r>
            <a:r>
              <a:rPr lang="en-US" sz="1600" i="1" dirty="0"/>
              <a:t>complementary</a:t>
            </a:r>
            <a:r>
              <a:rPr lang="en-US" sz="1600" dirty="0"/>
              <a:t> to private investments.</a:t>
            </a:r>
          </a:p>
          <a:p>
            <a:r>
              <a:rPr lang="en-US" sz="2000" dirty="0"/>
              <a:t>Increasing </a:t>
            </a:r>
            <a:r>
              <a:rPr lang="en-US" sz="2000" dirty="0">
                <a:solidFill>
                  <a:schemeClr val="accent5">
                    <a:lumMod val="50000"/>
                  </a:schemeClr>
                </a:solidFill>
              </a:rPr>
              <a:t>foreign savings </a:t>
            </a:r>
            <a:r>
              <a:rPr lang="en-US" sz="2000" dirty="0"/>
              <a:t>is a matter of increasing the capital/financial account surplus on the balance of payments.</a:t>
            </a:r>
          </a:p>
          <a:p>
            <a:endParaRPr lang="en-US" sz="2000" dirty="0"/>
          </a:p>
          <a:p>
            <a:endParaRPr lang="en-US" sz="2000" dirty="0"/>
          </a:p>
        </p:txBody>
      </p:sp>
      <p:sp>
        <p:nvSpPr>
          <p:cNvPr id="4" name="Footer Placeholder 3">
            <a:extLst>
              <a:ext uri="{FF2B5EF4-FFF2-40B4-BE49-F238E27FC236}">
                <a16:creationId xmlns:a16="http://schemas.microsoft.com/office/drawing/2014/main" id="{0D41CB1A-861F-274A-920B-4C260F91955E}"/>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950001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D17E2-A434-564A-9D06-A0F7A5602704}"/>
              </a:ext>
            </a:extLst>
          </p:cNvPr>
          <p:cNvSpPr>
            <a:spLocks noGrp="1"/>
          </p:cNvSpPr>
          <p:nvPr>
            <p:ph type="title"/>
          </p:nvPr>
        </p:nvSpPr>
        <p:spPr/>
        <p:txBody>
          <a:bodyPr/>
          <a:lstStyle/>
          <a:p>
            <a:r>
              <a:rPr lang="en-US" dirty="0"/>
              <a:t>Old Growth Theory</a:t>
            </a:r>
          </a:p>
        </p:txBody>
      </p:sp>
      <p:sp>
        <p:nvSpPr>
          <p:cNvPr id="3" name="Content Placeholder 2">
            <a:extLst>
              <a:ext uri="{FF2B5EF4-FFF2-40B4-BE49-F238E27FC236}">
                <a16:creationId xmlns:a16="http://schemas.microsoft.com/office/drawing/2014/main" id="{31EA84AA-3B29-664F-BEB4-0A342983C70E}"/>
              </a:ext>
            </a:extLst>
          </p:cNvPr>
          <p:cNvSpPr>
            <a:spLocks noGrp="1"/>
          </p:cNvSpPr>
          <p:nvPr>
            <p:ph idx="1"/>
          </p:nvPr>
        </p:nvSpPr>
        <p:spPr>
          <a:xfrm>
            <a:off x="445168" y="1371224"/>
            <a:ext cx="4267200" cy="4877176"/>
          </a:xfrm>
        </p:spPr>
        <p:txBody>
          <a:bodyPr/>
          <a:lstStyle/>
          <a:p>
            <a:r>
              <a:rPr lang="en-US" sz="1800" dirty="0"/>
              <a:t>“Old” growth theory draws our attention to savings and shift factors such as technology as central variables that can be affected by various institutional and policy regimes.</a:t>
            </a:r>
          </a:p>
          <a:p>
            <a:r>
              <a:rPr lang="en-US" sz="1800" dirty="0"/>
              <a:t>However, this theory leaves a lot to be explained, as represented in Figure 22. 5</a:t>
            </a:r>
          </a:p>
          <a:p>
            <a:r>
              <a:rPr lang="en-US" sz="1800" dirty="0"/>
              <a:t>The vertical, double-headed arrow in this diagram indicates the amount of the unexplained growth in per capita incomes, which is known as the </a:t>
            </a:r>
            <a:r>
              <a:rPr lang="en-US" sz="1800" b="1" dirty="0">
                <a:solidFill>
                  <a:schemeClr val="accent5">
                    <a:lumMod val="50000"/>
                  </a:schemeClr>
                </a:solidFill>
              </a:rPr>
              <a:t>Solow residual</a:t>
            </a:r>
            <a:r>
              <a:rPr lang="en-US" sz="1800" dirty="0"/>
              <a:t>.</a:t>
            </a:r>
          </a:p>
          <a:p>
            <a:r>
              <a:rPr lang="en-US" sz="1800" dirty="0"/>
              <a:t>In practice, </a:t>
            </a:r>
            <a:r>
              <a:rPr lang="en-US" sz="1800" dirty="0">
                <a:solidFill>
                  <a:schemeClr val="accent5">
                    <a:lumMod val="50000"/>
                  </a:schemeClr>
                </a:solidFill>
              </a:rPr>
              <a:t>Solow residuals </a:t>
            </a:r>
            <a:r>
              <a:rPr lang="en-US" sz="1800" dirty="0"/>
              <a:t>can be large</a:t>
            </a:r>
          </a:p>
          <a:p>
            <a:endParaRPr lang="en-US" sz="1800" dirty="0"/>
          </a:p>
          <a:p>
            <a:endParaRPr lang="en-US" sz="1800" dirty="0"/>
          </a:p>
          <a:p>
            <a:endParaRPr lang="en-US" sz="1800" dirty="0"/>
          </a:p>
          <a:p>
            <a:endParaRPr lang="en-US" sz="1800" dirty="0"/>
          </a:p>
        </p:txBody>
      </p:sp>
      <p:sp>
        <p:nvSpPr>
          <p:cNvPr id="4" name="Footer Placeholder 3">
            <a:extLst>
              <a:ext uri="{FF2B5EF4-FFF2-40B4-BE49-F238E27FC236}">
                <a16:creationId xmlns:a16="http://schemas.microsoft.com/office/drawing/2014/main" id="{918614F0-CF69-AA4F-888B-BC4229F5D26F}"/>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5" name="Picture 2" descr="This diagram illustrates the intensive production function with the concept of unexplained growth or the Solow residual in economic growth theory.&#10;&#10;Key Elements:&#10;x-axis (k): Represents capital per worker.&#10;y-axis (y): Represents output per worker.&#10;Curve: The intensive production function, showing the relationship between capital per worker and output per worker.&#10;Points on the Graph:&#10;Point k1, y1: Indicates an initial level of capital per worker (k1) and the corresponding output per worker (y1).&#10;Point k2, y2: Shows an increased level of capital per worker (k2) and the corresponding output per worker (y2).&#10;Concept of Unexplained Growth (Solow Residual):&#10;The vertical arrow between the output on the curve and y2 represents the portion of growth that cannot be explained solely by increases in capital.&#10;This unexplained growth is referred to as the Solow residual, capturing factors like technological progress, efficiency improvements, and other productivity factors.&#10;The Solow residual highlights the portion of economic growth that goes beyond what can be attributed to labor and capital inputs.&#10;In summary, this diagram emphasizes that economic growth can result from both capital accumulation and productivity gains that are not directly explained by measurable inputs.">
            <a:extLst>
              <a:ext uri="{FF2B5EF4-FFF2-40B4-BE49-F238E27FC236}">
                <a16:creationId xmlns:a16="http://schemas.microsoft.com/office/drawing/2014/main" id="{3491B94A-1E8A-5E48-B25E-2837C704737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7048" y="1611855"/>
            <a:ext cx="4071784" cy="3080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FEFAA764-E19F-0D49-B10B-2D0F69D64E48}"/>
              </a:ext>
            </a:extLst>
          </p:cNvPr>
          <p:cNvSpPr txBox="1"/>
          <p:nvPr/>
        </p:nvSpPr>
        <p:spPr>
          <a:xfrm>
            <a:off x="4724400" y="4886615"/>
            <a:ext cx="3962400" cy="646331"/>
          </a:xfrm>
          <a:prstGeom prst="rect">
            <a:avLst/>
          </a:prstGeom>
          <a:noFill/>
        </p:spPr>
        <p:txBody>
          <a:bodyPr wrap="square" rtlCol="0">
            <a:spAutoFit/>
          </a:bodyPr>
          <a:lstStyle/>
          <a:p>
            <a:r>
              <a:rPr lang="en-US" dirty="0">
                <a:solidFill>
                  <a:schemeClr val="tx2"/>
                </a:solidFill>
              </a:rPr>
              <a:t>Figure 22.5 Unexplained growth in per capita incomes</a:t>
            </a:r>
          </a:p>
        </p:txBody>
      </p:sp>
    </p:spTree>
    <p:extLst>
      <p:ext uri="{BB962C8B-B14F-4D97-AF65-F5344CB8AC3E}">
        <p14:creationId xmlns:p14="http://schemas.microsoft.com/office/powerpoint/2010/main" val="3184066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4"/>
            <a:ext cx="8229600" cy="823912"/>
          </a:xfrm>
        </p:spPr>
        <p:txBody>
          <a:bodyPr/>
          <a:lstStyle/>
          <a:p>
            <a:r>
              <a:rPr lang="en-US" sz="3600" dirty="0"/>
              <a:t>New Growth Theory and Human Capital</a:t>
            </a:r>
          </a:p>
        </p:txBody>
      </p:sp>
      <p:sp>
        <p:nvSpPr>
          <p:cNvPr id="3" name="Content Placeholder 2"/>
          <p:cNvSpPr>
            <a:spLocks noGrp="1"/>
          </p:cNvSpPr>
          <p:nvPr>
            <p:ph idx="1"/>
          </p:nvPr>
        </p:nvSpPr>
        <p:spPr>
          <a:xfrm>
            <a:off x="457200" y="973137"/>
            <a:ext cx="8229600" cy="5122863"/>
          </a:xfrm>
        </p:spPr>
        <p:txBody>
          <a:bodyPr/>
          <a:lstStyle/>
          <a:p>
            <a:r>
              <a:rPr lang="en-US" sz="2400" dirty="0"/>
              <a:t>New growth theory attempts to explain some of these Solow residuals</a:t>
            </a:r>
          </a:p>
          <a:p>
            <a:r>
              <a:rPr lang="en-US" sz="2400" dirty="0"/>
              <a:t>The models of the new growth theory are varied</a:t>
            </a:r>
          </a:p>
          <a:p>
            <a:r>
              <a:rPr lang="en-US" sz="2400" dirty="0"/>
              <a:t>A number of new growth theory models emphasize the role of a third factor of production in addition to labor and physical capital, namely </a:t>
            </a:r>
            <a:r>
              <a:rPr lang="en-US" sz="2400" b="1" dirty="0">
                <a:solidFill>
                  <a:schemeClr val="accent5">
                    <a:lumMod val="50000"/>
                  </a:schemeClr>
                </a:solidFill>
              </a:rPr>
              <a:t>human capital</a:t>
            </a:r>
          </a:p>
          <a:p>
            <a:r>
              <a:rPr lang="en-US" sz="2400" dirty="0"/>
              <a:t>Because productive knowledge can be embodied in workers, there appears to be a positive link between </a:t>
            </a:r>
            <a:r>
              <a:rPr lang="en-US" sz="2400" dirty="0">
                <a:solidFill>
                  <a:schemeClr val="accent5">
                    <a:lumMod val="50000"/>
                  </a:schemeClr>
                </a:solidFill>
              </a:rPr>
              <a:t>human capital </a:t>
            </a:r>
            <a:r>
              <a:rPr lang="en-US" sz="2400" dirty="0"/>
              <a:t>and </a:t>
            </a:r>
            <a:r>
              <a:rPr lang="en-US" sz="2400" dirty="0">
                <a:solidFill>
                  <a:schemeClr val="accent5">
                    <a:lumMod val="50000"/>
                  </a:schemeClr>
                </a:solidFill>
              </a:rPr>
              <a:t>technological efficiency</a:t>
            </a:r>
          </a:p>
          <a:p>
            <a:r>
              <a:rPr lang="en-US" sz="2400" dirty="0"/>
              <a:t>This leads to a modification of the </a:t>
            </a:r>
            <a:r>
              <a:rPr lang="en-US" sz="2400" dirty="0">
                <a:solidFill>
                  <a:schemeClr val="accent5">
                    <a:lumMod val="50000"/>
                  </a:schemeClr>
                </a:solidFill>
              </a:rPr>
              <a:t>intensive production function</a:t>
            </a:r>
            <a:r>
              <a:rPr lang="en-US" sz="2400" dirty="0"/>
              <a:t> so that increases in human capital shift it upward through a positive impact on technological efficiency</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113861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Analytical Elements </a:t>
            </a:r>
          </a:p>
        </p:txBody>
      </p:sp>
      <p:sp>
        <p:nvSpPr>
          <p:cNvPr id="3" name="Content Placeholder 2"/>
          <p:cNvSpPr>
            <a:spLocks noGrp="1"/>
          </p:cNvSpPr>
          <p:nvPr>
            <p:ph idx="1"/>
          </p:nvPr>
        </p:nvSpPr>
        <p:spPr/>
        <p:txBody>
          <a:bodyPr/>
          <a:lstStyle/>
          <a:p>
            <a:r>
              <a:rPr lang="en-US" dirty="0"/>
              <a:t>Countries</a:t>
            </a:r>
          </a:p>
          <a:p>
            <a:r>
              <a:rPr lang="en-US" dirty="0"/>
              <a:t>Factors of production</a:t>
            </a:r>
          </a:p>
          <a:p>
            <a:pPr>
              <a:buNone/>
            </a:pPr>
            <a:endParaRPr lang="en-US" dirty="0"/>
          </a:p>
        </p:txBody>
      </p:sp>
      <p:sp>
        <p:nvSpPr>
          <p:cNvPr id="4" name="Footer Placeholder 3"/>
          <p:cNvSpPr>
            <a:spLocks noGrp="1"/>
          </p:cNvSpPr>
          <p:nvPr>
            <p:ph type="ftr" sz="quarter" idx="11"/>
          </p:nvPr>
        </p:nvSpPr>
        <p:spPr/>
        <p:txBody>
          <a:bodyPr/>
          <a:lstStyle/>
          <a:p>
            <a:r>
              <a:rPr lang="en-US" altLang="en-US" dirty="0"/>
              <a:t>© Kenneth A. Reinert,</a:t>
            </a:r>
          </a:p>
          <a:p>
            <a:r>
              <a:rPr lang="en-US" altLang="en-US" dirty="0"/>
              <a:t> Cambridge University Press 2021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Human Capital</a:t>
            </a:r>
          </a:p>
        </p:txBody>
      </p:sp>
      <p:sp>
        <p:nvSpPr>
          <p:cNvPr id="3" name="Content Placeholder 2"/>
          <p:cNvSpPr>
            <a:spLocks noGrp="1"/>
          </p:cNvSpPr>
          <p:nvPr>
            <p:ph idx="1"/>
          </p:nvPr>
        </p:nvSpPr>
        <p:spPr>
          <a:xfrm>
            <a:off x="457200" y="1371600"/>
            <a:ext cx="4114800" cy="4759325"/>
          </a:xfrm>
        </p:spPr>
        <p:txBody>
          <a:bodyPr/>
          <a:lstStyle/>
          <a:p>
            <a:r>
              <a:rPr lang="en-US" sz="1800" dirty="0"/>
              <a:t>In this intensive production function of new growth theory, technology is an </a:t>
            </a:r>
            <a:r>
              <a:rPr lang="en-US" sz="1800" i="1" dirty="0">
                <a:solidFill>
                  <a:schemeClr val="accent5">
                    <a:lumMod val="50000"/>
                  </a:schemeClr>
                </a:solidFill>
              </a:rPr>
              <a:t>endogenous</a:t>
            </a:r>
            <a:r>
              <a:rPr lang="en-US" sz="1800" dirty="0"/>
              <a:t> variable that can be influenced by levels of human capital, measured perhaps as literacy rates or years of education. </a:t>
            </a:r>
          </a:p>
          <a:p>
            <a:r>
              <a:rPr lang="en-US" sz="1800" dirty="0"/>
              <a:t>The implication of this can be seen in Figure 22.6: an increase in human capital from period 1 to period 2 shifts the </a:t>
            </a:r>
            <a:r>
              <a:rPr lang="en-US" sz="1800" dirty="0">
                <a:solidFill>
                  <a:schemeClr val="accent5">
                    <a:lumMod val="50000"/>
                  </a:schemeClr>
                </a:solidFill>
              </a:rPr>
              <a:t>intensive production function </a:t>
            </a:r>
            <a:r>
              <a:rPr lang="en-US" sz="1800" dirty="0"/>
              <a:t>upwards. </a:t>
            </a:r>
          </a:p>
          <a:p>
            <a:r>
              <a:rPr lang="en-US" sz="1800" dirty="0"/>
              <a:t>The amount of unexplained growth from Figure 22.5 (the </a:t>
            </a:r>
            <a:r>
              <a:rPr lang="en-US" sz="1800" dirty="0">
                <a:solidFill>
                  <a:schemeClr val="accent5">
                    <a:lumMod val="50000"/>
                  </a:schemeClr>
                </a:solidFill>
              </a:rPr>
              <a:t>Solow residual</a:t>
            </a:r>
            <a:r>
              <a:rPr lang="en-US" sz="1800" dirty="0"/>
              <a:t>) declines, and changes in human capital are an important component in this decline.</a:t>
            </a:r>
          </a:p>
          <a:p>
            <a:endParaRPr lang="en-US" sz="1800" dirty="0"/>
          </a:p>
          <a:p>
            <a:endParaRPr lang="en-US" sz="1800" dirty="0"/>
          </a:p>
          <a:p>
            <a:endParaRPr lang="en-US" sz="1800" dirty="0"/>
          </a:p>
          <a:p>
            <a:endParaRPr lang="en-US" sz="1800" dirty="0"/>
          </a:p>
        </p:txBody>
      </p:sp>
      <p:pic>
        <p:nvPicPr>
          <p:cNvPr id="5" name="Picture 2" descr="This diagram represents the intensive production function with a focus on human capital and unexplained growth (Solow residual) in economic growth theory.&#10;&#10;Key Elements:&#10;x-axis (k): Represents capital per worker.&#10;y-axis (y): Represents output per worker.&#10;Curves:&#10;Lower curve: Represents the production function with lower human capital.&#10;Higher curve (dashed): Represents the production function with higher human capital.&#10;Points on the Graph:&#10;Point k1, y1: An initial level of capital per worker (k1) and its corresponding output per worker (y1).&#10;Point k2, y2: A higher level of capital per worker (k2) and the corresponding output per worker (y2).&#10;Concept of Human Capital and Unexplained Growth:&#10;The higher human capital curve shows that increased education, skills, or training lead to higher productivity for a given level of capital per worker.&#10;The vertical arrow between the lower and higher production curves indicates the unexplained growth or Solow residual. This growth represents improvements in productivity not explained by increases in physical capital alone.&#10;Human capital boosts productivity and shifts the production function upward, reflecting more efficient use of capital and labor.&#10;In summary, this diagram demonstrates that higher human capital leads to increased output per worker for the same level of capital, and unexplained growth (technological or efficiency improvements) further contributes to economic growth.">
            <a:extLst>
              <a:ext uri="{FF2B5EF4-FFF2-40B4-BE49-F238E27FC236}">
                <a16:creationId xmlns:a16="http://schemas.microsoft.com/office/drawing/2014/main" id="{01F8F029-0B52-8649-A211-665F5316FC5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5905" y="1947068"/>
            <a:ext cx="4421187" cy="296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07BBC4F-160A-4347-B0DA-52EE5E10BF3F}"/>
              </a:ext>
            </a:extLst>
          </p:cNvPr>
          <p:cNvSpPr txBox="1"/>
          <p:nvPr/>
        </p:nvSpPr>
        <p:spPr>
          <a:xfrm>
            <a:off x="5149516" y="5261810"/>
            <a:ext cx="3807576" cy="523220"/>
          </a:xfrm>
          <a:prstGeom prst="rect">
            <a:avLst/>
          </a:prstGeom>
          <a:noFill/>
        </p:spPr>
        <p:txBody>
          <a:bodyPr wrap="square" rtlCol="0">
            <a:spAutoFit/>
          </a:bodyPr>
          <a:lstStyle/>
          <a:p>
            <a:r>
              <a:rPr lang="en-US" sz="1400" dirty="0">
                <a:solidFill>
                  <a:schemeClr val="tx2"/>
                </a:solidFill>
              </a:rPr>
              <a:t>Figure 22.6 Human capital and unexplained growth in per capita incomes</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239010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Empirical Evidence</a:t>
            </a:r>
          </a:p>
        </p:txBody>
      </p:sp>
      <p:sp>
        <p:nvSpPr>
          <p:cNvPr id="3" name="Content Placeholder 2"/>
          <p:cNvSpPr>
            <a:spLocks noGrp="1"/>
          </p:cNvSpPr>
          <p:nvPr>
            <p:ph idx="1"/>
          </p:nvPr>
        </p:nvSpPr>
        <p:spPr>
          <a:xfrm>
            <a:off x="457200" y="1219200"/>
            <a:ext cx="8229600" cy="4911725"/>
          </a:xfrm>
        </p:spPr>
        <p:txBody>
          <a:bodyPr/>
          <a:lstStyle/>
          <a:p>
            <a:r>
              <a:rPr lang="en-US" sz="2000" dirty="0"/>
              <a:t>Early attempts to address this possibility indicated the </a:t>
            </a:r>
            <a:r>
              <a:rPr lang="en-US" sz="2000" dirty="0">
                <a:solidFill>
                  <a:schemeClr val="accent5">
                    <a:lumMod val="50000"/>
                  </a:schemeClr>
                </a:solidFill>
              </a:rPr>
              <a:t>human capital </a:t>
            </a:r>
            <a:r>
              <a:rPr lang="en-US" sz="2000" dirty="0"/>
              <a:t>was empirically important</a:t>
            </a:r>
          </a:p>
          <a:p>
            <a:r>
              <a:rPr lang="en-US" sz="2000" dirty="0"/>
              <a:t>However, subsequent work questioned the empirical importance of human capital as </a:t>
            </a:r>
            <a:r>
              <a:rPr lang="en-US" sz="2000" i="1" dirty="0"/>
              <a:t>education</a:t>
            </a:r>
            <a:r>
              <a:rPr lang="en-US" sz="2000" dirty="0"/>
              <a:t> in explaining development as growth</a:t>
            </a:r>
          </a:p>
          <a:p>
            <a:r>
              <a:rPr lang="en-US" sz="2000" dirty="0"/>
              <a:t>One suggestion was that it is difficult to establish the role of education in growth due to </a:t>
            </a:r>
            <a:r>
              <a:rPr lang="en-US" sz="2000" i="1" dirty="0">
                <a:solidFill>
                  <a:schemeClr val="accent5">
                    <a:lumMod val="50000"/>
                  </a:schemeClr>
                </a:solidFill>
              </a:rPr>
              <a:t>measurement errors</a:t>
            </a:r>
          </a:p>
          <a:p>
            <a:r>
              <a:rPr lang="en-US" sz="2000" dirty="0"/>
              <a:t>This can relate to an important distinction to be made between educational</a:t>
            </a:r>
            <a:r>
              <a:rPr lang="en-US" sz="2000" i="1" dirty="0"/>
              <a:t> </a:t>
            </a:r>
            <a:r>
              <a:rPr lang="en-US" sz="2000" i="1" dirty="0">
                <a:solidFill>
                  <a:schemeClr val="accent5">
                    <a:lumMod val="50000"/>
                  </a:schemeClr>
                </a:solidFill>
              </a:rPr>
              <a:t>attainment</a:t>
            </a:r>
            <a:r>
              <a:rPr lang="en-US" sz="2000" i="1" dirty="0"/>
              <a:t> </a:t>
            </a:r>
            <a:r>
              <a:rPr lang="en-US" sz="2000" dirty="0"/>
              <a:t>and educational </a:t>
            </a:r>
            <a:r>
              <a:rPr lang="en-US" sz="2000" i="1" dirty="0">
                <a:solidFill>
                  <a:schemeClr val="accent5">
                    <a:lumMod val="50000"/>
                  </a:schemeClr>
                </a:solidFill>
              </a:rPr>
              <a:t>achievement</a:t>
            </a:r>
            <a:r>
              <a:rPr lang="en-US" sz="2000" dirty="0"/>
              <a:t>. </a:t>
            </a:r>
          </a:p>
          <a:p>
            <a:pPr lvl="1"/>
            <a:r>
              <a:rPr lang="en-US" sz="1800" dirty="0"/>
              <a:t>Educational </a:t>
            </a:r>
            <a:r>
              <a:rPr lang="en-US" sz="1800" dirty="0">
                <a:solidFill>
                  <a:schemeClr val="accent5">
                    <a:lumMod val="50000"/>
                  </a:schemeClr>
                </a:solidFill>
              </a:rPr>
              <a:t>attainment</a:t>
            </a:r>
            <a:r>
              <a:rPr lang="en-US" sz="1800" dirty="0"/>
              <a:t> refers to the number of years of education an individual has completed.</a:t>
            </a:r>
            <a:endParaRPr lang="en-US" sz="2000" dirty="0">
              <a:solidFill>
                <a:schemeClr val="accent5">
                  <a:lumMod val="50000"/>
                </a:schemeClr>
              </a:solidFill>
            </a:endParaRPr>
          </a:p>
          <a:p>
            <a:r>
              <a:rPr lang="en-US" sz="2000" dirty="0"/>
              <a:t>Recent studies seem to have resolved the measurement error difficulties by establishing a </a:t>
            </a:r>
            <a:r>
              <a:rPr lang="en-US" sz="2000" dirty="0">
                <a:solidFill>
                  <a:schemeClr val="accent5">
                    <a:lumMod val="50000"/>
                  </a:schemeClr>
                </a:solidFill>
              </a:rPr>
              <a:t>non-linear relationship between education and human capital </a:t>
            </a:r>
          </a:p>
          <a:p>
            <a:pPr lvl="1"/>
            <a:r>
              <a:rPr lang="en-US" sz="1800" dirty="0"/>
              <a:t>Once this is done, it appears that education does indeed contribute to development as growth</a:t>
            </a:r>
          </a:p>
          <a:p>
            <a:endParaRPr lang="en-US" sz="2000" dirty="0"/>
          </a:p>
        </p:txBody>
      </p:sp>
      <p:sp>
        <p:nvSpPr>
          <p:cNvPr id="4" name="Footer Placeholder 3"/>
          <p:cNvSpPr>
            <a:spLocks noGrp="1"/>
          </p:cNvSpPr>
          <p:nvPr>
            <p:ph type="ftr" sz="quarter" idx="11"/>
          </p:nvPr>
        </p:nvSpPr>
        <p:spPr/>
        <p:txBody>
          <a:bodyPr/>
          <a:lstStyle/>
          <a:p>
            <a:r>
              <a:rPr lang="en-US" altLang="en-US" dirty="0"/>
              <a:t>© Kenneth A. Reinert,</a:t>
            </a:r>
          </a:p>
          <a:p>
            <a:r>
              <a:rPr lang="en-US" altLang="en-US" dirty="0"/>
              <a:t> Cambridge University Press 2021</a:t>
            </a:r>
          </a:p>
        </p:txBody>
      </p:sp>
    </p:spTree>
    <p:extLst>
      <p:ext uri="{BB962C8B-B14F-4D97-AF65-F5344CB8AC3E}">
        <p14:creationId xmlns:p14="http://schemas.microsoft.com/office/powerpoint/2010/main" val="3134473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Rate of Return to Education</a:t>
            </a:r>
          </a:p>
        </p:txBody>
      </p:sp>
      <p:sp>
        <p:nvSpPr>
          <p:cNvPr id="3" name="Content Placeholder 2"/>
          <p:cNvSpPr>
            <a:spLocks noGrp="1"/>
          </p:cNvSpPr>
          <p:nvPr>
            <p:ph idx="1"/>
          </p:nvPr>
        </p:nvSpPr>
        <p:spPr>
          <a:xfrm>
            <a:off x="457200" y="1219200"/>
            <a:ext cx="8229600" cy="4911725"/>
          </a:xfrm>
        </p:spPr>
        <p:txBody>
          <a:bodyPr/>
          <a:lstStyle/>
          <a:p>
            <a:r>
              <a:rPr lang="en-US" sz="2400" dirty="0"/>
              <a:t>Further evidence on the importance of human capital in the form of education comes from research on the </a:t>
            </a:r>
            <a:r>
              <a:rPr lang="en-US" sz="2400" b="1" dirty="0">
                <a:solidFill>
                  <a:schemeClr val="accent5">
                    <a:lumMod val="50000"/>
                  </a:schemeClr>
                </a:solidFill>
              </a:rPr>
              <a:t>rate of return to education (RORE)</a:t>
            </a:r>
            <a:r>
              <a:rPr lang="en-US" sz="2400" dirty="0">
                <a:solidFill>
                  <a:schemeClr val="accent5">
                    <a:lumMod val="50000"/>
                  </a:schemeClr>
                </a:solidFill>
              </a:rPr>
              <a:t>. </a:t>
            </a:r>
            <a:r>
              <a:rPr lang="en-US" sz="2400" dirty="0"/>
              <a:t>Standard results from this body of research suggest that:</a:t>
            </a:r>
          </a:p>
          <a:p>
            <a:pPr lvl="1"/>
            <a:r>
              <a:rPr lang="en-US" sz="2000" dirty="0"/>
              <a:t>The private/market RORE is generally higher than the rate of return on physical capital investments</a:t>
            </a:r>
          </a:p>
          <a:p>
            <a:pPr lvl="1"/>
            <a:r>
              <a:rPr lang="en-US" sz="2000" dirty="0"/>
              <a:t>The private/market RORE is generally higher at lower levels of education</a:t>
            </a:r>
          </a:p>
          <a:p>
            <a:pPr lvl="1"/>
            <a:r>
              <a:rPr lang="en-US" sz="2000" dirty="0"/>
              <a:t>The private/market RORE is generally higher at lower levels of GDP per capita</a:t>
            </a:r>
          </a:p>
          <a:p>
            <a:r>
              <a:rPr lang="en-US" sz="2400" dirty="0"/>
              <a:t> There is also a growing body of research looking at </a:t>
            </a:r>
            <a:r>
              <a:rPr lang="en-US" sz="2400" i="1" dirty="0">
                <a:solidFill>
                  <a:schemeClr val="accent5">
                    <a:lumMod val="50000"/>
                  </a:schemeClr>
                </a:solidFill>
              </a:rPr>
              <a:t>female education </a:t>
            </a:r>
            <a:r>
              <a:rPr lang="en-US" sz="2400" dirty="0"/>
              <a:t>that suggests that the human capital of girls and women is particularly important</a:t>
            </a:r>
          </a:p>
          <a:p>
            <a:endParaRPr lang="en-US"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106792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Human Development and Growth</a:t>
            </a:r>
          </a:p>
        </p:txBody>
      </p:sp>
      <p:sp>
        <p:nvSpPr>
          <p:cNvPr id="3" name="Content Placeholder 2"/>
          <p:cNvSpPr>
            <a:spLocks noGrp="1"/>
          </p:cNvSpPr>
          <p:nvPr>
            <p:ph idx="1"/>
          </p:nvPr>
        </p:nvSpPr>
        <p:spPr>
          <a:xfrm>
            <a:off x="457200" y="1752600"/>
            <a:ext cx="8229600" cy="4378325"/>
          </a:xfrm>
        </p:spPr>
        <p:txBody>
          <a:bodyPr/>
          <a:lstStyle/>
          <a:p>
            <a:r>
              <a:rPr lang="en-US" sz="2400" dirty="0"/>
              <a:t>It is important to recognize that human capital includes </a:t>
            </a:r>
            <a:r>
              <a:rPr lang="en-US" sz="2400" i="1" dirty="0">
                <a:solidFill>
                  <a:schemeClr val="accent5">
                    <a:lumMod val="50000"/>
                  </a:schemeClr>
                </a:solidFill>
              </a:rPr>
              <a:t>health</a:t>
            </a:r>
            <a:r>
              <a:rPr lang="en-US" sz="2400" dirty="0"/>
              <a:t> and well as education</a:t>
            </a:r>
          </a:p>
          <a:p>
            <a:r>
              <a:rPr lang="en-US" sz="2400" dirty="0"/>
              <a:t>It is Important to include a broader definition of human capital (encompassing health and nutrition as well as education)</a:t>
            </a:r>
          </a:p>
          <a:p>
            <a:endParaRPr lang="en-US" sz="2400" dirty="0"/>
          </a:p>
          <a:p>
            <a:endParaRPr lang="en-US" sz="2400" dirty="0"/>
          </a:p>
          <a:p>
            <a:endParaRPr lang="en-US" sz="2400"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104625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Trade and Growth</a:t>
            </a:r>
          </a:p>
        </p:txBody>
      </p:sp>
      <p:sp>
        <p:nvSpPr>
          <p:cNvPr id="3" name="Content Placeholder 2"/>
          <p:cNvSpPr>
            <a:spLocks noGrp="1"/>
          </p:cNvSpPr>
          <p:nvPr>
            <p:ph idx="1"/>
          </p:nvPr>
        </p:nvSpPr>
        <p:spPr>
          <a:xfrm>
            <a:off x="457200" y="1371600"/>
            <a:ext cx="8229600" cy="4759325"/>
          </a:xfrm>
        </p:spPr>
        <p:txBody>
          <a:bodyPr/>
          <a:lstStyle/>
          <a:p>
            <a:r>
              <a:rPr lang="en-US" sz="2400" dirty="0"/>
              <a:t>Many development and trade economists have suggested that countries’ openness to international trade has a positive impact on growth in per capita GDP and, therefore, on </a:t>
            </a:r>
            <a:r>
              <a:rPr lang="en-US" sz="2400" dirty="0">
                <a:solidFill>
                  <a:schemeClr val="accent5">
                    <a:lumMod val="50000"/>
                  </a:schemeClr>
                </a:solidFill>
              </a:rPr>
              <a:t>poverty alleviation </a:t>
            </a:r>
            <a:r>
              <a:rPr lang="en-US" sz="2400" dirty="0"/>
              <a:t>and </a:t>
            </a:r>
            <a:r>
              <a:rPr lang="en-US" sz="2400" dirty="0">
                <a:solidFill>
                  <a:schemeClr val="accent5">
                    <a:lumMod val="50000"/>
                  </a:schemeClr>
                </a:solidFill>
              </a:rPr>
              <a:t>human development</a:t>
            </a:r>
          </a:p>
          <a:p>
            <a:r>
              <a:rPr lang="en-US" sz="2400" dirty="0"/>
              <a:t>This argument actually has a number of components</a:t>
            </a:r>
          </a:p>
          <a:p>
            <a:pPr lvl="1"/>
            <a:r>
              <a:rPr lang="en-US" sz="2000" dirty="0"/>
              <a:t>Increased exports can support increased employment and wage incomes, with the latter being reinvested in increases in human capital</a:t>
            </a:r>
          </a:p>
          <a:p>
            <a:pPr lvl="1"/>
            <a:r>
              <a:rPr lang="en-US" sz="2000" dirty="0"/>
              <a:t>Increased trade (both imports and exports) can in some circumstances improve competitive conditions in domestic markets</a:t>
            </a:r>
          </a:p>
          <a:p>
            <a:pPr lvl="1"/>
            <a:r>
              <a:rPr lang="en-US" sz="2000" dirty="0"/>
              <a:t>Exports can contribute to improved technological efficiency as a shift factor in the intensive production function diagram</a:t>
            </a:r>
          </a:p>
          <a:p>
            <a:pPr lvl="1"/>
            <a:endParaRPr lang="en-US" sz="2000"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901757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Trade and Growth: Technological Efficiency</a:t>
            </a:r>
          </a:p>
        </p:txBody>
      </p:sp>
      <p:sp>
        <p:nvSpPr>
          <p:cNvPr id="3" name="Content Placeholder 2"/>
          <p:cNvSpPr>
            <a:spLocks noGrp="1"/>
          </p:cNvSpPr>
          <p:nvPr>
            <p:ph idx="1"/>
          </p:nvPr>
        </p:nvSpPr>
        <p:spPr/>
        <p:txBody>
          <a:bodyPr/>
          <a:lstStyle/>
          <a:p>
            <a:r>
              <a:rPr lang="en-US" sz="2400" dirty="0"/>
              <a:t>Technological efficiency responds to two impulses </a:t>
            </a:r>
          </a:p>
          <a:p>
            <a:pPr lvl="1"/>
            <a:r>
              <a:rPr lang="en-US" sz="2000" dirty="0"/>
              <a:t>The first impulse is </a:t>
            </a:r>
            <a:r>
              <a:rPr lang="en-US" sz="2000" i="1" dirty="0">
                <a:solidFill>
                  <a:schemeClr val="accent5">
                    <a:lumMod val="50000"/>
                  </a:schemeClr>
                </a:solidFill>
              </a:rPr>
              <a:t>domestic innovation</a:t>
            </a:r>
            <a:r>
              <a:rPr lang="en-US" sz="2000" dirty="0"/>
              <a:t>, which is positively affected by human capital accumulation in some new growth theory models</a:t>
            </a:r>
          </a:p>
          <a:p>
            <a:pPr lvl="1"/>
            <a:r>
              <a:rPr lang="en-US" sz="2000" dirty="0"/>
              <a:t>The second impulse is the </a:t>
            </a:r>
            <a:r>
              <a:rPr lang="en-US" sz="2000" i="1" dirty="0">
                <a:solidFill>
                  <a:schemeClr val="accent5">
                    <a:lumMod val="50000"/>
                  </a:schemeClr>
                </a:solidFill>
              </a:rPr>
              <a:t>absorption of new technology</a:t>
            </a:r>
            <a:r>
              <a:rPr lang="en-US" sz="2000" i="1" dirty="0"/>
              <a:t> </a:t>
            </a:r>
            <a:r>
              <a:rPr lang="en-US" sz="2000" dirty="0"/>
              <a:t>from the rest of the world</a:t>
            </a:r>
          </a:p>
          <a:p>
            <a:r>
              <a:rPr lang="en-US" sz="2400" dirty="0"/>
              <a:t>Therefore, exports are sometimes seen as having a </a:t>
            </a:r>
            <a:r>
              <a:rPr lang="en-US" sz="2400" i="1" dirty="0">
                <a:solidFill>
                  <a:schemeClr val="accent5">
                    <a:lumMod val="50000"/>
                  </a:schemeClr>
                </a:solidFill>
              </a:rPr>
              <a:t>positive externality</a:t>
            </a:r>
            <a:r>
              <a:rPr lang="en-US" sz="2400" dirty="0">
                <a:solidFill>
                  <a:schemeClr val="accent5">
                    <a:lumMod val="50000"/>
                  </a:schemeClr>
                </a:solidFill>
              </a:rPr>
              <a:t> </a:t>
            </a:r>
            <a:r>
              <a:rPr lang="en-US" sz="2400" dirty="0"/>
              <a:t>for the exporting country </a:t>
            </a:r>
          </a:p>
          <a:p>
            <a:r>
              <a:rPr lang="en-US" sz="2400" dirty="0"/>
              <a:t>Exports generate </a:t>
            </a:r>
            <a:r>
              <a:rPr lang="en-US" sz="2400" i="1" dirty="0"/>
              <a:t>additional</a:t>
            </a:r>
            <a:r>
              <a:rPr lang="en-US" sz="2400" dirty="0"/>
              <a:t> technology gains on the supply side of the economy</a:t>
            </a:r>
          </a:p>
          <a:p>
            <a:endParaRPr lang="en-US" sz="2400"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94303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277814"/>
            <a:ext cx="4038600" cy="1139825"/>
          </a:xfrm>
        </p:spPr>
        <p:txBody>
          <a:bodyPr/>
          <a:lstStyle/>
          <a:p>
            <a:r>
              <a:rPr lang="en-US" sz="3800" dirty="0"/>
              <a:t>Export Externalities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277814"/>
                <a:ext cx="4419600" cy="5853112"/>
              </a:xfrm>
            </p:spPr>
            <p:txBody>
              <a:bodyPr/>
              <a:lstStyle/>
              <a:p>
                <a:pPr marL="0" indent="0">
                  <a:buNone/>
                </a:pPr>
                <a:r>
                  <a:rPr lang="en-US" sz="2000" dirty="0"/>
                  <a:t>Potential </a:t>
                </a:r>
                <a:r>
                  <a:rPr lang="en-US" sz="2000" dirty="0">
                    <a:solidFill>
                      <a:schemeClr val="accent5">
                        <a:lumMod val="50000"/>
                      </a:schemeClr>
                    </a:solidFill>
                  </a:rPr>
                  <a:t>export externalities </a:t>
                </a:r>
                <a:r>
                  <a:rPr lang="en-US" sz="2000" dirty="0"/>
                  <a:t>are considered in the absolute advantage diagram of Figure 22.7 </a:t>
                </a:r>
              </a:p>
              <a:p>
                <a14:m>
                  <m:oMath xmlns:m="http://schemas.openxmlformats.org/officeDocument/2006/math">
                    <m:sSup>
                      <m:sSupPr>
                        <m:ctrlPr>
                          <a:rPr lang="en-US" sz="1800" i="1" smtClean="0">
                            <a:latin typeface="Cambria Math" panose="02040503050406030204" pitchFamily="18" charset="0"/>
                          </a:rPr>
                        </m:ctrlPr>
                      </m:sSupPr>
                      <m:e>
                        <m:r>
                          <a:rPr lang="en-US" sz="1800" b="0" i="1" smtClean="0">
                            <a:latin typeface="Cambria Math"/>
                          </a:rPr>
                          <m:t>𝑃</m:t>
                        </m:r>
                      </m:e>
                      <m:sup>
                        <m:r>
                          <a:rPr lang="en-US" sz="1800" b="0" i="1" smtClean="0">
                            <a:latin typeface="Cambria Math"/>
                          </a:rPr>
                          <m:t>𝐺</m:t>
                        </m:r>
                      </m:sup>
                    </m:sSup>
                  </m:oMath>
                </a14:m>
                <a:r>
                  <a:rPr lang="en-US" sz="1800" dirty="0"/>
                  <a:t>  is Ghana’s autarky price, and </a:t>
                </a:r>
                <a14:m>
                  <m:oMath xmlns:m="http://schemas.openxmlformats.org/officeDocument/2006/math">
                    <m:sSup>
                      <m:sSupPr>
                        <m:ctrlPr>
                          <a:rPr lang="en-US" sz="1800" i="1" smtClean="0">
                            <a:latin typeface="Cambria Math" panose="02040503050406030204" pitchFamily="18" charset="0"/>
                          </a:rPr>
                        </m:ctrlPr>
                      </m:sSupPr>
                      <m:e>
                        <m:r>
                          <a:rPr lang="en-US" sz="1800" b="0" i="1" smtClean="0">
                            <a:latin typeface="Cambria Math"/>
                          </a:rPr>
                          <m:t>𝑃</m:t>
                        </m:r>
                      </m:e>
                      <m:sup>
                        <m:r>
                          <a:rPr lang="en-US" sz="1800" b="0" i="1" smtClean="0">
                            <a:latin typeface="Cambria Math"/>
                          </a:rPr>
                          <m:t>𝑊</m:t>
                        </m:r>
                      </m:sup>
                    </m:sSup>
                  </m:oMath>
                </a14:m>
                <a:r>
                  <a:rPr lang="en-US" sz="1800" dirty="0"/>
                  <a:t> is the world price</a:t>
                </a:r>
              </a:p>
              <a:p>
                <a:r>
                  <a:rPr lang="en-US" sz="1800" dirty="0"/>
                  <a:t>Without a positive export externality, as the price increases from </a:t>
                </a:r>
                <a14:m>
                  <m:oMath xmlns:m="http://schemas.openxmlformats.org/officeDocument/2006/math">
                    <m:sSup>
                      <m:sSupPr>
                        <m:ctrlPr>
                          <a:rPr lang="en-US" sz="1800" i="1">
                            <a:latin typeface="Cambria Math" panose="02040503050406030204" pitchFamily="18" charset="0"/>
                          </a:rPr>
                        </m:ctrlPr>
                      </m:sSupPr>
                      <m:e>
                        <m:r>
                          <a:rPr lang="en-US" sz="1800" i="1">
                            <a:latin typeface="Cambria Math"/>
                          </a:rPr>
                          <m:t>𝑃</m:t>
                        </m:r>
                      </m:e>
                      <m:sup>
                        <m:r>
                          <a:rPr lang="en-US" sz="1800" i="1">
                            <a:latin typeface="Cambria Math"/>
                          </a:rPr>
                          <m:t>𝐺</m:t>
                        </m:r>
                      </m:sup>
                    </m:sSup>
                  </m:oMath>
                </a14:m>
                <a:r>
                  <a:rPr lang="en-US" sz="1800" dirty="0"/>
                  <a:t> to </a:t>
                </a:r>
                <a14:m>
                  <m:oMath xmlns:m="http://schemas.openxmlformats.org/officeDocument/2006/math">
                    <m:sSup>
                      <m:sSupPr>
                        <m:ctrlPr>
                          <a:rPr lang="en-US" sz="1800" i="1">
                            <a:latin typeface="Cambria Math" panose="02040503050406030204" pitchFamily="18" charset="0"/>
                          </a:rPr>
                        </m:ctrlPr>
                      </m:sSupPr>
                      <m:e>
                        <m:r>
                          <a:rPr lang="en-US" sz="1800" i="1">
                            <a:latin typeface="Cambria Math"/>
                          </a:rPr>
                          <m:t>𝑃</m:t>
                        </m:r>
                      </m:e>
                      <m:sup>
                        <m:r>
                          <a:rPr lang="en-US" sz="1800" i="1">
                            <a:latin typeface="Cambria Math"/>
                          </a:rPr>
                          <m:t>𝑊</m:t>
                        </m:r>
                      </m:sup>
                    </m:sSup>
                    <m:r>
                      <a:rPr lang="en-US" sz="1800" i="1">
                        <a:latin typeface="Cambria Math"/>
                      </a:rPr>
                      <m:t> </m:t>
                    </m:r>
                    <m:r>
                      <a:rPr lang="en-US" sz="1800" b="0" i="0" smtClean="0">
                        <a:latin typeface="Cambria Math"/>
                      </a:rPr>
                      <m:t> </m:t>
                    </m:r>
                  </m:oMath>
                </a14:m>
                <a:r>
                  <a:rPr lang="en-US" sz="1800" dirty="0"/>
                  <a:t>in the movement from autarky to trade, quantity supplied increases from point A to point B, and exports of </a:t>
                </a:r>
                <a14:m>
                  <m:oMath xmlns:m="http://schemas.openxmlformats.org/officeDocument/2006/math">
                    <m:sSup>
                      <m:sSupPr>
                        <m:ctrlPr>
                          <a:rPr lang="en-US" sz="1800" i="1" smtClean="0">
                            <a:latin typeface="Cambria Math" panose="02040503050406030204" pitchFamily="18" charset="0"/>
                          </a:rPr>
                        </m:ctrlPr>
                      </m:sSupPr>
                      <m:e>
                        <m:r>
                          <a:rPr lang="en-US" sz="1800" b="0" i="1" smtClean="0">
                            <a:latin typeface="Cambria Math"/>
                          </a:rPr>
                          <m:t>𝐸</m:t>
                        </m:r>
                      </m:e>
                      <m:sup>
                        <m:r>
                          <a:rPr lang="en-US" sz="1800" b="0" i="1" smtClean="0">
                            <a:latin typeface="Cambria Math"/>
                          </a:rPr>
                          <m:t>𝐺</m:t>
                        </m:r>
                        <m:r>
                          <a:rPr lang="en-US" sz="1800" b="0" i="1" smtClean="0">
                            <a:latin typeface="Cambria Math"/>
                          </a:rPr>
                          <m:t>1</m:t>
                        </m:r>
                      </m:sup>
                    </m:sSup>
                    <m:r>
                      <a:rPr lang="en-US" sz="1800" b="0" i="1" smtClean="0">
                        <a:latin typeface="Cambria Math"/>
                      </a:rPr>
                      <m:t> </m:t>
                    </m:r>
                  </m:oMath>
                </a14:m>
                <a:r>
                  <a:rPr lang="en-US" sz="1800" dirty="0"/>
                  <a:t>appear</a:t>
                </a:r>
              </a:p>
              <a:p>
                <a:r>
                  <a:rPr lang="en-US" sz="1800" dirty="0"/>
                  <a:t>In the presence of </a:t>
                </a:r>
                <a:r>
                  <a:rPr lang="en-US" sz="1800" i="1" dirty="0">
                    <a:solidFill>
                      <a:schemeClr val="accent5">
                        <a:lumMod val="50000"/>
                      </a:schemeClr>
                    </a:solidFill>
                  </a:rPr>
                  <a:t>export externalities</a:t>
                </a:r>
                <a:r>
                  <a:rPr lang="en-US" sz="1800" dirty="0"/>
                  <a:t>, the initial export level, </a:t>
                </a:r>
                <a14:m>
                  <m:oMath xmlns:m="http://schemas.openxmlformats.org/officeDocument/2006/math">
                    <m:sSup>
                      <m:sSupPr>
                        <m:ctrlPr>
                          <a:rPr lang="en-US" sz="1800" i="1">
                            <a:latin typeface="Cambria Math" panose="02040503050406030204" pitchFamily="18" charset="0"/>
                          </a:rPr>
                        </m:ctrlPr>
                      </m:sSupPr>
                      <m:e>
                        <m:r>
                          <a:rPr lang="en-US" sz="1800" i="1">
                            <a:latin typeface="Cambria Math"/>
                          </a:rPr>
                          <m:t>𝐸</m:t>
                        </m:r>
                      </m:e>
                      <m:sup>
                        <m:r>
                          <a:rPr lang="en-US" sz="1800" i="1">
                            <a:latin typeface="Cambria Math"/>
                          </a:rPr>
                          <m:t>𝐺</m:t>
                        </m:r>
                        <m:r>
                          <a:rPr lang="en-US" sz="1800" i="1">
                            <a:latin typeface="Cambria Math"/>
                          </a:rPr>
                          <m:t>1</m:t>
                        </m:r>
                      </m:sup>
                    </m:sSup>
                    <m:r>
                      <a:rPr lang="en-US" sz="1800" i="1">
                        <a:latin typeface="Cambria Math"/>
                      </a:rPr>
                      <m:t> </m:t>
                    </m:r>
                  </m:oMath>
                </a14:m>
                <a:r>
                  <a:rPr lang="en-US" sz="1800" dirty="0"/>
                  <a:t>, improves production technology and makes possible an increase in supply or a shift in Ghana’s supply curve from </a:t>
                </a:r>
                <a14:m>
                  <m:oMath xmlns:m="http://schemas.openxmlformats.org/officeDocument/2006/math">
                    <m:sSup>
                      <m:sSupPr>
                        <m:ctrlPr>
                          <a:rPr lang="en-US" sz="1800" i="1" smtClean="0">
                            <a:latin typeface="Cambria Math" panose="02040503050406030204" pitchFamily="18" charset="0"/>
                          </a:rPr>
                        </m:ctrlPr>
                      </m:sSupPr>
                      <m:e>
                        <m:r>
                          <a:rPr lang="en-US" sz="1800" b="0" i="1" smtClean="0">
                            <a:latin typeface="Cambria Math"/>
                          </a:rPr>
                          <m:t>𝑆</m:t>
                        </m:r>
                      </m:e>
                      <m:sup>
                        <m:r>
                          <a:rPr lang="en-US" sz="1800" b="0" i="1" smtClean="0">
                            <a:latin typeface="Cambria Math"/>
                          </a:rPr>
                          <m:t>𝐺</m:t>
                        </m:r>
                        <m:r>
                          <a:rPr lang="en-US" sz="1800" b="0" i="1" smtClean="0">
                            <a:latin typeface="Cambria Math"/>
                          </a:rPr>
                          <m:t>1</m:t>
                        </m:r>
                      </m:sup>
                    </m:sSup>
                  </m:oMath>
                </a14:m>
                <a:r>
                  <a:rPr lang="en-US" sz="1800" dirty="0"/>
                  <a:t> to </a:t>
                </a:r>
                <a14:m>
                  <m:oMath xmlns:m="http://schemas.openxmlformats.org/officeDocument/2006/math">
                    <m:sSup>
                      <m:sSupPr>
                        <m:ctrlPr>
                          <a:rPr lang="en-US" sz="1800" i="1" smtClean="0">
                            <a:latin typeface="Cambria Math" panose="02040503050406030204" pitchFamily="18" charset="0"/>
                          </a:rPr>
                        </m:ctrlPr>
                      </m:sSupPr>
                      <m:e>
                        <m:r>
                          <a:rPr lang="en-US" sz="1800" b="0" i="1" smtClean="0">
                            <a:latin typeface="Cambria Math"/>
                          </a:rPr>
                          <m:t>𝑆</m:t>
                        </m:r>
                      </m:e>
                      <m:sup>
                        <m:r>
                          <a:rPr lang="en-US" sz="1800" b="0" i="1" smtClean="0">
                            <a:latin typeface="Cambria Math"/>
                          </a:rPr>
                          <m:t>𝐺</m:t>
                        </m:r>
                        <m:r>
                          <a:rPr lang="en-US" sz="1800" b="0" i="1" smtClean="0">
                            <a:latin typeface="Cambria Math"/>
                          </a:rPr>
                          <m:t>2</m:t>
                        </m:r>
                      </m:sup>
                    </m:sSup>
                  </m:oMath>
                </a14:m>
                <a:endParaRPr lang="en-US" sz="1800" dirty="0"/>
              </a:p>
              <a:p>
                <a:r>
                  <a:rPr lang="en-US" sz="1800" dirty="0"/>
                  <a:t>Given </a:t>
                </a:r>
                <a14:m>
                  <m:oMath xmlns:m="http://schemas.openxmlformats.org/officeDocument/2006/math">
                    <m:sSup>
                      <m:sSupPr>
                        <m:ctrlPr>
                          <a:rPr lang="en-US" sz="1800" i="1">
                            <a:latin typeface="Cambria Math" panose="02040503050406030204" pitchFamily="18" charset="0"/>
                          </a:rPr>
                        </m:ctrlPr>
                      </m:sSupPr>
                      <m:e>
                        <m:r>
                          <a:rPr lang="en-US" sz="1800" i="1">
                            <a:latin typeface="Cambria Math"/>
                          </a:rPr>
                          <m:t>𝑃</m:t>
                        </m:r>
                      </m:e>
                      <m:sup>
                        <m:r>
                          <a:rPr lang="en-US" sz="1800" i="1">
                            <a:latin typeface="Cambria Math"/>
                          </a:rPr>
                          <m:t>𝑊</m:t>
                        </m:r>
                      </m:sup>
                    </m:sSup>
                  </m:oMath>
                </a14:m>
                <a:r>
                  <a:rPr lang="en-US" sz="1800" dirty="0"/>
                  <a:t>, Ghanaian firms move from point B to point C, and exports expand to </a:t>
                </a:r>
                <a14:m>
                  <m:oMath xmlns:m="http://schemas.openxmlformats.org/officeDocument/2006/math">
                    <m:sSup>
                      <m:sSupPr>
                        <m:ctrlPr>
                          <a:rPr lang="en-US" sz="1800" i="1">
                            <a:latin typeface="Cambria Math" panose="02040503050406030204" pitchFamily="18" charset="0"/>
                          </a:rPr>
                        </m:ctrlPr>
                      </m:sSupPr>
                      <m:e>
                        <m:r>
                          <a:rPr lang="en-US" sz="1800" i="1">
                            <a:latin typeface="Cambria Math"/>
                          </a:rPr>
                          <m:t>𝐸</m:t>
                        </m:r>
                      </m:e>
                      <m:sup>
                        <m:r>
                          <a:rPr lang="en-US" sz="1800" i="1">
                            <a:latin typeface="Cambria Math"/>
                          </a:rPr>
                          <m:t>𝐺</m:t>
                        </m:r>
                        <m:r>
                          <a:rPr lang="en-US" sz="1800" b="0" i="1" smtClean="0">
                            <a:latin typeface="Cambria Math"/>
                          </a:rPr>
                          <m:t>2</m:t>
                        </m:r>
                      </m:sup>
                    </m:sSup>
                    <m:r>
                      <a:rPr lang="en-US" sz="1800" i="1">
                        <a:latin typeface="Cambria Math"/>
                      </a:rPr>
                      <m:t> </m:t>
                    </m:r>
                  </m:oMath>
                </a14:m>
                <a:r>
                  <a:rPr lang="en-US" sz="1800" dirty="0"/>
                  <a:t> </a:t>
                </a: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277814"/>
                <a:ext cx="4419600" cy="5853112"/>
              </a:xfrm>
              <a:blipFill>
                <a:blip r:embed="rId2"/>
                <a:stretch>
                  <a:fillRect l="-1437" t="-433" r="-2586" b="-2165"/>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5" name="Picture 2" descr="This diagram represents a supply and demand analysis with shifts in the supply curve, showing the effect on equilibrium quantity and price.&#10;&#10;Key Elements:&#10;Axes:&#10;&#10;Vertical axis (P): Represents the price level.&#10;Horizontal axis (Q): Represents the quantity of goods.&#10;Curves:&#10;&#10;𝑆&#10;1&#10;𝐺&#10;S &#10;1&#10;G&#10;​&#10; : The original supply curve for goods.&#10;𝑆&#10;2&#10;𝐺&#10;S &#10;2&#10;G&#10;​&#10; : The new supply curve after a rightward shift, indicating an increase in supply.&#10;𝐷&#10;𝐺&#10;D &#10;G&#10; : The demand curve for goods.&#10;Equilibrium Points:&#10;&#10;Point A: The initial equilibrium where the original supply curve (&#10;𝑆&#10;1&#10;𝐺&#10;S &#10;1&#10;G&#10;​&#10; ) intersects the demand curve (&#10;𝐷&#10;𝐺&#10;D &#10;G&#10; ).&#10;Point B: The new equilibrium after the supply curve shifts rightward to &#10;𝑆&#10;2&#10;𝐺&#10;S &#10;2&#10;G&#10;​&#10; .&#10;Prices:&#10;&#10;𝑃&#10;𝑊&#10;P &#10;W&#10; : The initial equilibrium price.&#10;𝑃&#10;𝐺&#10;P &#10;G&#10; : The new, lower equilibrium price resulting from the increase in supply.&#10;Quantities:&#10;&#10;𝐸&#10;1&#10;𝐺&#10;E &#10;1&#10;G&#10;​&#10; : The initial equilibrium quantity.&#10;𝐸&#10;2&#10;𝐺&#10;E &#10;2&#10;G&#10;​&#10; : The new, larger equilibrium quantity due to the increase in supply.&#10;Movement:&#10;&#10;The shift from Point A to Point B shows an increase in quantity and a decrease in price.&#10;Point C: Corresponds to the quantity at the new equilibrium price level (&#10;𝑃&#10;𝐺&#10;P &#10;G&#10; ) along the demand curve.">
            <a:extLst>
              <a:ext uri="{FF2B5EF4-FFF2-40B4-BE49-F238E27FC236}">
                <a16:creationId xmlns:a16="http://schemas.microsoft.com/office/drawing/2014/main" id="{D3C37B5C-CDD6-0641-8309-316FC2EDA07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5745" y="1422179"/>
            <a:ext cx="3800710" cy="3572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01CD9A0F-ED6E-D544-BD4B-836F976EB77F}"/>
              </a:ext>
            </a:extLst>
          </p:cNvPr>
          <p:cNvSpPr txBox="1"/>
          <p:nvPr/>
        </p:nvSpPr>
        <p:spPr>
          <a:xfrm>
            <a:off x="5373737" y="5160005"/>
            <a:ext cx="3044726" cy="584775"/>
          </a:xfrm>
          <a:prstGeom prst="rect">
            <a:avLst/>
          </a:prstGeom>
          <a:noFill/>
        </p:spPr>
        <p:txBody>
          <a:bodyPr wrap="square" rtlCol="0">
            <a:spAutoFit/>
          </a:bodyPr>
          <a:lstStyle/>
          <a:p>
            <a:r>
              <a:rPr lang="en-US" sz="1600" dirty="0">
                <a:solidFill>
                  <a:schemeClr val="tx2"/>
                </a:solidFill>
              </a:rPr>
              <a:t>Figure 22.7 Export externalities for Ghana</a:t>
            </a:r>
          </a:p>
        </p:txBody>
      </p:sp>
    </p:spTree>
    <p:extLst>
      <p:ext uri="{BB962C8B-B14F-4D97-AF65-F5344CB8AC3E}">
        <p14:creationId xmlns:p14="http://schemas.microsoft.com/office/powerpoint/2010/main" val="2262439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Evidence of Export Externalities</a:t>
            </a:r>
          </a:p>
        </p:txBody>
      </p:sp>
      <p:sp>
        <p:nvSpPr>
          <p:cNvPr id="3" name="Content Placeholder 2"/>
          <p:cNvSpPr>
            <a:spLocks noGrp="1"/>
          </p:cNvSpPr>
          <p:nvPr>
            <p:ph idx="1"/>
          </p:nvPr>
        </p:nvSpPr>
        <p:spPr>
          <a:xfrm>
            <a:off x="457200" y="1417638"/>
            <a:ext cx="8229600" cy="4713287"/>
          </a:xfrm>
        </p:spPr>
        <p:txBody>
          <a:bodyPr/>
          <a:lstStyle/>
          <a:p>
            <a:r>
              <a:rPr lang="en-US" sz="2000" dirty="0"/>
              <a:t>Export externalities are often justified with the historical experience of East Asia</a:t>
            </a:r>
          </a:p>
          <a:p>
            <a:r>
              <a:rPr lang="en-US" sz="2000" dirty="0"/>
              <a:t>More formally, early studies in the 1990s deployed statistical techniques to show that the more open countries are to international trade, the faster their growth in per capita GDP</a:t>
            </a:r>
          </a:p>
          <a:p>
            <a:pPr lvl="1"/>
            <a:r>
              <a:rPr lang="en-US" sz="1800" dirty="0"/>
              <a:t>these externalities are notably absent in the case of </a:t>
            </a:r>
            <a:r>
              <a:rPr lang="en-US" sz="1800" i="1" dirty="0">
                <a:solidFill>
                  <a:schemeClr val="accent5">
                    <a:lumMod val="50000"/>
                  </a:schemeClr>
                </a:solidFill>
              </a:rPr>
              <a:t>primary product exports</a:t>
            </a:r>
            <a:r>
              <a:rPr lang="en-US" sz="1800" dirty="0"/>
              <a:t>, which characterize many developing countries</a:t>
            </a:r>
            <a:endParaRPr lang="en-US" sz="2000" dirty="0"/>
          </a:p>
          <a:p>
            <a:r>
              <a:rPr lang="en-US" sz="2000" dirty="0"/>
              <a:t>More recent studies based on extended and improved indicators do seem to support the trade and growth link</a:t>
            </a:r>
          </a:p>
          <a:p>
            <a:r>
              <a:rPr lang="en-US" sz="2000" dirty="0"/>
              <a:t>There are other caveats to the role of exports in economic growth</a:t>
            </a:r>
          </a:p>
          <a:p>
            <a:pPr lvl="1"/>
            <a:r>
              <a:rPr lang="en-US" sz="1600" dirty="0"/>
              <a:t>There is some agreement that the accumulation of human capital is an important </a:t>
            </a:r>
            <a:r>
              <a:rPr lang="en-US" sz="1600" i="1" dirty="0">
                <a:solidFill>
                  <a:schemeClr val="accent5">
                    <a:lumMod val="50000"/>
                  </a:schemeClr>
                </a:solidFill>
              </a:rPr>
              <a:t>prerequisite</a:t>
            </a:r>
            <a:r>
              <a:rPr lang="en-US" sz="1600" dirty="0"/>
              <a:t> to the absorption of technology from abroad.</a:t>
            </a:r>
          </a:p>
          <a:p>
            <a:pPr lvl="1"/>
            <a:r>
              <a:rPr lang="en-US" sz="1600" dirty="0"/>
              <a:t>human capital and </a:t>
            </a:r>
            <a:r>
              <a:rPr lang="en-US" sz="1600" i="1" dirty="0">
                <a:solidFill>
                  <a:schemeClr val="accent5">
                    <a:lumMod val="50000"/>
                  </a:schemeClr>
                </a:solidFill>
              </a:rPr>
              <a:t>manufactured</a:t>
            </a:r>
            <a:r>
              <a:rPr lang="en-US" sz="1600" dirty="0"/>
              <a:t> exports interact positively in supporting the growth of per capita incomes</a:t>
            </a:r>
          </a:p>
          <a:p>
            <a:pPr lvl="1"/>
            <a:endParaRPr lang="en-US" sz="1600" dirty="0"/>
          </a:p>
          <a:p>
            <a:endParaRPr lang="en-US" sz="2000"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5558722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Institutions and Growth</a:t>
            </a:r>
          </a:p>
        </p:txBody>
      </p:sp>
      <p:sp>
        <p:nvSpPr>
          <p:cNvPr id="3" name="Content Placeholder 2"/>
          <p:cNvSpPr>
            <a:spLocks noGrp="1"/>
          </p:cNvSpPr>
          <p:nvPr>
            <p:ph idx="1"/>
          </p:nvPr>
        </p:nvSpPr>
        <p:spPr>
          <a:xfrm>
            <a:off x="457200" y="1524000"/>
            <a:ext cx="8229600" cy="4606925"/>
          </a:xfrm>
        </p:spPr>
        <p:txBody>
          <a:bodyPr/>
          <a:lstStyle/>
          <a:p>
            <a:r>
              <a:rPr lang="en-US" sz="2400" dirty="0"/>
              <a:t>Increasing recognition has gone to the role of </a:t>
            </a:r>
            <a:r>
              <a:rPr lang="en-US" sz="2400" i="1" dirty="0">
                <a:solidFill>
                  <a:schemeClr val="accent5">
                    <a:lumMod val="50000"/>
                  </a:schemeClr>
                </a:solidFill>
              </a:rPr>
              <a:t>institutions</a:t>
            </a:r>
            <a:r>
              <a:rPr lang="en-US" sz="2400" dirty="0"/>
              <a:t> in growth as an additional shift factor in the intensive production function diagram</a:t>
            </a:r>
          </a:p>
          <a:p>
            <a:r>
              <a:rPr lang="en-US" sz="2400" dirty="0"/>
              <a:t>Table 22.1 presents some relevant institutional categories and their potential contributions to growth</a:t>
            </a:r>
          </a:p>
          <a:p>
            <a:r>
              <a:rPr lang="en-US" sz="2400" dirty="0"/>
              <a:t>These include</a:t>
            </a:r>
          </a:p>
          <a:p>
            <a:pPr lvl="1"/>
            <a:r>
              <a:rPr lang="en-US" sz="2000" dirty="0"/>
              <a:t>Rule of law</a:t>
            </a:r>
          </a:p>
          <a:p>
            <a:pPr lvl="1"/>
            <a:r>
              <a:rPr lang="en-US" sz="2000" dirty="0"/>
              <a:t>Property rights</a:t>
            </a:r>
          </a:p>
          <a:p>
            <a:pPr lvl="1"/>
            <a:r>
              <a:rPr lang="en-US" sz="2000" dirty="0"/>
              <a:t>Contract enforcement</a:t>
            </a:r>
          </a:p>
          <a:p>
            <a:pPr lvl="1"/>
            <a:r>
              <a:rPr lang="en-US" sz="2000" dirty="0"/>
              <a:t>Regulation</a:t>
            </a:r>
          </a:p>
          <a:p>
            <a:pPr lvl="1"/>
            <a:r>
              <a:rPr lang="en-US" sz="2000" dirty="0"/>
              <a:t>Social insurance</a:t>
            </a:r>
          </a:p>
          <a:p>
            <a:endParaRPr lang="en-US" sz="2400" dirty="0"/>
          </a:p>
          <a:p>
            <a:endParaRPr lang="en-US" sz="2400"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114190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Table 22.1: Institutions and Growth</a:t>
            </a:r>
          </a:p>
        </p:txBody>
      </p:sp>
      <p:graphicFrame>
        <p:nvGraphicFramePr>
          <p:cNvPr id="5" name="Table 4"/>
          <p:cNvGraphicFramePr>
            <a:graphicFrameLocks noGrp="1"/>
          </p:cNvGraphicFramePr>
          <p:nvPr>
            <p:extLst>
              <p:ext uri="{D42A27DB-BD31-4B8C-83A1-F6EECF244321}">
                <p14:modId xmlns:p14="http://schemas.microsoft.com/office/powerpoint/2010/main" val="1490751189"/>
              </p:ext>
            </p:extLst>
          </p:nvPr>
        </p:nvGraphicFramePr>
        <p:xfrm>
          <a:off x="533400" y="1219200"/>
          <a:ext cx="8077200" cy="4514826"/>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391960">
                <a:tc>
                  <a:txBody>
                    <a:bodyPr/>
                    <a:lstStyle/>
                    <a:p>
                      <a:r>
                        <a:rPr lang="en-US" sz="1300" dirty="0">
                          <a:solidFill>
                            <a:schemeClr val="tx1"/>
                          </a:solidFill>
                        </a:rPr>
                        <a:t>Category</a:t>
                      </a:r>
                    </a:p>
                  </a:txBody>
                  <a:tcPr/>
                </a:tc>
                <a:tc>
                  <a:txBody>
                    <a:bodyPr/>
                    <a:lstStyle/>
                    <a:p>
                      <a:r>
                        <a:rPr lang="en-US" sz="1300" dirty="0">
                          <a:solidFill>
                            <a:schemeClr val="tx1"/>
                          </a:solidFill>
                        </a:rPr>
                        <a:t>Elements</a:t>
                      </a:r>
                    </a:p>
                  </a:txBody>
                  <a:tcPr/>
                </a:tc>
                <a:tc>
                  <a:txBody>
                    <a:bodyPr/>
                    <a:lstStyle/>
                    <a:p>
                      <a:r>
                        <a:rPr lang="en-US" sz="1300" dirty="0">
                          <a:solidFill>
                            <a:schemeClr val="tx1"/>
                          </a:solidFill>
                        </a:rPr>
                        <a:t>Relevance</a:t>
                      </a:r>
                    </a:p>
                  </a:txBody>
                  <a:tcPr/>
                </a:tc>
                <a:extLst>
                  <a:ext uri="{0D108BD9-81ED-4DB2-BD59-A6C34878D82A}">
                    <a16:rowId xmlns:a16="http://schemas.microsoft.com/office/drawing/2014/main" val="10000"/>
                  </a:ext>
                </a:extLst>
              </a:tr>
              <a:tr h="1132040">
                <a:tc>
                  <a:txBody>
                    <a:bodyPr/>
                    <a:lstStyle/>
                    <a:p>
                      <a:r>
                        <a:rPr lang="en-US" sz="1300" dirty="0"/>
                        <a:t>Rule of law</a:t>
                      </a:r>
                    </a:p>
                  </a:txBody>
                  <a:tcPr/>
                </a:tc>
                <a:tc>
                  <a:txBody>
                    <a:bodyPr/>
                    <a:lstStyle/>
                    <a:p>
                      <a:r>
                        <a:rPr lang="en-US" sz="1300" kern="1200" dirty="0">
                          <a:solidFill>
                            <a:schemeClr val="dk1"/>
                          </a:solidFill>
                          <a:effectLst/>
                          <a:latin typeface="+mn-lt"/>
                          <a:ea typeface="+mn-ea"/>
                          <a:cs typeface="+mn-cs"/>
                        </a:rPr>
                        <a:t>Political representation</a:t>
                      </a:r>
                    </a:p>
                    <a:p>
                      <a:r>
                        <a:rPr lang="en-US" sz="1300" kern="1200" dirty="0">
                          <a:solidFill>
                            <a:schemeClr val="dk1"/>
                          </a:solidFill>
                          <a:effectLst/>
                          <a:latin typeface="+mn-lt"/>
                          <a:ea typeface="+mn-ea"/>
                          <a:cs typeface="+mn-cs"/>
                        </a:rPr>
                        <a:t>Elections</a:t>
                      </a:r>
                    </a:p>
                    <a:p>
                      <a:r>
                        <a:rPr lang="en-US" sz="1300" kern="1200" dirty="0">
                          <a:solidFill>
                            <a:schemeClr val="dk1"/>
                          </a:solidFill>
                          <a:effectLst/>
                          <a:latin typeface="+mn-lt"/>
                          <a:ea typeface="+mn-ea"/>
                          <a:cs typeface="+mn-cs"/>
                        </a:rPr>
                        <a:t>Independent judiciary</a:t>
                      </a:r>
                    </a:p>
                    <a:p>
                      <a:r>
                        <a:rPr lang="en-US" sz="1300" kern="1200" dirty="0">
                          <a:solidFill>
                            <a:schemeClr val="dk1"/>
                          </a:solidFill>
                          <a:effectLst/>
                          <a:latin typeface="+mn-lt"/>
                          <a:ea typeface="+mn-ea"/>
                          <a:cs typeface="+mn-cs"/>
                        </a:rPr>
                        <a:t>Civil liberties</a:t>
                      </a:r>
                    </a:p>
                    <a:p>
                      <a:r>
                        <a:rPr lang="en-US" sz="1300" kern="1200" dirty="0">
                          <a:solidFill>
                            <a:schemeClr val="dk1"/>
                          </a:solidFill>
                          <a:effectLst/>
                          <a:latin typeface="+mn-lt"/>
                          <a:ea typeface="+mn-ea"/>
                          <a:cs typeface="+mn-cs"/>
                        </a:rPr>
                        <a:t>Consistency</a:t>
                      </a:r>
                      <a:endParaRPr lang="en-US" sz="1300" dirty="0"/>
                    </a:p>
                  </a:txBody>
                  <a:tcPr/>
                </a:tc>
                <a:tc>
                  <a:txBody>
                    <a:bodyPr/>
                    <a:lstStyle/>
                    <a:p>
                      <a:r>
                        <a:rPr lang="en-US" sz="1300" kern="1200" dirty="0">
                          <a:solidFill>
                            <a:schemeClr val="dk1"/>
                          </a:solidFill>
                          <a:effectLst/>
                          <a:latin typeface="+mn-lt"/>
                          <a:ea typeface="+mn-ea"/>
                          <a:cs typeface="+mn-cs"/>
                        </a:rPr>
                        <a:t>Prevents violent conflict and provides for legitimacy in political decision-making</a:t>
                      </a:r>
                      <a:endParaRPr lang="en-US" sz="1300" dirty="0"/>
                    </a:p>
                  </a:txBody>
                  <a:tcPr/>
                </a:tc>
                <a:extLst>
                  <a:ext uri="{0D108BD9-81ED-4DB2-BD59-A6C34878D82A}">
                    <a16:rowId xmlns:a16="http://schemas.microsoft.com/office/drawing/2014/main" val="10001"/>
                  </a:ext>
                </a:extLst>
              </a:tr>
              <a:tr h="914400">
                <a:tc>
                  <a:txBody>
                    <a:bodyPr/>
                    <a:lstStyle/>
                    <a:p>
                      <a:r>
                        <a:rPr lang="en-US" sz="1300" dirty="0"/>
                        <a:t>Property rights</a:t>
                      </a:r>
                    </a:p>
                  </a:txBody>
                  <a:tcPr/>
                </a:tc>
                <a:tc>
                  <a:txBody>
                    <a:bodyPr/>
                    <a:lstStyle/>
                    <a:p>
                      <a:r>
                        <a:rPr lang="en-US" sz="1300" kern="1200" dirty="0">
                          <a:solidFill>
                            <a:schemeClr val="dk1"/>
                          </a:solidFill>
                          <a:effectLst/>
                          <a:latin typeface="+mn-lt"/>
                          <a:ea typeface="+mn-ea"/>
                          <a:cs typeface="+mn-cs"/>
                        </a:rPr>
                        <a:t>Secure ownership or control of assets</a:t>
                      </a:r>
                    </a:p>
                    <a:p>
                      <a:r>
                        <a:rPr lang="en-US" sz="1300" kern="1200" dirty="0">
                          <a:solidFill>
                            <a:schemeClr val="dk1"/>
                          </a:solidFill>
                          <a:effectLst/>
                          <a:latin typeface="+mn-lt"/>
                          <a:ea typeface="+mn-ea"/>
                          <a:cs typeface="+mn-cs"/>
                        </a:rPr>
                        <a:t>Right to returns on assets</a:t>
                      </a:r>
                    </a:p>
                    <a:p>
                      <a:r>
                        <a:rPr lang="en-US" sz="1300" kern="1200" dirty="0">
                          <a:solidFill>
                            <a:schemeClr val="dk1"/>
                          </a:solidFill>
                          <a:effectLst/>
                          <a:latin typeface="+mn-lt"/>
                          <a:ea typeface="+mn-ea"/>
                          <a:cs typeface="+mn-cs"/>
                        </a:rPr>
                        <a:t>Asset distribution</a:t>
                      </a:r>
                      <a:endParaRPr lang="en-US" sz="1300" dirty="0"/>
                    </a:p>
                  </a:txBody>
                  <a:tcPr/>
                </a:tc>
                <a:tc>
                  <a:txBody>
                    <a:bodyPr/>
                    <a:lstStyle/>
                    <a:p>
                      <a:r>
                        <a:rPr lang="en-US" sz="1300" kern="1200" dirty="0">
                          <a:solidFill>
                            <a:schemeClr val="dk1"/>
                          </a:solidFill>
                          <a:effectLst/>
                          <a:latin typeface="+mn-lt"/>
                          <a:ea typeface="+mn-ea"/>
                          <a:cs typeface="+mn-cs"/>
                        </a:rPr>
                        <a:t>Ensures that the use of productive assets will result is appropriable returns that will, in turn, provide incentives for further development and use</a:t>
                      </a:r>
                      <a:endParaRPr lang="en-US" sz="1300" dirty="0"/>
                    </a:p>
                  </a:txBody>
                  <a:tcPr/>
                </a:tc>
                <a:extLst>
                  <a:ext uri="{0D108BD9-81ED-4DB2-BD59-A6C34878D82A}">
                    <a16:rowId xmlns:a16="http://schemas.microsoft.com/office/drawing/2014/main" val="10002"/>
                  </a:ext>
                </a:extLst>
              </a:tr>
              <a:tr h="695313">
                <a:tc>
                  <a:txBody>
                    <a:bodyPr/>
                    <a:lstStyle/>
                    <a:p>
                      <a:r>
                        <a:rPr lang="en-US" sz="1300" dirty="0"/>
                        <a:t>Contract enforcement</a:t>
                      </a:r>
                    </a:p>
                  </a:txBody>
                  <a:tcPr/>
                </a:tc>
                <a:tc>
                  <a:txBody>
                    <a:bodyPr/>
                    <a:lstStyle/>
                    <a:p>
                      <a:r>
                        <a:rPr lang="en-US" sz="1300" kern="1200" dirty="0">
                          <a:solidFill>
                            <a:schemeClr val="dk1"/>
                          </a:solidFill>
                          <a:effectLst/>
                          <a:latin typeface="+mn-lt"/>
                          <a:ea typeface="+mn-ea"/>
                          <a:cs typeface="+mn-cs"/>
                        </a:rPr>
                        <a:t>Contract design</a:t>
                      </a:r>
                    </a:p>
                    <a:p>
                      <a:r>
                        <a:rPr lang="en-US" sz="1300" kern="1200" dirty="0">
                          <a:solidFill>
                            <a:schemeClr val="dk1"/>
                          </a:solidFill>
                          <a:effectLst/>
                          <a:latin typeface="+mn-lt"/>
                          <a:ea typeface="+mn-ea"/>
                          <a:cs typeface="+mn-cs"/>
                        </a:rPr>
                        <a:t>Escape clauses</a:t>
                      </a:r>
                    </a:p>
                    <a:p>
                      <a:r>
                        <a:rPr lang="en-US" sz="1300" kern="1200" dirty="0">
                          <a:solidFill>
                            <a:schemeClr val="dk1"/>
                          </a:solidFill>
                          <a:effectLst/>
                          <a:latin typeface="+mn-lt"/>
                          <a:ea typeface="+mn-ea"/>
                          <a:cs typeface="+mn-cs"/>
                        </a:rPr>
                        <a:t>Recourse</a:t>
                      </a:r>
                      <a:endParaRPr lang="en-US" sz="1300" dirty="0"/>
                    </a:p>
                  </a:txBody>
                  <a:tcPr/>
                </a:tc>
                <a:tc>
                  <a:txBody>
                    <a:bodyPr/>
                    <a:lstStyle/>
                    <a:p>
                      <a:r>
                        <a:rPr lang="en-US" sz="1300" kern="1200" dirty="0">
                          <a:solidFill>
                            <a:schemeClr val="dk1"/>
                          </a:solidFill>
                          <a:effectLst/>
                          <a:latin typeface="+mn-lt"/>
                          <a:ea typeface="+mn-ea"/>
                          <a:cs typeface="+mn-cs"/>
                        </a:rPr>
                        <a:t>Allows for parties to enter into long-term, productive arrangements with a minimum degree of certainty</a:t>
                      </a:r>
                      <a:endParaRPr lang="en-US" sz="1300" dirty="0"/>
                    </a:p>
                  </a:txBody>
                  <a:tcPr/>
                </a:tc>
                <a:extLst>
                  <a:ext uri="{0D108BD9-81ED-4DB2-BD59-A6C34878D82A}">
                    <a16:rowId xmlns:a16="http://schemas.microsoft.com/office/drawing/2014/main" val="10003"/>
                  </a:ext>
                </a:extLst>
              </a:tr>
              <a:tr h="695313">
                <a:tc>
                  <a:txBody>
                    <a:bodyPr/>
                    <a:lstStyle/>
                    <a:p>
                      <a:r>
                        <a:rPr lang="en-US" sz="1300" dirty="0"/>
                        <a:t>Regulation</a:t>
                      </a:r>
                    </a:p>
                  </a:txBody>
                  <a:tcPr/>
                </a:tc>
                <a:tc>
                  <a:txBody>
                    <a:bodyPr/>
                    <a:lstStyle/>
                    <a:p>
                      <a:r>
                        <a:rPr lang="en-US" sz="1300" kern="1200" dirty="0">
                          <a:solidFill>
                            <a:schemeClr val="dk1"/>
                          </a:solidFill>
                          <a:effectLst/>
                          <a:latin typeface="+mn-lt"/>
                          <a:ea typeface="+mn-ea"/>
                          <a:cs typeface="+mn-cs"/>
                        </a:rPr>
                        <a:t>Prudential regulation of finance</a:t>
                      </a:r>
                    </a:p>
                    <a:p>
                      <a:r>
                        <a:rPr lang="en-US" sz="1300" kern="1200" dirty="0">
                          <a:solidFill>
                            <a:schemeClr val="dk1"/>
                          </a:solidFill>
                          <a:effectLst/>
                          <a:latin typeface="+mn-lt"/>
                          <a:ea typeface="+mn-ea"/>
                          <a:cs typeface="+mn-cs"/>
                        </a:rPr>
                        <a:t>Macroeconomic management</a:t>
                      </a:r>
                    </a:p>
                    <a:p>
                      <a:r>
                        <a:rPr lang="en-US" sz="1300" kern="1200" dirty="0">
                          <a:solidFill>
                            <a:schemeClr val="dk1"/>
                          </a:solidFill>
                          <a:effectLst/>
                          <a:latin typeface="+mn-lt"/>
                          <a:ea typeface="+mn-ea"/>
                          <a:cs typeface="+mn-cs"/>
                        </a:rPr>
                        <a:t>Health and safety regulation</a:t>
                      </a:r>
                      <a:endParaRPr lang="en-US" sz="1300" dirty="0"/>
                    </a:p>
                  </a:txBody>
                  <a:tcPr/>
                </a:tc>
                <a:tc>
                  <a:txBody>
                    <a:bodyPr/>
                    <a:lstStyle/>
                    <a:p>
                      <a:r>
                        <a:rPr lang="en-US" sz="1300" kern="1200" dirty="0">
                          <a:solidFill>
                            <a:schemeClr val="dk1"/>
                          </a:solidFill>
                          <a:effectLst/>
                          <a:latin typeface="+mn-lt"/>
                          <a:ea typeface="+mn-ea"/>
                          <a:cs typeface="+mn-cs"/>
                        </a:rPr>
                        <a:t>Addresses well-known instance of market failure</a:t>
                      </a:r>
                      <a:endParaRPr lang="en-US" sz="1300" dirty="0"/>
                    </a:p>
                  </a:txBody>
                  <a:tcPr/>
                </a:tc>
                <a:extLst>
                  <a:ext uri="{0D108BD9-81ED-4DB2-BD59-A6C34878D82A}">
                    <a16:rowId xmlns:a16="http://schemas.microsoft.com/office/drawing/2014/main" val="10004"/>
                  </a:ext>
                </a:extLst>
              </a:tr>
              <a:tr h="391960">
                <a:tc>
                  <a:txBody>
                    <a:bodyPr/>
                    <a:lstStyle/>
                    <a:p>
                      <a:r>
                        <a:rPr lang="en-US" sz="1300" dirty="0"/>
                        <a:t>Social insurance</a:t>
                      </a:r>
                    </a:p>
                  </a:txBody>
                  <a:tcPr/>
                </a:tc>
                <a:tc>
                  <a:txBody>
                    <a:bodyPr/>
                    <a:lstStyle/>
                    <a:p>
                      <a:r>
                        <a:rPr lang="en-US" sz="1300" kern="1200" dirty="0">
                          <a:solidFill>
                            <a:schemeClr val="dk1"/>
                          </a:solidFill>
                          <a:effectLst/>
                          <a:latin typeface="+mn-lt"/>
                          <a:ea typeface="+mn-ea"/>
                          <a:cs typeface="+mn-cs"/>
                        </a:rPr>
                        <a:t>Transfer payments</a:t>
                      </a:r>
                    </a:p>
                    <a:p>
                      <a:r>
                        <a:rPr lang="en-US" sz="1300" kern="1200" dirty="0">
                          <a:solidFill>
                            <a:schemeClr val="dk1"/>
                          </a:solidFill>
                          <a:effectLst/>
                          <a:latin typeface="+mn-lt"/>
                          <a:ea typeface="+mn-ea"/>
                          <a:cs typeface="+mn-cs"/>
                        </a:rPr>
                        <a:t>Employment practices</a:t>
                      </a:r>
                    </a:p>
                    <a:p>
                      <a:r>
                        <a:rPr lang="en-US" sz="1300" kern="1200" dirty="0">
                          <a:solidFill>
                            <a:schemeClr val="dk1"/>
                          </a:solidFill>
                          <a:effectLst/>
                          <a:latin typeface="+mn-lt"/>
                          <a:ea typeface="+mn-ea"/>
                          <a:cs typeface="+mn-cs"/>
                        </a:rPr>
                        <a:t>Traditional social arrangements</a:t>
                      </a:r>
                      <a:endParaRPr lang="en-US" sz="1300" dirty="0"/>
                    </a:p>
                  </a:txBody>
                  <a:tcPr/>
                </a:tc>
                <a:tc>
                  <a:txBody>
                    <a:bodyPr/>
                    <a:lstStyle/>
                    <a:p>
                      <a:r>
                        <a:rPr lang="en-US" sz="1300" kern="1200" dirty="0">
                          <a:solidFill>
                            <a:schemeClr val="dk1"/>
                          </a:solidFill>
                          <a:effectLst/>
                          <a:latin typeface="+mn-lt"/>
                          <a:ea typeface="+mn-ea"/>
                          <a:cs typeface="+mn-cs"/>
                        </a:rPr>
                        <a:t>Ensures that market dislocations are managed so as not to impede human development</a:t>
                      </a:r>
                      <a:endParaRPr lang="en-US" sz="1300" dirty="0"/>
                    </a:p>
                  </a:txBody>
                  <a:tcPr/>
                </a:tc>
                <a:extLst>
                  <a:ext uri="{0D108BD9-81ED-4DB2-BD59-A6C34878D82A}">
                    <a16:rowId xmlns:a16="http://schemas.microsoft.com/office/drawing/2014/main" val="10005"/>
                  </a:ext>
                </a:extLst>
              </a:tr>
            </a:tbl>
          </a:graphicData>
        </a:graphic>
      </p:graphicFrame>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2000" dirty="0"/>
          </a:p>
          <a:p>
            <a:pPr marL="0" indent="0">
              <a:buNone/>
            </a:pPr>
            <a:r>
              <a:rPr lang="en-US" sz="1200" dirty="0"/>
              <a:t>Source: </a:t>
            </a:r>
            <a:r>
              <a:rPr lang="en-US" sz="1200" dirty="0" err="1"/>
              <a:t>Rodrik</a:t>
            </a:r>
            <a:r>
              <a:rPr lang="en-US" sz="1200" dirty="0"/>
              <a:t> (2007) and others</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735942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Introduction</a:t>
            </a:r>
          </a:p>
        </p:txBody>
      </p:sp>
      <p:sp>
        <p:nvSpPr>
          <p:cNvPr id="3" name="Content Placeholder 2"/>
          <p:cNvSpPr>
            <a:spLocks noGrp="1"/>
          </p:cNvSpPr>
          <p:nvPr>
            <p:ph idx="1"/>
          </p:nvPr>
        </p:nvSpPr>
        <p:spPr>
          <a:xfrm>
            <a:off x="457200" y="1219200"/>
            <a:ext cx="8229600" cy="4911725"/>
          </a:xfrm>
        </p:spPr>
        <p:txBody>
          <a:bodyPr/>
          <a:lstStyle/>
          <a:p>
            <a:r>
              <a:rPr lang="en-US" sz="2400" dirty="0"/>
              <a:t>Economists are increasingly concerned with explanations of per capita GDP levels and their rates of growth</a:t>
            </a:r>
          </a:p>
          <a:p>
            <a:r>
              <a:rPr lang="en-US" sz="2400" dirty="0"/>
              <a:t>For such explanations, economists turn to what is known as </a:t>
            </a:r>
            <a:r>
              <a:rPr lang="en-US" sz="2400" b="1" dirty="0">
                <a:solidFill>
                  <a:schemeClr val="accent5">
                    <a:lumMod val="50000"/>
                  </a:schemeClr>
                </a:solidFill>
              </a:rPr>
              <a:t>growth theory</a:t>
            </a:r>
          </a:p>
          <a:p>
            <a:r>
              <a:rPr lang="en-US" sz="2400" dirty="0"/>
              <a:t>Here we consider two variants of growth theory </a:t>
            </a:r>
          </a:p>
          <a:p>
            <a:pPr lvl="1"/>
            <a:r>
              <a:rPr lang="en-US" sz="2000" dirty="0"/>
              <a:t>“old” growth theory or the </a:t>
            </a:r>
            <a:r>
              <a:rPr lang="en-US" sz="2000" dirty="0">
                <a:solidFill>
                  <a:schemeClr val="accent5">
                    <a:lumMod val="50000"/>
                  </a:schemeClr>
                </a:solidFill>
              </a:rPr>
              <a:t>Solow model</a:t>
            </a:r>
          </a:p>
          <a:p>
            <a:pPr lvl="1"/>
            <a:r>
              <a:rPr lang="en-US" sz="2000" dirty="0"/>
              <a:t>“new” or </a:t>
            </a:r>
            <a:r>
              <a:rPr lang="en-US" sz="2000" dirty="0">
                <a:solidFill>
                  <a:schemeClr val="accent5">
                    <a:lumMod val="50000"/>
                  </a:schemeClr>
                </a:solidFill>
              </a:rPr>
              <a:t>“endogenous” growth theory</a:t>
            </a:r>
            <a:endParaRPr lang="en-US" sz="2000" b="1" dirty="0">
              <a:solidFill>
                <a:schemeClr val="accent5">
                  <a:lumMod val="50000"/>
                </a:schemeClr>
              </a:solidFill>
            </a:endParaRPr>
          </a:p>
          <a:p>
            <a:r>
              <a:rPr lang="en-US" sz="2400" dirty="0"/>
              <a:t>We also consider the inter-relationships among human capital, trade, institutions and growth</a:t>
            </a:r>
          </a:p>
          <a:p>
            <a:r>
              <a:rPr lang="en-US" sz="2400" dirty="0"/>
              <a:t>An appendix to the chapter presents some of the algebraic details of growth theory</a:t>
            </a:r>
          </a:p>
          <a:p>
            <a:pPr marL="0" indent="0">
              <a:buNone/>
            </a:pPr>
            <a:endParaRPr lang="en-US"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263543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ADF6B-C8A1-304B-985E-4B1AED740EC3}"/>
              </a:ext>
            </a:extLst>
          </p:cNvPr>
          <p:cNvSpPr>
            <a:spLocks noGrp="1"/>
          </p:cNvSpPr>
          <p:nvPr>
            <p:ph type="title"/>
          </p:nvPr>
        </p:nvSpPr>
        <p:spPr/>
        <p:txBody>
          <a:bodyPr/>
          <a:lstStyle/>
          <a:p>
            <a:r>
              <a:rPr lang="en-US" sz="4400" dirty="0"/>
              <a:t>Institutions and Growth</a:t>
            </a:r>
            <a:endParaRPr lang="en-US" dirty="0"/>
          </a:p>
        </p:txBody>
      </p:sp>
      <p:sp>
        <p:nvSpPr>
          <p:cNvPr id="3" name="Content Placeholder 2">
            <a:extLst>
              <a:ext uri="{FF2B5EF4-FFF2-40B4-BE49-F238E27FC236}">
                <a16:creationId xmlns:a16="http://schemas.microsoft.com/office/drawing/2014/main" id="{0B313405-E13E-BE45-92AA-F48CD5C070FB}"/>
              </a:ext>
            </a:extLst>
          </p:cNvPr>
          <p:cNvSpPr>
            <a:spLocks noGrp="1"/>
          </p:cNvSpPr>
          <p:nvPr>
            <p:ph idx="1"/>
          </p:nvPr>
        </p:nvSpPr>
        <p:spPr/>
        <p:txBody>
          <a:bodyPr/>
          <a:lstStyle/>
          <a:p>
            <a:r>
              <a:rPr lang="en-US" sz="2400" dirty="0"/>
              <a:t>What is the evidence on the role of </a:t>
            </a:r>
            <a:r>
              <a:rPr lang="en-US" sz="2400" dirty="0">
                <a:solidFill>
                  <a:schemeClr val="accent5">
                    <a:lumMod val="50000"/>
                  </a:schemeClr>
                </a:solidFill>
              </a:rPr>
              <a:t>institutions</a:t>
            </a:r>
            <a:r>
              <a:rPr lang="en-US" sz="2400" dirty="0"/>
              <a:t> in economic growth?</a:t>
            </a:r>
          </a:p>
          <a:p>
            <a:pPr lvl="1"/>
            <a:r>
              <a:rPr lang="en-US" sz="2000" dirty="0"/>
              <a:t>The entire classical literature on economics from Adam Smith on, as well as the entire early development economics literature, both addressed precisely this question</a:t>
            </a:r>
          </a:p>
          <a:p>
            <a:pPr lvl="1"/>
            <a:r>
              <a:rPr lang="en-US" sz="2000" dirty="0"/>
              <a:t>A set of new quantitative studies of the role of institutions in growth, and, taken as a whole, they indicate that institutions (in multiple dimensions) do matter.</a:t>
            </a:r>
          </a:p>
          <a:p>
            <a:r>
              <a:rPr lang="en-US" sz="2400" dirty="0"/>
              <a:t>The task of actually constructing effective institutions is difficult given the “overwhelmingly incremental” nature of institutional change.</a:t>
            </a:r>
          </a:p>
          <a:p>
            <a:endParaRPr lang="en-US" sz="2400" dirty="0"/>
          </a:p>
        </p:txBody>
      </p:sp>
      <p:sp>
        <p:nvSpPr>
          <p:cNvPr id="4" name="Footer Placeholder 3">
            <a:extLst>
              <a:ext uri="{FF2B5EF4-FFF2-40B4-BE49-F238E27FC236}">
                <a16:creationId xmlns:a16="http://schemas.microsoft.com/office/drawing/2014/main" id="{9E57E7BA-1ABE-314F-BE66-E6BC20AC2708}"/>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6567439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F4C2A-E669-414A-B6C7-DE3080423AF1}"/>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4EC5B28E-B608-A042-A24B-159F0B73368B}"/>
              </a:ext>
            </a:extLst>
          </p:cNvPr>
          <p:cNvSpPr>
            <a:spLocks noGrp="1"/>
          </p:cNvSpPr>
          <p:nvPr>
            <p:ph idx="1"/>
          </p:nvPr>
        </p:nvSpPr>
        <p:spPr/>
        <p:txBody>
          <a:bodyPr/>
          <a:lstStyle/>
          <a:p>
            <a:r>
              <a:rPr lang="en-US" dirty="0"/>
              <a:t>Increases in per capita incomes can come about through increases in the capital–labor ratio (capital deepening) or through other shift factors, such as improvements in </a:t>
            </a:r>
            <a:r>
              <a:rPr lang="en-US" dirty="0">
                <a:solidFill>
                  <a:schemeClr val="accent5">
                    <a:lumMod val="50000"/>
                  </a:schemeClr>
                </a:solidFill>
              </a:rPr>
              <a:t>technological efficiency</a:t>
            </a:r>
            <a:r>
              <a:rPr lang="en-US" dirty="0"/>
              <a:t>, improvement in </a:t>
            </a:r>
            <a:r>
              <a:rPr lang="en-US" dirty="0">
                <a:solidFill>
                  <a:schemeClr val="accent5">
                    <a:lumMod val="50000"/>
                  </a:schemeClr>
                </a:solidFill>
              </a:rPr>
              <a:t>human development (education and health)</a:t>
            </a:r>
            <a:r>
              <a:rPr lang="en-US" dirty="0"/>
              <a:t>, </a:t>
            </a:r>
            <a:r>
              <a:rPr lang="en-US" dirty="0">
                <a:solidFill>
                  <a:schemeClr val="accent5">
                    <a:lumMod val="50000"/>
                  </a:schemeClr>
                </a:solidFill>
              </a:rPr>
              <a:t>export expansion</a:t>
            </a:r>
            <a:r>
              <a:rPr lang="en-US" dirty="0"/>
              <a:t>, and improvements in </a:t>
            </a:r>
            <a:r>
              <a:rPr lang="en-US" dirty="0">
                <a:solidFill>
                  <a:schemeClr val="accent5">
                    <a:lumMod val="50000"/>
                  </a:schemeClr>
                </a:solidFill>
              </a:rPr>
              <a:t>institutional quality</a:t>
            </a:r>
            <a:r>
              <a:rPr lang="en-US" dirty="0"/>
              <a:t>.</a:t>
            </a:r>
          </a:p>
          <a:p>
            <a:endParaRPr lang="en-US" dirty="0"/>
          </a:p>
        </p:txBody>
      </p:sp>
      <p:sp>
        <p:nvSpPr>
          <p:cNvPr id="4" name="Footer Placeholder 3">
            <a:extLst>
              <a:ext uri="{FF2B5EF4-FFF2-40B4-BE49-F238E27FC236}">
                <a16:creationId xmlns:a16="http://schemas.microsoft.com/office/drawing/2014/main" id="{6723FA52-6588-9B49-8E90-3AC572E42128}"/>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97674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Appendix 22.1: Growth Theory Algebra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400" dirty="0"/>
                  <a:t>Growth theory begins with what economists call a </a:t>
                </a:r>
                <a:r>
                  <a:rPr lang="en-US" sz="2400" b="1" dirty="0">
                    <a:solidFill>
                      <a:schemeClr val="accent5">
                        <a:lumMod val="50000"/>
                      </a:schemeClr>
                    </a:solidFill>
                  </a:rPr>
                  <a:t>production function</a:t>
                </a:r>
                <a:r>
                  <a:rPr lang="en-US" sz="2400" dirty="0"/>
                  <a:t>:</a:t>
                </a: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a:rPr>
                        <m:t>𝑌</m:t>
                      </m:r>
                      <m:r>
                        <a:rPr lang="en-US" sz="2400" b="0" i="1" smtClean="0">
                          <a:latin typeface="Cambria Math"/>
                        </a:rPr>
                        <m:t>=</m:t>
                      </m:r>
                      <m:r>
                        <a:rPr lang="en-US" sz="2400" b="0" i="1" smtClean="0">
                          <a:latin typeface="Cambria Math"/>
                        </a:rPr>
                        <m:t>𝐴</m:t>
                      </m:r>
                      <m:r>
                        <a:rPr lang="en-US" sz="2400" b="0" i="1" smtClean="0">
                          <a:latin typeface="Cambria Math"/>
                          <a:ea typeface="Cambria Math"/>
                        </a:rPr>
                        <m:t>×</m:t>
                      </m:r>
                      <m:r>
                        <a:rPr lang="en-US" sz="2400" b="0" i="1" smtClean="0">
                          <a:latin typeface="Cambria Math"/>
                          <a:ea typeface="Cambria Math"/>
                        </a:rPr>
                        <m:t>𝐹</m:t>
                      </m:r>
                      <m:d>
                        <m:dPr>
                          <m:ctrlPr>
                            <a:rPr lang="en-US" sz="2400" b="0" i="1" smtClean="0">
                              <a:latin typeface="Cambria Math" panose="02040503050406030204" pitchFamily="18" charset="0"/>
                              <a:ea typeface="Cambria Math"/>
                            </a:rPr>
                          </m:ctrlPr>
                        </m:dPr>
                        <m:e>
                          <m:r>
                            <a:rPr lang="en-US" sz="2400" b="0" i="1" smtClean="0">
                              <a:latin typeface="Cambria Math"/>
                              <a:ea typeface="Cambria Math"/>
                            </a:rPr>
                            <m:t>𝐿</m:t>
                          </m:r>
                          <m:r>
                            <a:rPr lang="en-US" sz="2400" b="0" i="1" smtClean="0">
                              <a:latin typeface="Cambria Math"/>
                              <a:ea typeface="Cambria Math"/>
                            </a:rPr>
                            <m:t>,</m:t>
                          </m:r>
                          <m:r>
                            <a:rPr lang="en-US" sz="2400" b="0" i="1" smtClean="0">
                              <a:latin typeface="Cambria Math"/>
                              <a:ea typeface="Cambria Math"/>
                            </a:rPr>
                            <m:t>𝐾</m:t>
                          </m:r>
                        </m:e>
                      </m:d>
                    </m:oMath>
                  </m:oMathPara>
                </a14:m>
                <a:endParaRPr lang="en-US" sz="2400" dirty="0"/>
              </a:p>
              <a:p>
                <a:r>
                  <a:rPr lang="en-US" sz="2400" dirty="0"/>
                  <a:t>This equation presents what is known as the </a:t>
                </a:r>
                <a:r>
                  <a:rPr lang="en-US" sz="2400" i="1" dirty="0">
                    <a:solidFill>
                      <a:schemeClr val="accent5">
                        <a:lumMod val="50000"/>
                      </a:schemeClr>
                    </a:solidFill>
                  </a:rPr>
                  <a:t>aggregate</a:t>
                </a:r>
                <a:r>
                  <a:rPr lang="en-US" sz="2400" i="1" dirty="0"/>
                  <a:t> </a:t>
                </a:r>
                <a:r>
                  <a:rPr lang="en-US" sz="2400" dirty="0"/>
                  <a:t>production function</a:t>
                </a:r>
              </a:p>
              <a:p>
                <a:r>
                  <a:rPr lang="en-US" sz="2400" dirty="0"/>
                  <a:t>In this equation </a:t>
                </a:r>
              </a:p>
              <a:p>
                <a:pPr lvl="1"/>
                <a14:m>
                  <m:oMath xmlns:m="http://schemas.openxmlformats.org/officeDocument/2006/math">
                    <m:r>
                      <a:rPr lang="en-US" sz="2000" b="0" i="1" smtClean="0">
                        <a:latin typeface="Cambria Math"/>
                      </a:rPr>
                      <m:t>𝑌</m:t>
                    </m:r>
                  </m:oMath>
                </a14:m>
                <a:r>
                  <a:rPr lang="en-US" sz="2000" dirty="0"/>
                  <a:t> is total output and total income</a:t>
                </a:r>
              </a:p>
              <a:p>
                <a:pPr lvl="1"/>
                <a14:m>
                  <m:oMath xmlns:m="http://schemas.openxmlformats.org/officeDocument/2006/math">
                    <m:r>
                      <a:rPr lang="en-US" sz="2000" b="0" i="1" smtClean="0">
                        <a:latin typeface="Cambria Math"/>
                      </a:rPr>
                      <m:t>𝐿</m:t>
                    </m:r>
                  </m:oMath>
                </a14:m>
                <a:r>
                  <a:rPr lang="en-US" sz="2000" dirty="0"/>
                  <a:t> is the aggregate labor force</a:t>
                </a:r>
              </a:p>
              <a:p>
                <a:pPr lvl="1"/>
                <a14:m>
                  <m:oMath xmlns:m="http://schemas.openxmlformats.org/officeDocument/2006/math">
                    <m:r>
                      <a:rPr lang="en-US" sz="2000" b="0" i="1" smtClean="0">
                        <a:latin typeface="Cambria Math"/>
                      </a:rPr>
                      <m:t>𝐾</m:t>
                    </m:r>
                  </m:oMath>
                </a14:m>
                <a:r>
                  <a:rPr lang="en-US" sz="2000" dirty="0"/>
                  <a:t> is the aggregate stock of physical capital</a:t>
                </a:r>
              </a:p>
              <a:p>
                <a:pPr lvl="1"/>
                <a14:m>
                  <m:oMath xmlns:m="http://schemas.openxmlformats.org/officeDocument/2006/math">
                    <m:r>
                      <a:rPr lang="en-US" sz="2000" b="0" i="1" smtClean="0">
                        <a:latin typeface="Cambria Math"/>
                      </a:rPr>
                      <m:t>𝐴</m:t>
                    </m:r>
                  </m:oMath>
                </a14:m>
                <a:r>
                  <a:rPr lang="en-US" sz="2000" dirty="0"/>
                  <a:t> refers to an </a:t>
                </a:r>
                <a:r>
                  <a:rPr lang="en-US" sz="2000" i="1" dirty="0"/>
                  <a:t>exogenous</a:t>
                </a:r>
                <a:r>
                  <a:rPr lang="en-US" sz="2000" dirty="0"/>
                  <a:t> measure of technology</a:t>
                </a:r>
              </a:p>
              <a:p>
                <a:pPr marL="0"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09" t="-111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1314424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Appendix 22.1: Growth Theory Algebra</a:t>
            </a:r>
            <a:endParaRPr lang="en-US" sz="38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229600" cy="4835525"/>
              </a:xfrm>
            </p:spPr>
            <p:txBody>
              <a:bodyPr/>
              <a:lstStyle/>
              <a:p>
                <a:r>
                  <a:rPr lang="en-US" sz="2400" dirty="0"/>
                  <a:t>Old” growth theory assumes that production takes place according to </a:t>
                </a:r>
                <a:r>
                  <a:rPr lang="en-US" sz="2400" i="1" dirty="0">
                    <a:solidFill>
                      <a:schemeClr val="accent5">
                        <a:lumMod val="50000"/>
                      </a:schemeClr>
                    </a:solidFill>
                  </a:rPr>
                  <a:t>constant returns to scale</a:t>
                </a:r>
                <a:r>
                  <a:rPr lang="en-US" sz="2400" dirty="0">
                    <a:solidFill>
                      <a:schemeClr val="accent5">
                        <a:lumMod val="50000"/>
                      </a:schemeClr>
                    </a:solidFill>
                  </a:rPr>
                  <a:t> </a:t>
                </a:r>
              </a:p>
              <a:p>
                <a:pPr lvl="1"/>
                <a:r>
                  <a:rPr lang="en-US" sz="2000" dirty="0"/>
                  <a:t>means that a doubling of both </a:t>
                </a:r>
                <a14:m>
                  <m:oMath xmlns:m="http://schemas.openxmlformats.org/officeDocument/2006/math">
                    <m:r>
                      <a:rPr lang="en-US" sz="2000" b="0" i="1" smtClean="0">
                        <a:latin typeface="Cambria Math"/>
                      </a:rPr>
                      <m:t>𝐿</m:t>
                    </m:r>
                  </m:oMath>
                </a14:m>
                <a:r>
                  <a:rPr lang="en-US" sz="2000" dirty="0"/>
                  <a:t> and </a:t>
                </a:r>
                <a14:m>
                  <m:oMath xmlns:m="http://schemas.openxmlformats.org/officeDocument/2006/math">
                    <m:r>
                      <a:rPr lang="en-US" sz="2000" b="0" i="1" smtClean="0">
                        <a:latin typeface="Cambria Math"/>
                      </a:rPr>
                      <m:t>𝐾</m:t>
                    </m:r>
                  </m:oMath>
                </a14:m>
                <a:r>
                  <a:rPr lang="en-US" sz="2000" dirty="0"/>
                  <a:t> will lead to a doubling of </a:t>
                </a:r>
                <a14:m>
                  <m:oMath xmlns:m="http://schemas.openxmlformats.org/officeDocument/2006/math">
                    <m:r>
                      <a:rPr lang="en-US" sz="2000" b="0" i="1" smtClean="0">
                        <a:latin typeface="Cambria Math"/>
                      </a:rPr>
                      <m:t>𝑌</m:t>
                    </m:r>
                  </m:oMath>
                </a14:m>
                <a:r>
                  <a:rPr lang="en-US" sz="2000" dirty="0"/>
                  <a:t> </a:t>
                </a:r>
              </a:p>
              <a:p>
                <a:pPr lvl="1"/>
                <a:r>
                  <a:rPr lang="en-US" sz="2000" dirty="0"/>
                  <a:t>More generally, multiplying both </a:t>
                </a:r>
                <a14:m>
                  <m:oMath xmlns:m="http://schemas.openxmlformats.org/officeDocument/2006/math">
                    <m:r>
                      <a:rPr lang="en-US" sz="2000" i="1">
                        <a:latin typeface="Cambria Math"/>
                      </a:rPr>
                      <m:t>𝐿</m:t>
                    </m:r>
                  </m:oMath>
                </a14:m>
                <a:r>
                  <a:rPr lang="en-US" sz="2000" dirty="0"/>
                  <a:t> and </a:t>
                </a:r>
                <a14:m>
                  <m:oMath xmlns:m="http://schemas.openxmlformats.org/officeDocument/2006/math">
                    <m:r>
                      <a:rPr lang="en-US" sz="2000" i="1">
                        <a:latin typeface="Cambria Math"/>
                      </a:rPr>
                      <m:t>𝐾</m:t>
                    </m:r>
                  </m:oMath>
                </a14:m>
                <a:r>
                  <a:rPr lang="en-US" sz="2000" dirty="0"/>
                  <a:t> by some constant </a:t>
                </a:r>
                <a14:m>
                  <m:oMath xmlns:m="http://schemas.openxmlformats.org/officeDocument/2006/math">
                    <m:r>
                      <a:rPr lang="en-US" sz="2000" i="1" smtClean="0">
                        <a:latin typeface="Cambria Math"/>
                        <a:ea typeface="Cambria Math"/>
                      </a:rPr>
                      <m:t>𝜃</m:t>
                    </m:r>
                  </m:oMath>
                </a14:m>
                <a:r>
                  <a:rPr lang="en-US" sz="2000" dirty="0"/>
                  <a:t> will increase </a:t>
                </a:r>
                <a14:m>
                  <m:oMath xmlns:m="http://schemas.openxmlformats.org/officeDocument/2006/math">
                    <m:r>
                      <a:rPr lang="en-US" sz="2000" b="0" i="1" smtClean="0">
                        <a:latin typeface="Cambria Math"/>
                      </a:rPr>
                      <m:t>𝑌</m:t>
                    </m:r>
                  </m:oMath>
                </a14:m>
                <a:r>
                  <a:rPr lang="en-US" sz="2000" dirty="0"/>
                  <a:t> by that same factor </a:t>
                </a:r>
              </a:p>
              <a:p>
                <a:r>
                  <a:rPr lang="en-US" sz="2400" dirty="0"/>
                  <a:t>In other words</a:t>
                </a:r>
              </a:p>
              <a:p>
                <a:pPr marL="0" indent="0">
                  <a:buNone/>
                </a:pPr>
                <a14:m>
                  <m:oMathPara xmlns:m="http://schemas.openxmlformats.org/officeDocument/2006/math">
                    <m:oMathParaPr>
                      <m:jc m:val="centerGroup"/>
                    </m:oMathParaPr>
                    <m:oMath xmlns:m="http://schemas.openxmlformats.org/officeDocument/2006/math">
                      <m:r>
                        <a:rPr lang="en-US" sz="2400" i="1" smtClean="0">
                          <a:latin typeface="Cambria Math"/>
                          <a:ea typeface="Cambria Math"/>
                        </a:rPr>
                        <m:t>𝜃</m:t>
                      </m:r>
                      <m:r>
                        <a:rPr lang="en-US" sz="2400" i="1">
                          <a:latin typeface="Cambria Math"/>
                        </a:rPr>
                        <m:t>𝑌</m:t>
                      </m:r>
                      <m:r>
                        <a:rPr lang="en-US" sz="2400" i="1">
                          <a:latin typeface="Cambria Math"/>
                        </a:rPr>
                        <m:t>=</m:t>
                      </m:r>
                      <m:r>
                        <a:rPr lang="en-US" sz="2400" i="1">
                          <a:latin typeface="Cambria Math"/>
                        </a:rPr>
                        <m:t>𝐴</m:t>
                      </m:r>
                      <m:r>
                        <a:rPr lang="en-US" sz="2400" i="1">
                          <a:latin typeface="Cambria Math"/>
                          <a:ea typeface="Cambria Math"/>
                        </a:rPr>
                        <m:t>×</m:t>
                      </m:r>
                      <m:r>
                        <a:rPr lang="en-US" sz="2400" i="1">
                          <a:latin typeface="Cambria Math"/>
                          <a:ea typeface="Cambria Math"/>
                        </a:rPr>
                        <m:t>𝐹</m:t>
                      </m:r>
                      <m:d>
                        <m:dPr>
                          <m:ctrlPr>
                            <a:rPr lang="en-US" sz="2400" i="1">
                              <a:latin typeface="Cambria Math" panose="02040503050406030204" pitchFamily="18" charset="0"/>
                              <a:ea typeface="Cambria Math"/>
                            </a:rPr>
                          </m:ctrlPr>
                        </m:dPr>
                        <m:e>
                          <m:r>
                            <a:rPr lang="en-US" sz="2400" i="1" smtClean="0">
                              <a:latin typeface="Cambria Math"/>
                              <a:ea typeface="Cambria Math"/>
                            </a:rPr>
                            <m:t>𝜃</m:t>
                          </m:r>
                          <m:r>
                            <a:rPr lang="en-US" sz="2400" i="1">
                              <a:latin typeface="Cambria Math"/>
                              <a:ea typeface="Cambria Math"/>
                            </a:rPr>
                            <m:t>𝐿</m:t>
                          </m:r>
                          <m:r>
                            <a:rPr lang="en-US" sz="2400" i="1">
                              <a:latin typeface="Cambria Math"/>
                              <a:ea typeface="Cambria Math"/>
                            </a:rPr>
                            <m:t>,</m:t>
                          </m:r>
                          <m:r>
                            <a:rPr lang="en-US" sz="2400" i="1" smtClean="0">
                              <a:latin typeface="Cambria Math"/>
                              <a:ea typeface="Cambria Math"/>
                            </a:rPr>
                            <m:t>𝜃</m:t>
                          </m:r>
                          <m:r>
                            <a:rPr lang="en-US" sz="2400" i="1">
                              <a:latin typeface="Cambria Math"/>
                              <a:ea typeface="Cambria Math"/>
                            </a:rPr>
                            <m:t>𝐾</m:t>
                          </m:r>
                        </m:e>
                      </m:d>
                    </m:oMath>
                  </m:oMathPara>
                </a14:m>
                <a:endParaRPr lang="en-US" sz="2400" dirty="0"/>
              </a:p>
              <a:p>
                <a:r>
                  <a:rPr lang="en-US" sz="2400" dirty="0"/>
                  <a:t>If we set </a:t>
                </a:r>
                <a14:m>
                  <m:oMath xmlns:m="http://schemas.openxmlformats.org/officeDocument/2006/math">
                    <m:r>
                      <a:rPr lang="en-US" sz="2400" i="1" smtClean="0">
                        <a:latin typeface="Cambria Math"/>
                        <a:ea typeface="Cambria Math"/>
                      </a:rPr>
                      <m:t>𝜃</m:t>
                    </m:r>
                    <m:r>
                      <a:rPr lang="en-US" sz="2400" b="0" i="1" smtClean="0">
                        <a:latin typeface="Cambria Math"/>
                        <a:ea typeface="Cambria Math"/>
                      </a:rPr>
                      <m:t>=</m:t>
                    </m:r>
                    <m:f>
                      <m:fPr>
                        <m:type m:val="skw"/>
                        <m:ctrlPr>
                          <a:rPr lang="en-US" sz="2400" b="0" i="1" smtClean="0">
                            <a:latin typeface="Cambria Math" panose="02040503050406030204" pitchFamily="18" charset="0"/>
                            <a:ea typeface="Cambria Math"/>
                          </a:rPr>
                        </m:ctrlPr>
                      </m:fPr>
                      <m:num>
                        <m:r>
                          <a:rPr lang="en-US" sz="2400" b="0" i="1" smtClean="0">
                            <a:latin typeface="Cambria Math"/>
                            <a:ea typeface="Cambria Math"/>
                          </a:rPr>
                          <m:t>1</m:t>
                        </m:r>
                      </m:num>
                      <m:den>
                        <m:r>
                          <a:rPr lang="en-US" sz="2400" b="0" i="1" smtClean="0">
                            <a:latin typeface="Cambria Math"/>
                            <a:ea typeface="Cambria Math"/>
                          </a:rPr>
                          <m:t>𝐿</m:t>
                        </m:r>
                      </m:den>
                    </m:f>
                  </m:oMath>
                </a14:m>
                <a:r>
                  <a:rPr lang="en-US" sz="2400" dirty="0"/>
                  <a:t> , then</a:t>
                </a:r>
              </a:p>
              <a:p>
                <a:pPr marL="671512" lvl="2" indent="0">
                  <a:buNone/>
                </a:pPr>
                <a14:m>
                  <m:oMathPara xmlns:m="http://schemas.openxmlformats.org/officeDocument/2006/math">
                    <m:oMathParaPr>
                      <m:jc m:val="centerGroup"/>
                    </m:oMathParaPr>
                    <m:oMath xmlns:m="http://schemas.openxmlformats.org/officeDocument/2006/math">
                      <m:f>
                        <m:fPr>
                          <m:ctrlPr>
                            <a:rPr lang="en-US" sz="2300" i="1" smtClean="0">
                              <a:latin typeface="Cambria Math" panose="02040503050406030204" pitchFamily="18" charset="0"/>
                            </a:rPr>
                          </m:ctrlPr>
                        </m:fPr>
                        <m:num>
                          <m:r>
                            <a:rPr lang="en-US" sz="2300" b="0" i="1" smtClean="0">
                              <a:latin typeface="Cambria Math"/>
                            </a:rPr>
                            <m:t>1</m:t>
                          </m:r>
                        </m:num>
                        <m:den>
                          <m:r>
                            <a:rPr lang="en-US" sz="2300" b="0" i="1" smtClean="0">
                              <a:latin typeface="Cambria Math"/>
                            </a:rPr>
                            <m:t>𝐿</m:t>
                          </m:r>
                        </m:den>
                      </m:f>
                      <m:r>
                        <a:rPr lang="en-US" sz="2300" b="0" i="1" smtClean="0">
                          <a:latin typeface="Cambria Math"/>
                        </a:rPr>
                        <m:t>𝑌</m:t>
                      </m:r>
                      <m:r>
                        <a:rPr lang="en-US" sz="2300" i="1">
                          <a:latin typeface="Cambria Math"/>
                        </a:rPr>
                        <m:t>=</m:t>
                      </m:r>
                      <m:r>
                        <a:rPr lang="en-US" sz="2300" i="1">
                          <a:latin typeface="Cambria Math"/>
                        </a:rPr>
                        <m:t>𝐴</m:t>
                      </m:r>
                      <m:r>
                        <a:rPr lang="en-US" sz="2300" i="1">
                          <a:latin typeface="Cambria Math"/>
                          <a:ea typeface="Cambria Math"/>
                        </a:rPr>
                        <m:t>×</m:t>
                      </m:r>
                      <m:r>
                        <a:rPr lang="en-US" sz="2300" i="1">
                          <a:latin typeface="Cambria Math"/>
                          <a:ea typeface="Cambria Math"/>
                        </a:rPr>
                        <m:t>𝐹</m:t>
                      </m:r>
                      <m:d>
                        <m:dPr>
                          <m:ctrlPr>
                            <a:rPr lang="en-US" sz="2300" i="1">
                              <a:latin typeface="Cambria Math" panose="02040503050406030204" pitchFamily="18" charset="0"/>
                              <a:ea typeface="Cambria Math"/>
                            </a:rPr>
                          </m:ctrlPr>
                        </m:dPr>
                        <m:e>
                          <m:f>
                            <m:fPr>
                              <m:ctrlPr>
                                <a:rPr lang="en-US" sz="2300" i="1" smtClean="0">
                                  <a:latin typeface="Cambria Math" panose="02040503050406030204" pitchFamily="18" charset="0"/>
                                  <a:ea typeface="Cambria Math"/>
                                </a:rPr>
                              </m:ctrlPr>
                            </m:fPr>
                            <m:num>
                              <m:r>
                                <a:rPr lang="en-US" sz="2300" b="0" i="1" smtClean="0">
                                  <a:latin typeface="Cambria Math"/>
                                  <a:ea typeface="Cambria Math"/>
                                </a:rPr>
                                <m:t>1</m:t>
                              </m:r>
                            </m:num>
                            <m:den>
                              <m:r>
                                <a:rPr lang="en-US" sz="2300" b="0" i="1" smtClean="0">
                                  <a:latin typeface="Cambria Math"/>
                                  <a:ea typeface="Cambria Math"/>
                                </a:rPr>
                                <m:t>𝐿</m:t>
                              </m:r>
                            </m:den>
                          </m:f>
                          <m:r>
                            <a:rPr lang="en-US" sz="2300" i="1">
                              <a:latin typeface="Cambria Math"/>
                              <a:ea typeface="Cambria Math"/>
                            </a:rPr>
                            <m:t>𝐿</m:t>
                          </m:r>
                          <m:r>
                            <a:rPr lang="en-US" sz="2300" i="1">
                              <a:latin typeface="Cambria Math"/>
                              <a:ea typeface="Cambria Math"/>
                            </a:rPr>
                            <m:t>,</m:t>
                          </m:r>
                          <m:f>
                            <m:fPr>
                              <m:ctrlPr>
                                <a:rPr lang="en-US" sz="2300" i="1" smtClean="0">
                                  <a:latin typeface="Cambria Math" panose="02040503050406030204" pitchFamily="18" charset="0"/>
                                  <a:ea typeface="Cambria Math"/>
                                </a:rPr>
                              </m:ctrlPr>
                            </m:fPr>
                            <m:num>
                              <m:r>
                                <a:rPr lang="en-US" sz="2300" b="0" i="1" smtClean="0">
                                  <a:latin typeface="Cambria Math"/>
                                  <a:ea typeface="Cambria Math"/>
                                </a:rPr>
                                <m:t>1</m:t>
                              </m:r>
                            </m:num>
                            <m:den>
                              <m:r>
                                <a:rPr lang="en-US" sz="2300" b="0" i="1" smtClean="0">
                                  <a:latin typeface="Cambria Math"/>
                                  <a:ea typeface="Cambria Math"/>
                                </a:rPr>
                                <m:t>𝐿</m:t>
                              </m:r>
                            </m:den>
                          </m:f>
                          <m:r>
                            <a:rPr lang="en-US" sz="2300" i="1">
                              <a:latin typeface="Cambria Math"/>
                              <a:ea typeface="Cambria Math"/>
                            </a:rPr>
                            <m:t>𝐾</m:t>
                          </m:r>
                        </m:e>
                      </m:d>
                    </m:oMath>
                  </m:oMathPara>
                </a14:m>
                <a:endParaRPr lang="en-US" sz="2300" dirty="0"/>
              </a:p>
              <a:p>
                <a:endParaRPr lang="en-US" sz="2400" dirty="0"/>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229600" cy="4835525"/>
              </a:xfrm>
              <a:blipFill>
                <a:blip r:embed="rId2"/>
                <a:stretch>
                  <a:fillRect l="-309" t="-1047" r="-15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0713300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Appendix 22.1: Growth Theory Algebra</a:t>
            </a:r>
            <a:endParaRPr lang="en-US" sz="38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229600" cy="4835525"/>
              </a:xfrm>
            </p:spPr>
            <p:txBody>
              <a:bodyPr/>
              <a:lstStyle/>
              <a:p>
                <a:r>
                  <a:rPr lang="en-US" sz="2400" dirty="0"/>
                  <a:t>We define the terms of the last equation on the previous slide as</a:t>
                </a:r>
              </a:p>
              <a:p>
                <a:pPr lvl="1"/>
                <a:r>
                  <a:rPr lang="en-US" sz="2000" dirty="0"/>
                  <a:t>GDP per capita or </a:t>
                </a:r>
                <a14:m>
                  <m:oMath xmlns:m="http://schemas.openxmlformats.org/officeDocument/2006/math">
                    <m:r>
                      <a:rPr lang="en-US" sz="2000" b="0" i="1" smtClean="0">
                        <a:latin typeface="Cambria Math"/>
                      </a:rPr>
                      <m:t>𝑦</m:t>
                    </m:r>
                    <m:r>
                      <a:rPr lang="en-US" sz="2000" b="0" i="1" smtClean="0">
                        <a:latin typeface="Cambria Math"/>
                      </a:rPr>
                      <m:t>=</m:t>
                    </m:r>
                    <m:f>
                      <m:fPr>
                        <m:type m:val="skw"/>
                        <m:ctrlPr>
                          <a:rPr lang="en-US" sz="2000" b="0" i="1" smtClean="0">
                            <a:latin typeface="Cambria Math" panose="02040503050406030204" pitchFamily="18" charset="0"/>
                          </a:rPr>
                        </m:ctrlPr>
                      </m:fPr>
                      <m:num>
                        <m:r>
                          <a:rPr lang="en-US" sz="2000" b="0" i="1" smtClean="0">
                            <a:latin typeface="Cambria Math"/>
                          </a:rPr>
                          <m:t>𝑌</m:t>
                        </m:r>
                      </m:num>
                      <m:den>
                        <m:r>
                          <a:rPr lang="en-US" sz="2000" b="0" i="1" smtClean="0">
                            <a:latin typeface="Cambria Math"/>
                          </a:rPr>
                          <m:t>𝐿</m:t>
                        </m:r>
                      </m:den>
                    </m:f>
                  </m:oMath>
                </a14:m>
                <a:endParaRPr lang="en-US" sz="2000" dirty="0"/>
              </a:p>
              <a:p>
                <a:pPr lvl="1"/>
                <a:r>
                  <a:rPr lang="en-US" sz="2000" dirty="0"/>
                  <a:t>A constant in the form of </a:t>
                </a:r>
                <a14:m>
                  <m:oMath xmlns:m="http://schemas.openxmlformats.org/officeDocument/2006/math">
                    <m:f>
                      <m:fPr>
                        <m:type m:val="skw"/>
                        <m:ctrlPr>
                          <a:rPr lang="en-US" sz="2000" i="1" smtClean="0">
                            <a:latin typeface="Cambria Math" panose="02040503050406030204" pitchFamily="18" charset="0"/>
                          </a:rPr>
                        </m:ctrlPr>
                      </m:fPr>
                      <m:num>
                        <m:r>
                          <a:rPr lang="en-US" sz="2000" b="0" i="1" smtClean="0">
                            <a:latin typeface="Cambria Math"/>
                          </a:rPr>
                          <m:t>𝐿</m:t>
                        </m:r>
                      </m:num>
                      <m:den>
                        <m:r>
                          <a:rPr lang="en-US" sz="2000" b="0" i="1" smtClean="0">
                            <a:latin typeface="Cambria Math"/>
                          </a:rPr>
                          <m:t>𝐿</m:t>
                        </m:r>
                      </m:den>
                    </m:f>
                    <m:r>
                      <a:rPr lang="en-US" sz="2000" b="0" i="1" smtClean="0">
                        <a:latin typeface="Cambria Math"/>
                      </a:rPr>
                      <m:t>=1</m:t>
                    </m:r>
                  </m:oMath>
                </a14:m>
                <a:endParaRPr lang="en-US" sz="2000" dirty="0"/>
              </a:p>
              <a:p>
                <a:pPr lvl="1"/>
                <a:r>
                  <a:rPr lang="en-US" sz="2000" dirty="0"/>
                  <a:t>Physical capital per capita or </a:t>
                </a:r>
                <a14:m>
                  <m:oMath xmlns:m="http://schemas.openxmlformats.org/officeDocument/2006/math">
                    <m:r>
                      <a:rPr lang="en-US" sz="2000" b="0" i="1" smtClean="0">
                        <a:latin typeface="Cambria Math"/>
                      </a:rPr>
                      <m:t>𝑘</m:t>
                    </m:r>
                    <m:r>
                      <a:rPr lang="en-US" sz="2000" b="0" i="1" smtClean="0">
                        <a:latin typeface="Cambria Math"/>
                      </a:rPr>
                      <m:t>=</m:t>
                    </m:r>
                    <m:f>
                      <m:fPr>
                        <m:type m:val="skw"/>
                        <m:ctrlPr>
                          <a:rPr lang="en-US" sz="2000" b="0" i="1" smtClean="0">
                            <a:latin typeface="Cambria Math" panose="02040503050406030204" pitchFamily="18" charset="0"/>
                          </a:rPr>
                        </m:ctrlPr>
                      </m:fPr>
                      <m:num>
                        <m:r>
                          <a:rPr lang="en-US" sz="2000" b="0" i="1" smtClean="0">
                            <a:latin typeface="Cambria Math"/>
                          </a:rPr>
                          <m:t>𝐾</m:t>
                        </m:r>
                      </m:num>
                      <m:den>
                        <m:r>
                          <a:rPr lang="en-US" sz="2000" b="0" i="1" smtClean="0">
                            <a:latin typeface="Cambria Math"/>
                          </a:rPr>
                          <m:t>𝐿</m:t>
                        </m:r>
                      </m:den>
                    </m:f>
                  </m:oMath>
                </a14:m>
                <a:endParaRPr lang="en-US" sz="2000" dirty="0"/>
              </a:p>
              <a:p>
                <a:r>
                  <a:rPr lang="en-US" sz="2400" dirty="0"/>
                  <a:t>This gives us the intensive form of </a:t>
                </a:r>
                <a:r>
                  <a:rPr lang="en-US" sz="2400" dirty="0">
                    <a:solidFill>
                      <a:schemeClr val="accent5">
                        <a:lumMod val="50000"/>
                      </a:schemeClr>
                    </a:solidFill>
                  </a:rPr>
                  <a:t>the production function</a:t>
                </a:r>
                <a:r>
                  <a:rPr lang="en-US" sz="2400" dirty="0"/>
                  <a:t> used in old growth theory or the </a:t>
                </a:r>
                <a:r>
                  <a:rPr lang="en-US" sz="2400" dirty="0">
                    <a:solidFill>
                      <a:schemeClr val="accent5">
                        <a:lumMod val="50000"/>
                      </a:schemeClr>
                    </a:solidFill>
                  </a:rPr>
                  <a:t>Solow model</a:t>
                </a:r>
              </a:p>
              <a:p>
                <a:pPr marL="1798638" lvl="5" indent="0">
                  <a:buNone/>
                </a:pPr>
                <a14:m>
                  <m:oMathPara xmlns:m="http://schemas.openxmlformats.org/officeDocument/2006/math">
                    <m:oMathParaPr>
                      <m:jc m:val="centerGroup"/>
                    </m:oMathParaPr>
                    <m:oMath xmlns:m="http://schemas.openxmlformats.org/officeDocument/2006/math">
                      <m:r>
                        <a:rPr lang="en-US" sz="2400" b="0" i="1" smtClean="0">
                          <a:latin typeface="Cambria Math"/>
                        </a:rPr>
                        <m:t>𝑦</m:t>
                      </m:r>
                      <m:r>
                        <a:rPr lang="en-US" sz="2400" b="0" i="1" smtClean="0">
                          <a:latin typeface="Cambria Math"/>
                        </a:rPr>
                        <m:t>=</m:t>
                      </m:r>
                      <m:r>
                        <a:rPr lang="en-US" sz="2400" b="0" i="1" smtClean="0">
                          <a:latin typeface="Cambria Math"/>
                        </a:rPr>
                        <m:t>𝐴</m:t>
                      </m:r>
                      <m:r>
                        <a:rPr lang="en-US" sz="2400" b="0" i="1" smtClean="0">
                          <a:latin typeface="Cambria Math"/>
                          <a:ea typeface="Cambria Math"/>
                        </a:rPr>
                        <m:t>×</m:t>
                      </m:r>
                      <m:r>
                        <a:rPr lang="en-US" sz="2400" b="0" i="1" smtClean="0">
                          <a:latin typeface="Cambria Math"/>
                        </a:rPr>
                        <m:t>𝑓</m:t>
                      </m:r>
                      <m:d>
                        <m:dPr>
                          <m:ctrlPr>
                            <a:rPr lang="en-US" sz="2400" b="0" i="1" smtClean="0">
                              <a:latin typeface="Cambria Math" panose="02040503050406030204" pitchFamily="18" charset="0"/>
                            </a:rPr>
                          </m:ctrlPr>
                        </m:dPr>
                        <m:e>
                          <m:r>
                            <a:rPr lang="en-US" sz="2400" b="0" i="1" smtClean="0">
                              <a:latin typeface="Cambria Math"/>
                            </a:rPr>
                            <m:t>𝑘</m:t>
                          </m:r>
                        </m:e>
                      </m:d>
                    </m:oMath>
                  </m:oMathPara>
                </a14:m>
                <a:endParaRPr lang="en-US" sz="2400" dirty="0"/>
              </a:p>
              <a:p>
                <a:pPr marL="787400" lvl="1" indent="-457200"/>
                <a:r>
                  <a:rPr lang="en-US" sz="2000" dirty="0"/>
                  <a:t>This equation is the </a:t>
                </a:r>
                <a:r>
                  <a:rPr lang="en-US" sz="2000" b="1" dirty="0">
                    <a:solidFill>
                      <a:schemeClr val="accent5">
                        <a:lumMod val="50000"/>
                      </a:schemeClr>
                    </a:solidFill>
                  </a:rPr>
                  <a:t>intensive production function</a:t>
                </a:r>
                <a:endParaRPr lang="en-US" sz="2400" b="1" dirty="0">
                  <a:solidFill>
                    <a:schemeClr val="accent5">
                      <a:lumMod val="50000"/>
                    </a:schemeClr>
                  </a:solidFill>
                </a:endParaRPr>
              </a:p>
              <a:p>
                <a:pPr marL="0"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229600" cy="4835525"/>
              </a:xfrm>
              <a:blipFill>
                <a:blip r:embed="rId2"/>
                <a:stretch>
                  <a:fillRect l="-309" t="-1047" r="-309"/>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6642979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F4A64-B0AB-6E4B-92FC-D7E2F8DD3E4E}"/>
              </a:ext>
            </a:extLst>
          </p:cNvPr>
          <p:cNvSpPr>
            <a:spLocks noGrp="1"/>
          </p:cNvSpPr>
          <p:nvPr>
            <p:ph type="title"/>
          </p:nvPr>
        </p:nvSpPr>
        <p:spPr/>
        <p:txBody>
          <a:bodyPr/>
          <a:lstStyle/>
          <a:p>
            <a:r>
              <a:rPr lang="en-US" sz="4000" dirty="0"/>
              <a:t>Appendix 22.1: Growth Theory Algebra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2B6BFE9-E3A9-5A4C-A77F-97522600F1C5}"/>
                  </a:ext>
                </a:extLst>
              </p:cNvPr>
              <p:cNvSpPr>
                <a:spLocks noGrp="1"/>
              </p:cNvSpPr>
              <p:nvPr>
                <p:ph idx="1"/>
              </p:nvPr>
            </p:nvSpPr>
            <p:spPr>
              <a:xfrm>
                <a:off x="457200" y="1417638"/>
                <a:ext cx="8229600" cy="4713287"/>
              </a:xfrm>
            </p:spPr>
            <p:txBody>
              <a:bodyPr/>
              <a:lstStyle/>
              <a:p>
                <a:r>
                  <a:rPr lang="en-US" sz="2800" dirty="0"/>
                  <a:t>New growth theory works with a modification of this intensive form of the production function that includes </a:t>
                </a:r>
                <a:r>
                  <a:rPr lang="en-US" sz="2800" dirty="0">
                    <a:solidFill>
                      <a:schemeClr val="accent5">
                        <a:lumMod val="50000"/>
                      </a:schemeClr>
                    </a:solidFill>
                  </a:rPr>
                  <a:t>per-capita human capita (</a:t>
                </a:r>
                <a14:m>
                  <m:oMath xmlns:m="http://schemas.openxmlformats.org/officeDocument/2006/math">
                    <m:r>
                      <a:rPr lang="en-US" sz="2800" i="1">
                        <a:solidFill>
                          <a:schemeClr val="accent5">
                            <a:lumMod val="50000"/>
                          </a:schemeClr>
                        </a:solidFill>
                        <a:latin typeface="Cambria Math"/>
                      </a:rPr>
                      <m:t>h</m:t>
                    </m:r>
                  </m:oMath>
                </a14:m>
                <a:r>
                  <a:rPr lang="en-US" sz="2800" dirty="0">
                    <a:solidFill>
                      <a:schemeClr val="accent5">
                        <a:lumMod val="50000"/>
                      </a:schemeClr>
                    </a:solidFill>
                  </a:rPr>
                  <a:t>)</a:t>
                </a:r>
                <a:endParaRPr lang="en-US" sz="2400" dirty="0"/>
              </a:p>
              <a:p>
                <a:pPr marL="1371600" lvl="8" indent="0">
                  <a:buSzPct val="65000"/>
                  <a:buNone/>
                </a:pPr>
                <a14:m>
                  <m:oMathPara xmlns:m="http://schemas.openxmlformats.org/officeDocument/2006/math">
                    <m:oMathParaPr>
                      <m:jc m:val="centerGroup"/>
                    </m:oMathParaPr>
                    <m:oMath xmlns:m="http://schemas.openxmlformats.org/officeDocument/2006/math">
                      <m:r>
                        <a:rPr lang="en-US" sz="2400" i="1">
                          <a:latin typeface="Cambria Math"/>
                        </a:rPr>
                        <m:t>𝑦</m:t>
                      </m:r>
                      <m:r>
                        <a:rPr lang="en-US" sz="2400" i="1">
                          <a:latin typeface="Cambria Math"/>
                        </a:rPr>
                        <m:t>=</m:t>
                      </m:r>
                      <m:r>
                        <a:rPr lang="en-US" sz="2400" i="1">
                          <a:latin typeface="Cambria Math"/>
                        </a:rPr>
                        <m:t>𝐴</m:t>
                      </m:r>
                      <m:d>
                        <m:dPr>
                          <m:ctrlPr>
                            <a:rPr lang="en-US" sz="2400" i="1">
                              <a:latin typeface="Cambria Math" panose="02040503050406030204" pitchFamily="18" charset="0"/>
                            </a:rPr>
                          </m:ctrlPr>
                        </m:dPr>
                        <m:e>
                          <m:r>
                            <a:rPr lang="en-US" sz="2400" i="1">
                              <a:latin typeface="Cambria Math"/>
                            </a:rPr>
                            <m:t>h</m:t>
                          </m:r>
                        </m:e>
                      </m:d>
                      <m:r>
                        <a:rPr lang="en-US" sz="2400" i="1">
                          <a:latin typeface="Cambria Math"/>
                          <a:ea typeface="Cambria Math"/>
                        </a:rPr>
                        <m:t>×</m:t>
                      </m:r>
                      <m:r>
                        <a:rPr lang="en-US" sz="2400" i="1">
                          <a:latin typeface="Cambria Math"/>
                        </a:rPr>
                        <m:t>𝑓</m:t>
                      </m:r>
                      <m:d>
                        <m:dPr>
                          <m:ctrlPr>
                            <a:rPr lang="en-US" sz="2400" i="1">
                              <a:latin typeface="Cambria Math" panose="02040503050406030204" pitchFamily="18" charset="0"/>
                            </a:rPr>
                          </m:ctrlPr>
                        </m:dPr>
                        <m:e>
                          <m:r>
                            <a:rPr lang="en-US" sz="2400" i="1">
                              <a:latin typeface="Cambria Math"/>
                            </a:rPr>
                            <m:t>𝑘</m:t>
                          </m:r>
                        </m:e>
                      </m:d>
                    </m:oMath>
                  </m:oMathPara>
                </a14:m>
                <a:endParaRPr lang="en-US" sz="2400" dirty="0"/>
              </a:p>
              <a:p>
                <a:r>
                  <a:rPr lang="en-US" dirty="0"/>
                  <a:t>where h is a measure of per capita human capital, </a:t>
                </a:r>
                <a:r>
                  <a:rPr lang="en-US" i="1" dirty="0"/>
                  <a:t>h</a:t>
                </a:r>
                <a:r>
                  <a:rPr lang="en-US" dirty="0"/>
                  <a:t> = </a:t>
                </a:r>
                <a14:m>
                  <m:oMath xmlns:m="http://schemas.openxmlformats.org/officeDocument/2006/math">
                    <m:f>
                      <m:fPr>
                        <m:type m:val="skw"/>
                        <m:ctrlPr>
                          <a:rPr lang="en-US" i="1" smtClean="0">
                            <a:latin typeface="Cambria Math" panose="02040503050406030204" pitchFamily="18" charset="0"/>
                          </a:rPr>
                        </m:ctrlPr>
                      </m:fPr>
                      <m:num>
                        <m:r>
                          <a:rPr lang="en-US" b="0" i="1" smtClean="0">
                            <a:latin typeface="Cambria Math" panose="02040503050406030204" pitchFamily="18" charset="0"/>
                          </a:rPr>
                          <m:t>𝐻</m:t>
                        </m:r>
                      </m:num>
                      <m:den>
                        <m:r>
                          <a:rPr lang="en-US" b="0" i="1" smtClean="0">
                            <a:latin typeface="Cambria Math" panose="02040503050406030204" pitchFamily="18" charset="0"/>
                          </a:rPr>
                          <m:t>𝐿</m:t>
                        </m:r>
                      </m:den>
                    </m:f>
                  </m:oMath>
                </a14:m>
                <a:r>
                  <a:rPr lang="en-US" dirty="0"/>
                  <a:t> . </a:t>
                </a:r>
              </a:p>
              <a:p>
                <a:r>
                  <a:rPr lang="en-US" dirty="0"/>
                  <a:t>Trade issues in new growth theory involve adding an additional variable to this equation, as follows:</a:t>
                </a:r>
              </a:p>
              <a:p>
                <a:pPr marL="0" indent="0" algn="ctr">
                  <a:buNone/>
                </a:pPr>
                <a:r>
                  <a:rPr lang="en-US" sz="2400" dirty="0"/>
                  <a:t> </a:t>
                </a:r>
                <a:r>
                  <a:rPr lang="en-US" sz="2400" i="1" dirty="0"/>
                  <a:t>y=A(h</a:t>
                </a:r>
                <a14:m>
                  <m:oMath xmlns:m="http://schemas.openxmlformats.org/officeDocument/2006/math">
                    <m:r>
                      <a:rPr lang="en-US" sz="2400" i="1" smtClean="0">
                        <a:latin typeface="Cambria Math" panose="02040503050406030204" pitchFamily="18" charset="0"/>
                        <a:ea typeface="Cambria Math" panose="02040503050406030204" pitchFamily="18" charset="0"/>
                      </a:rPr>
                      <m:t>×</m:t>
                    </m:r>
                    <m:sSub>
                      <m:sSubPr>
                        <m:ctrlPr>
                          <a:rPr lang="en-US" sz="240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𝑒</m:t>
                        </m:r>
                      </m:e>
                      <m:sub>
                        <m:r>
                          <a:rPr lang="en-US" sz="2400" b="0" i="1" smtClean="0">
                            <a:latin typeface="Cambria Math" panose="02040503050406030204" pitchFamily="18" charset="0"/>
                            <a:ea typeface="Cambria Math" panose="02040503050406030204" pitchFamily="18" charset="0"/>
                          </a:rPr>
                          <m:t>𝑀</m:t>
                        </m:r>
                      </m:sub>
                    </m:sSub>
                  </m:oMath>
                </a14:m>
                <a:r>
                  <a:rPr lang="en-US" sz="2400" dirty="0"/>
                  <a:t>)</a:t>
                </a:r>
                <a:r>
                  <a:rPr lang="en-US" sz="2400" dirty="0">
                    <a:ea typeface="Cambria Math" panose="02040503050406030204" pitchFamily="18" charset="0"/>
                  </a:rPr>
                  <a:t> </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n-US" sz="2400" dirty="0"/>
                  <a:t> </a:t>
                </a:r>
                <a14:m>
                  <m:oMath xmlns:m="http://schemas.openxmlformats.org/officeDocument/2006/math">
                    <m:r>
                      <a:rPr lang="en-US" sz="2400" i="1">
                        <a:latin typeface="Cambria Math"/>
                      </a:rPr>
                      <m:t>𝑓</m:t>
                    </m:r>
                    <m:d>
                      <m:dPr>
                        <m:ctrlPr>
                          <a:rPr lang="en-US" sz="2400" i="1">
                            <a:latin typeface="Cambria Math" panose="02040503050406030204" pitchFamily="18" charset="0"/>
                          </a:rPr>
                        </m:ctrlPr>
                      </m:dPr>
                      <m:e>
                        <m:r>
                          <a:rPr lang="en-US" sz="2400" i="1">
                            <a:latin typeface="Cambria Math"/>
                          </a:rPr>
                          <m:t>𝑘</m:t>
                        </m:r>
                      </m:e>
                    </m:d>
                  </m:oMath>
                </a14:m>
                <a:endParaRPr lang="en-US" sz="2400" dirty="0"/>
              </a:p>
            </p:txBody>
          </p:sp>
        </mc:Choice>
        <mc:Fallback xmlns="">
          <p:sp>
            <p:nvSpPr>
              <p:cNvPr id="3" name="Content Placeholder 2">
                <a:extLst>
                  <a:ext uri="{FF2B5EF4-FFF2-40B4-BE49-F238E27FC236}">
                    <a16:creationId xmlns:a16="http://schemas.microsoft.com/office/drawing/2014/main" id="{D2B6BFE9-E3A9-5A4C-A77F-97522600F1C5}"/>
                  </a:ext>
                </a:extLst>
              </p:cNvPr>
              <p:cNvSpPr>
                <a:spLocks noGrp="1" noRot="1" noChangeAspect="1" noMove="1" noResize="1" noEditPoints="1" noAdjustHandles="1" noChangeArrowheads="1" noChangeShapeType="1" noTextEdit="1"/>
              </p:cNvSpPr>
              <p:nvPr>
                <p:ph idx="1"/>
              </p:nvPr>
            </p:nvSpPr>
            <p:spPr>
              <a:xfrm>
                <a:off x="457200" y="1417638"/>
                <a:ext cx="8229600" cy="4713287"/>
              </a:xfrm>
              <a:blipFill>
                <a:blip r:embed="rId2"/>
                <a:stretch>
                  <a:fillRect l="-617" t="-1344" r="-2160" b="-1344"/>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5F5E0892-F071-0B4B-8798-687F51039E8F}"/>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425539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Robert Solow: Originator of Modern Growth Theory</a:t>
            </a:r>
          </a:p>
        </p:txBody>
      </p:sp>
      <p:pic>
        <p:nvPicPr>
          <p:cNvPr id="5" name="Content Placeholder 4" descr="Robert Solow"/>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1517" y="1600200"/>
            <a:ext cx="6040966" cy="4530725"/>
          </a:xfrm>
        </p:spPr>
      </p:pic>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118523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F1185-EE3E-294E-8A68-8BDC8C1448DA}"/>
              </a:ext>
            </a:extLst>
          </p:cNvPr>
          <p:cNvSpPr>
            <a:spLocks noGrp="1"/>
          </p:cNvSpPr>
          <p:nvPr>
            <p:ph type="title"/>
          </p:nvPr>
        </p:nvSpPr>
        <p:spPr/>
        <p:txBody>
          <a:bodyPr/>
          <a:lstStyle/>
          <a:p>
            <a:r>
              <a:rPr lang="en-US" dirty="0"/>
              <a:t>Growth</a:t>
            </a:r>
          </a:p>
        </p:txBody>
      </p:sp>
      <p:sp>
        <p:nvSpPr>
          <p:cNvPr id="3" name="Content Placeholder 2">
            <a:extLst>
              <a:ext uri="{FF2B5EF4-FFF2-40B4-BE49-F238E27FC236}">
                <a16:creationId xmlns:a16="http://schemas.microsoft.com/office/drawing/2014/main" id="{E77BE997-380E-5546-822F-2F06FC540E98}"/>
              </a:ext>
            </a:extLst>
          </p:cNvPr>
          <p:cNvSpPr>
            <a:spLocks noGrp="1"/>
          </p:cNvSpPr>
          <p:nvPr>
            <p:ph idx="1"/>
          </p:nvPr>
        </p:nvSpPr>
        <p:spPr/>
        <p:txBody>
          <a:bodyPr/>
          <a:lstStyle/>
          <a:p>
            <a:r>
              <a:rPr lang="en-US" sz="2400" dirty="0">
                <a:solidFill>
                  <a:schemeClr val="accent5">
                    <a:lumMod val="50000"/>
                  </a:schemeClr>
                </a:solidFill>
              </a:rPr>
              <a:t>Outcome assessment</a:t>
            </a:r>
            <a:r>
              <a:rPr lang="en-US" sz="2400" dirty="0"/>
              <a:t>: the process of embracing some metric(s) to judge the progress of countries over time and to compare the progress of one county with others.</a:t>
            </a:r>
          </a:p>
          <a:p>
            <a:r>
              <a:rPr lang="en-US" sz="2400" dirty="0"/>
              <a:t>An early and persistent conception of economic development is in terms of the sustained increase in either per capita production or per capita income </a:t>
            </a:r>
            <a:r>
              <a:rPr lang="en-US" sz="2400" dirty="0">
                <a:sym typeface="Wingdings" pitchFamily="2" charset="2"/>
              </a:rPr>
              <a:t> </a:t>
            </a:r>
            <a:r>
              <a:rPr lang="en-US" sz="2400" b="1" dirty="0">
                <a:solidFill>
                  <a:schemeClr val="accent5">
                    <a:lumMod val="50000"/>
                  </a:schemeClr>
                </a:solidFill>
                <a:sym typeface="Wingdings" pitchFamily="2" charset="2"/>
              </a:rPr>
              <a:t>growth</a:t>
            </a:r>
          </a:p>
          <a:p>
            <a:r>
              <a:rPr lang="en-US" sz="2400" dirty="0">
                <a:sym typeface="Wingdings" pitchFamily="2" charset="2"/>
              </a:rPr>
              <a:t>GDP per capita is an important measure of the </a:t>
            </a:r>
            <a:r>
              <a:rPr lang="en-US" sz="2400" i="1" dirty="0">
                <a:sym typeface="Wingdings" pitchFamily="2" charset="2"/>
              </a:rPr>
              <a:t>level</a:t>
            </a:r>
            <a:r>
              <a:rPr lang="en-US" sz="2400" dirty="0">
                <a:sym typeface="Wingdings" pitchFamily="2" charset="2"/>
              </a:rPr>
              <a:t> of economic development, and the growth rate of GDP per capita is an important measure of the </a:t>
            </a:r>
            <a:r>
              <a:rPr lang="en-US" sz="2400" i="1" dirty="0">
                <a:sym typeface="Wingdings" pitchFamily="2" charset="2"/>
              </a:rPr>
              <a:t>pace</a:t>
            </a:r>
            <a:r>
              <a:rPr lang="en-US" sz="2400" dirty="0">
                <a:sym typeface="Wingdings" pitchFamily="2" charset="2"/>
              </a:rPr>
              <a:t> of economic development over time.</a:t>
            </a:r>
          </a:p>
          <a:p>
            <a:endParaRPr lang="en-US" sz="2400" b="1" dirty="0">
              <a:solidFill>
                <a:schemeClr val="accent5">
                  <a:lumMod val="50000"/>
                </a:schemeClr>
              </a:solidFill>
            </a:endParaRPr>
          </a:p>
        </p:txBody>
      </p:sp>
      <p:sp>
        <p:nvSpPr>
          <p:cNvPr id="4" name="Footer Placeholder 3">
            <a:extLst>
              <a:ext uri="{FF2B5EF4-FFF2-40B4-BE49-F238E27FC236}">
                <a16:creationId xmlns:a16="http://schemas.microsoft.com/office/drawing/2014/main" id="{3392941D-DB70-AA48-939A-52722A3EB523}"/>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129644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B5FEB-1A0A-7944-BC6D-604B58EF2C9F}"/>
              </a:ext>
            </a:extLst>
          </p:cNvPr>
          <p:cNvSpPr>
            <a:spLocks noGrp="1"/>
          </p:cNvSpPr>
          <p:nvPr>
            <p:ph type="title"/>
          </p:nvPr>
        </p:nvSpPr>
        <p:spPr/>
        <p:txBody>
          <a:bodyPr/>
          <a:lstStyle/>
          <a:p>
            <a:r>
              <a:rPr lang="en-US" dirty="0"/>
              <a:t>Growth</a:t>
            </a:r>
          </a:p>
        </p:txBody>
      </p:sp>
      <p:sp>
        <p:nvSpPr>
          <p:cNvPr id="3" name="Content Placeholder 2">
            <a:extLst>
              <a:ext uri="{FF2B5EF4-FFF2-40B4-BE49-F238E27FC236}">
                <a16:creationId xmlns:a16="http://schemas.microsoft.com/office/drawing/2014/main" id="{CF0140B3-55EE-B34E-B3D8-6B015FD59934}"/>
              </a:ext>
            </a:extLst>
          </p:cNvPr>
          <p:cNvSpPr>
            <a:spLocks noGrp="1"/>
          </p:cNvSpPr>
          <p:nvPr>
            <p:ph idx="1"/>
          </p:nvPr>
        </p:nvSpPr>
        <p:spPr>
          <a:xfrm>
            <a:off x="457200" y="1143000"/>
            <a:ext cx="8229600" cy="4952999"/>
          </a:xfrm>
        </p:spPr>
        <p:txBody>
          <a:bodyPr/>
          <a:lstStyle/>
          <a:p>
            <a:r>
              <a:rPr lang="en-US" sz="2000" dirty="0"/>
              <a:t>The growth perspective based on GDP per capita has many limitations:</a:t>
            </a:r>
          </a:p>
          <a:p>
            <a:pPr lvl="1"/>
            <a:r>
              <a:rPr lang="en-US" sz="1800" dirty="0"/>
              <a:t>Per capita GDP is </a:t>
            </a:r>
            <a:r>
              <a:rPr lang="en-US" sz="1800" i="1" dirty="0"/>
              <a:t>not</a:t>
            </a:r>
            <a:r>
              <a:rPr lang="en-US" sz="1800" dirty="0"/>
              <a:t> a measure of welfare</a:t>
            </a:r>
          </a:p>
          <a:p>
            <a:pPr lvl="1"/>
            <a:r>
              <a:rPr lang="en-US" sz="1800" dirty="0"/>
              <a:t>Per capita GDP does not account for </a:t>
            </a:r>
            <a:r>
              <a:rPr lang="en-US" sz="1800" i="1" dirty="0"/>
              <a:t>factor income flows</a:t>
            </a:r>
            <a:r>
              <a:rPr lang="en-US" sz="1800" dirty="0"/>
              <a:t> between the countries of the world</a:t>
            </a:r>
          </a:p>
          <a:p>
            <a:pPr lvl="1"/>
            <a:r>
              <a:rPr lang="en-US" sz="1800" dirty="0"/>
              <a:t>Per capita GDP includes only market activities, and many activities in low- and middle-income countries take place </a:t>
            </a:r>
            <a:r>
              <a:rPr lang="en-US" sz="1800" i="1" dirty="0"/>
              <a:t>outside </a:t>
            </a:r>
            <a:r>
              <a:rPr lang="en-US" sz="1800" dirty="0"/>
              <a:t>the market</a:t>
            </a:r>
          </a:p>
          <a:p>
            <a:pPr lvl="1"/>
            <a:r>
              <a:rPr lang="en-US" sz="1800" dirty="0"/>
              <a:t>Per capita GDP does not account for certain </a:t>
            </a:r>
            <a:r>
              <a:rPr lang="en-US" sz="1800" i="1" dirty="0"/>
              <a:t>costs</a:t>
            </a:r>
            <a:r>
              <a:rPr lang="en-US" sz="1800" dirty="0"/>
              <a:t> associated with development (the use of non-renewable resources, the loss of biodiversity, and pollution)</a:t>
            </a:r>
          </a:p>
          <a:p>
            <a:pPr lvl="1"/>
            <a:r>
              <a:rPr lang="en-US" sz="1800" dirty="0"/>
              <a:t>Per capita GDP is an average measure that </a:t>
            </a:r>
            <a:r>
              <a:rPr lang="en-US" sz="1800" i="1" dirty="0"/>
              <a:t>hides the distortion of income</a:t>
            </a:r>
            <a:r>
              <a:rPr lang="en-US" sz="1800" dirty="0"/>
              <a:t> between households of a country</a:t>
            </a:r>
          </a:p>
          <a:p>
            <a:pPr lvl="1"/>
            <a:r>
              <a:rPr lang="en-US" sz="1800" dirty="0"/>
              <a:t>Per capital GDP is not always an accurate predictor of </a:t>
            </a:r>
            <a:r>
              <a:rPr lang="en-US" sz="1800" i="1" dirty="0"/>
              <a:t>human development, </a:t>
            </a:r>
            <a:r>
              <a:rPr lang="en-US" sz="1800" dirty="0"/>
              <a:t>such as in the form of education and health.</a:t>
            </a:r>
          </a:p>
          <a:p>
            <a:pPr lvl="1"/>
            <a:r>
              <a:rPr lang="en-US" sz="1800" dirty="0"/>
              <a:t>The nominal or currency exchange rates used to convert GDP into US dollars for comparison between countries are misleading.</a:t>
            </a:r>
          </a:p>
        </p:txBody>
      </p:sp>
      <p:sp>
        <p:nvSpPr>
          <p:cNvPr id="4" name="Footer Placeholder 3">
            <a:extLst>
              <a:ext uri="{FF2B5EF4-FFF2-40B4-BE49-F238E27FC236}">
                <a16:creationId xmlns:a16="http://schemas.microsoft.com/office/drawing/2014/main" id="{BB04DBF2-14F7-3742-BF74-BAD653767ACA}"/>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064735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08D41-07DA-7849-BBFB-230684380974}"/>
              </a:ext>
            </a:extLst>
          </p:cNvPr>
          <p:cNvSpPr>
            <a:spLocks noGrp="1"/>
          </p:cNvSpPr>
          <p:nvPr>
            <p:ph type="title"/>
          </p:nvPr>
        </p:nvSpPr>
        <p:spPr/>
        <p:txBody>
          <a:bodyPr/>
          <a:lstStyle/>
          <a:p>
            <a:r>
              <a:rPr lang="en-US" dirty="0"/>
              <a:t>Growth</a:t>
            </a:r>
          </a:p>
        </p:txBody>
      </p:sp>
      <p:sp>
        <p:nvSpPr>
          <p:cNvPr id="3" name="Content Placeholder 2">
            <a:extLst>
              <a:ext uri="{FF2B5EF4-FFF2-40B4-BE49-F238E27FC236}">
                <a16:creationId xmlns:a16="http://schemas.microsoft.com/office/drawing/2014/main" id="{E812D9FB-4DA1-824D-A5D6-83DE3D76442B}"/>
              </a:ext>
            </a:extLst>
          </p:cNvPr>
          <p:cNvSpPr>
            <a:spLocks noGrp="1"/>
          </p:cNvSpPr>
          <p:nvPr>
            <p:ph idx="1"/>
          </p:nvPr>
        </p:nvSpPr>
        <p:spPr/>
        <p:txBody>
          <a:bodyPr/>
          <a:lstStyle/>
          <a:p>
            <a:pPr lvl="1"/>
            <a:r>
              <a:rPr lang="en-US" dirty="0"/>
              <a:t>There is another way to consider GDP and GNI in terms of deprivations.</a:t>
            </a:r>
          </a:p>
          <a:p>
            <a:pPr lvl="1"/>
            <a:r>
              <a:rPr lang="en-US" dirty="0">
                <a:solidFill>
                  <a:schemeClr val="accent5">
                    <a:lumMod val="50000"/>
                  </a:schemeClr>
                </a:solidFill>
              </a:rPr>
              <a:t>Income deprivations </a:t>
            </a:r>
            <a:r>
              <a:rPr lang="en-US" dirty="0"/>
              <a:t>are central measure of </a:t>
            </a:r>
            <a:r>
              <a:rPr lang="en-US" b="1" dirty="0">
                <a:solidFill>
                  <a:schemeClr val="accent5">
                    <a:lumMod val="50000"/>
                  </a:schemeClr>
                </a:solidFill>
              </a:rPr>
              <a:t>poverty</a:t>
            </a:r>
            <a:r>
              <a:rPr lang="en-US" dirty="0"/>
              <a:t>.</a:t>
            </a:r>
          </a:p>
          <a:p>
            <a:pPr lvl="1"/>
            <a:r>
              <a:rPr lang="en-US" dirty="0"/>
              <a:t>As shown in Figure 22.1, </a:t>
            </a:r>
            <a:r>
              <a:rPr lang="en-US" dirty="0">
                <a:solidFill>
                  <a:schemeClr val="accent5">
                    <a:lumMod val="50000"/>
                  </a:schemeClr>
                </a:solidFill>
              </a:rPr>
              <a:t>income poverty </a:t>
            </a:r>
            <a:r>
              <a:rPr lang="en-US" dirty="0"/>
              <a:t>is measured by the World Bank in </a:t>
            </a:r>
            <a:r>
              <a:rPr lang="en-US" i="1" dirty="0"/>
              <a:t>three forms:</a:t>
            </a:r>
          </a:p>
          <a:p>
            <a:pPr lvl="2"/>
            <a:r>
              <a:rPr lang="en-US" dirty="0"/>
              <a:t>Living</a:t>
            </a:r>
            <a:r>
              <a:rPr lang="en-US" i="1" dirty="0"/>
              <a:t> on</a:t>
            </a:r>
            <a:r>
              <a:rPr lang="en-US" dirty="0"/>
              <a:t> US$1.90 per day or less</a:t>
            </a:r>
          </a:p>
          <a:p>
            <a:pPr lvl="2"/>
            <a:r>
              <a:rPr lang="en-US" dirty="0"/>
              <a:t>Living on US$3.20 per day or less</a:t>
            </a:r>
          </a:p>
          <a:p>
            <a:pPr lvl="2"/>
            <a:r>
              <a:rPr lang="en-US" dirty="0"/>
              <a:t>Living on US$5.50 per day or less</a:t>
            </a:r>
          </a:p>
          <a:p>
            <a:pPr lvl="1"/>
            <a:endParaRPr lang="en-US" dirty="0"/>
          </a:p>
          <a:p>
            <a:pPr lvl="1"/>
            <a:endParaRPr lang="en-US" dirty="0"/>
          </a:p>
        </p:txBody>
      </p:sp>
      <p:sp>
        <p:nvSpPr>
          <p:cNvPr id="4" name="Footer Placeholder 3">
            <a:extLst>
              <a:ext uri="{FF2B5EF4-FFF2-40B4-BE49-F238E27FC236}">
                <a16:creationId xmlns:a16="http://schemas.microsoft.com/office/drawing/2014/main" id="{EF115AC4-2321-094C-B76C-7545677666CA}"/>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824496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24D0B-36EA-CF49-8CE5-77BE16A8ABE0}"/>
              </a:ext>
            </a:extLst>
          </p:cNvPr>
          <p:cNvSpPr>
            <a:spLocks noGrp="1"/>
          </p:cNvSpPr>
          <p:nvPr>
            <p:ph type="title"/>
          </p:nvPr>
        </p:nvSpPr>
        <p:spPr/>
        <p:txBody>
          <a:bodyPr/>
          <a:lstStyle/>
          <a:p>
            <a:r>
              <a:rPr lang="en-US" sz="2400" dirty="0"/>
              <a:t>Figure 22.1 Recent evolution of world poverty (millions of persons)</a:t>
            </a:r>
          </a:p>
        </p:txBody>
      </p:sp>
      <p:sp>
        <p:nvSpPr>
          <p:cNvPr id="4" name="Footer Placeholder 3">
            <a:extLst>
              <a:ext uri="{FF2B5EF4-FFF2-40B4-BE49-F238E27FC236}">
                <a16:creationId xmlns:a16="http://schemas.microsoft.com/office/drawing/2014/main" id="{EA77A114-7A7B-4945-9B7C-A116F220E4CF}"/>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5" name="Picture 5" descr="This bar chart illustrates the global number of people living below different poverty thresholds from 1981 to 2015, measured in millions. The thresholds used are based on 2011 Purchasing Power Parity (PPP) values and are categorized as:&#10;&#10;US$1.90 per day (dark gray bars)&#10;US$3.20 per day (medium gray bars)&#10;US$5.50 per day (light gray bars)&#10;Key Observations:&#10;1981:&#10;&#10;About 2 billion people lived below US$1.90 per day.&#10;Roughly 3 billion below US$3.20 per day.&#10;Approximately 3.5 billion below US$5.50 per day.&#10;Early 1990s:&#10;&#10;The number of people living below each poverty threshold peaked around 1993 and 1996, especially for the US$5.50 per day threshold, which exceeded 4 billion people.&#10;Post-2002:&#10;&#10;The number of people living below US$1.90 per day steadily declined.&#10;By 2015, fewer than 800 million people were living below US$1.90 per day.&#10;The number of people living below US$3.20 and US$5.50 per day also showed a declining trend but remained significantly high, with 2 billion people below US$3.20 per day and 3.3 billion below US$5.50 per day in 2015.&#10;The data highlights a significant reduction in extreme poverty (US$1.90 per day), while broader poverty thresholds (US$3.20 and US$5.50 per day) still encompass a large portion of the global population, indicating ongoing challenges in reducing poverty comprehensively.">
            <a:extLst>
              <a:ext uri="{FF2B5EF4-FFF2-40B4-BE49-F238E27FC236}">
                <a16:creationId xmlns:a16="http://schemas.microsoft.com/office/drawing/2014/main" id="{AAF010C6-3290-C645-9D22-DFBD1D3C24B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066801"/>
            <a:ext cx="6362700" cy="4888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0119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77134-245D-FE46-989D-1B709680DA81}"/>
              </a:ext>
            </a:extLst>
          </p:cNvPr>
          <p:cNvSpPr>
            <a:spLocks noGrp="1"/>
          </p:cNvSpPr>
          <p:nvPr>
            <p:ph type="title"/>
          </p:nvPr>
        </p:nvSpPr>
        <p:spPr/>
        <p:txBody>
          <a:bodyPr/>
          <a:lstStyle/>
          <a:p>
            <a:r>
              <a:rPr lang="en-US" dirty="0"/>
              <a:t>Growth</a:t>
            </a:r>
          </a:p>
        </p:txBody>
      </p:sp>
      <p:sp>
        <p:nvSpPr>
          <p:cNvPr id="3" name="Content Placeholder 2">
            <a:extLst>
              <a:ext uri="{FF2B5EF4-FFF2-40B4-BE49-F238E27FC236}">
                <a16:creationId xmlns:a16="http://schemas.microsoft.com/office/drawing/2014/main" id="{388D5DFA-8D80-1B4B-8711-B9F883601FDF}"/>
              </a:ext>
            </a:extLst>
          </p:cNvPr>
          <p:cNvSpPr>
            <a:spLocks noGrp="1"/>
          </p:cNvSpPr>
          <p:nvPr>
            <p:ph idx="1"/>
          </p:nvPr>
        </p:nvSpPr>
        <p:spPr/>
        <p:txBody>
          <a:bodyPr/>
          <a:lstStyle/>
          <a:p>
            <a:r>
              <a:rPr lang="en-US" sz="2400" dirty="0"/>
              <a:t>Analyzing the relationship between growth and poverty takes note of the fact that poverty reduction depends on initial inequality levels and changes in inequality as well as growth itself. It also gives rise to what has come to be known as </a:t>
            </a:r>
            <a:r>
              <a:rPr lang="en-US" sz="2400" i="1" dirty="0">
                <a:solidFill>
                  <a:schemeClr val="accent5">
                    <a:lumMod val="50000"/>
                  </a:schemeClr>
                </a:solidFill>
              </a:rPr>
              <a:t>pro-poor growth</a:t>
            </a:r>
            <a:r>
              <a:rPr lang="en-US" sz="2400" dirty="0"/>
              <a:t>.</a:t>
            </a:r>
          </a:p>
          <a:p>
            <a:r>
              <a:rPr lang="en-US" sz="2400" dirty="0"/>
              <a:t>This line of thinking considers what is known as the </a:t>
            </a:r>
            <a:r>
              <a:rPr lang="en-US" sz="2400" b="1" dirty="0">
                <a:solidFill>
                  <a:schemeClr val="accent5">
                    <a:lumMod val="50000"/>
                  </a:schemeClr>
                </a:solidFill>
              </a:rPr>
              <a:t>growth elasticity of poverty</a:t>
            </a:r>
            <a:r>
              <a:rPr lang="en-US" sz="2400" i="1" dirty="0"/>
              <a:t>, </a:t>
            </a:r>
            <a:r>
              <a:rPr lang="en-US" sz="2400" dirty="0"/>
              <a:t>namely the ratio of the percentage change in a poverty rate to the percentage change in growth measure such as GDP per capita.</a:t>
            </a:r>
          </a:p>
          <a:p>
            <a:endParaRPr lang="en-US" sz="2400" dirty="0"/>
          </a:p>
        </p:txBody>
      </p:sp>
      <p:sp>
        <p:nvSpPr>
          <p:cNvPr id="4" name="Footer Placeholder 3">
            <a:extLst>
              <a:ext uri="{FF2B5EF4-FFF2-40B4-BE49-F238E27FC236}">
                <a16:creationId xmlns:a16="http://schemas.microsoft.com/office/drawing/2014/main" id="{13CE3A65-A45A-3345-9AD0-B1243FEFEDF9}"/>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679600037"/>
      </p:ext>
    </p:extLst>
  </p:cSld>
  <p:clrMapOvr>
    <a:masterClrMapping/>
  </p:clrMapOvr>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EE24C4ABA1C94593A5D5AEAECA7343" ma:contentTypeVersion="17" ma:contentTypeDescription="Create a new document." ma:contentTypeScope="" ma:versionID="de76bc3a2869181d2446d923ea4b6be0">
  <xsd:schema xmlns:xsd="http://www.w3.org/2001/XMLSchema" xmlns:xs="http://www.w3.org/2001/XMLSchema" xmlns:p="http://schemas.microsoft.com/office/2006/metadata/properties" xmlns:ns2="4fac8261-9e7f-49bd-9ad1-3d8ff24d3444" xmlns:ns3="c00e84f8-d27d-4a88-9238-e8ac26935f62" targetNamespace="http://schemas.microsoft.com/office/2006/metadata/properties" ma:root="true" ma:fieldsID="8c68cffba3d78558ab75daf1a85a67bd" ns2:_="" ns3:_="">
    <xsd:import namespace="4fac8261-9e7f-49bd-9ad1-3d8ff24d3444"/>
    <xsd:import namespace="c00e84f8-d27d-4a88-9238-e8ac26935f62"/>
    <xsd:element name="properties">
      <xsd:complexType>
        <xsd:sequence>
          <xsd:element name="documentManagement">
            <xsd:complexType>
              <xsd:all>
                <xsd:element ref="ns2:MediaServiceMetadata" minOccurs="0"/>
                <xsd:element ref="ns2:MediaServiceFastMetadata" minOccurs="0"/>
                <xsd:element ref="ns2:FirstName" minOccurs="0"/>
                <xsd:element ref="ns2:LastNam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ac8261-9e7f-49bd-9ad1-3d8ff24d34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FirstName" ma:index="10" nillable="true" ma:displayName="First Name" ma:format="Dropdown" ma:internalName="FirstName">
      <xsd:simpleType>
        <xsd:restriction base="dms:Text">
          <xsd:maxLength value="255"/>
        </xsd:restriction>
      </xsd:simpleType>
    </xsd:element>
    <xsd:element name="LastName" ma:index="11" nillable="true" ma:displayName="Last Name" ma:format="Dropdown" ma:internalName="LastName">
      <xsd:simpleType>
        <xsd:restriction base="dms:Text">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16c1bbba-1a2d-496b-84ee-32d91506626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0e84f8-d27d-4a88-9238-e8ac26935f6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b0895196-0a8f-43a7-9b6c-41eeae9874b3}" ma:internalName="TaxCatchAll" ma:showField="CatchAllData" ma:web="c00e84f8-d27d-4a88-9238-e8ac26935f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rstName xmlns="4fac8261-9e7f-49bd-9ad1-3d8ff24d3444" xsi:nil="true"/>
    <LastName xmlns="4fac8261-9e7f-49bd-9ad1-3d8ff24d3444" xsi:nil="true"/>
    <TaxCatchAll xmlns="c00e84f8-d27d-4a88-9238-e8ac26935f62" xsi:nil="true"/>
    <lcf76f155ced4ddcb4097134ff3c332f xmlns="4fac8261-9e7f-49bd-9ad1-3d8ff24d344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591B748-802A-48A3-B4AA-E8CD82B66B87}"/>
</file>

<file path=customXml/itemProps2.xml><?xml version="1.0" encoding="utf-8"?>
<ds:datastoreItem xmlns:ds="http://schemas.openxmlformats.org/officeDocument/2006/customXml" ds:itemID="{FDF6071D-24C6-4164-AA14-A1698B597726}"/>
</file>

<file path=customXml/itemProps3.xml><?xml version="1.0" encoding="utf-8"?>
<ds:datastoreItem xmlns:ds="http://schemas.openxmlformats.org/officeDocument/2006/customXml" ds:itemID="{79FE2905-5B8D-48FC-AA86-68BE7272C115}"/>
</file>

<file path=docProps/app.xml><?xml version="1.0" encoding="utf-8"?>
<Properties xmlns="http://schemas.openxmlformats.org/officeDocument/2006/extended-properties" xmlns:vt="http://schemas.openxmlformats.org/officeDocument/2006/docPropsVTypes">
  <Template>Edge</Template>
  <TotalTime>2129</TotalTime>
  <Words>3067</Words>
  <Application>Microsoft Office PowerPoint</Application>
  <PresentationFormat>On-screen Show (4:3)</PresentationFormat>
  <Paragraphs>296</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Cambria Math</vt:lpstr>
      <vt:lpstr>Garamond</vt:lpstr>
      <vt:lpstr>Wingdings</vt:lpstr>
      <vt:lpstr>Edge</vt:lpstr>
      <vt:lpstr>Chapter 22: Growth and Development</vt:lpstr>
      <vt:lpstr>Analytical Elements </vt:lpstr>
      <vt:lpstr>Introduction</vt:lpstr>
      <vt:lpstr>Robert Solow: Originator of Modern Growth Theory</vt:lpstr>
      <vt:lpstr>Growth</vt:lpstr>
      <vt:lpstr>Growth</vt:lpstr>
      <vt:lpstr>Growth</vt:lpstr>
      <vt:lpstr>Figure 22.1 Recent evolution of world poverty (millions of persons)</vt:lpstr>
      <vt:lpstr>Growth</vt:lpstr>
      <vt:lpstr>Figure 22.2 Real GDP per capita for Ghana, South Korea, Malaysia, and Thailand (2010 US$)</vt:lpstr>
      <vt:lpstr>Old Growth Theory: Production Function</vt:lpstr>
      <vt:lpstr>Figure 22.3: Intensive Production Function and Capital Deepening</vt:lpstr>
      <vt:lpstr>Old Growth Theory: Production Function</vt:lpstr>
      <vt:lpstr>Old Growth Theory: Technological Change</vt:lpstr>
      <vt:lpstr>Figure 22.4: Technological Change in the Intensive Production Function</vt:lpstr>
      <vt:lpstr>Old Growth Theory</vt:lpstr>
      <vt:lpstr>Old Growth Theory</vt:lpstr>
      <vt:lpstr>Old Growth Theory</vt:lpstr>
      <vt:lpstr>New Growth Theory and Human Capital</vt:lpstr>
      <vt:lpstr>Human Capital</vt:lpstr>
      <vt:lpstr>Empirical Evidence</vt:lpstr>
      <vt:lpstr>Rate of Return to Education</vt:lpstr>
      <vt:lpstr>Human Development and Growth</vt:lpstr>
      <vt:lpstr>Trade and Growth</vt:lpstr>
      <vt:lpstr>Trade and Growth: Technological Efficiency</vt:lpstr>
      <vt:lpstr>Export Externalities</vt:lpstr>
      <vt:lpstr>Evidence of Export Externalities</vt:lpstr>
      <vt:lpstr>Institutions and Growth</vt:lpstr>
      <vt:lpstr>Table 22.1: Institutions and Growth</vt:lpstr>
      <vt:lpstr>Institutions and Growth</vt:lpstr>
      <vt:lpstr>Summary</vt:lpstr>
      <vt:lpstr>Appendix 22.1: Growth Theory Algebra</vt:lpstr>
      <vt:lpstr>Appendix 22.1: Growth Theory Algebra</vt:lpstr>
      <vt:lpstr>Appendix 22.1: Growth Theory Algebra</vt:lpstr>
      <vt:lpstr>Appendix 22.1: Growth Theory Algebra</vt:lpstr>
    </vt:vector>
  </TitlesOfParts>
  <Company>GMU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Kenneth</dc:creator>
  <cp:lastModifiedBy>Robert Starr</cp:lastModifiedBy>
  <cp:revision>198</cp:revision>
  <dcterms:created xsi:type="dcterms:W3CDTF">2009-09-02T15:55:36Z</dcterms:created>
  <dcterms:modified xsi:type="dcterms:W3CDTF">2024-12-17T14:13:29Z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0x010100A8EE24C4ABA1C94593A5D5AEAECA7343</vt:lpwstr>
  </property>
</Properties>
</file>