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6" r:id="rId2"/>
    <p:sldId id="283" r:id="rId3"/>
    <p:sldId id="321" r:id="rId4"/>
    <p:sldId id="299" r:id="rId5"/>
    <p:sldId id="296" r:id="rId6"/>
    <p:sldId id="300" r:id="rId7"/>
    <p:sldId id="290" r:id="rId8"/>
    <p:sldId id="301" r:id="rId9"/>
    <p:sldId id="302" r:id="rId10"/>
    <p:sldId id="291" r:id="rId11"/>
    <p:sldId id="303" r:id="rId12"/>
    <p:sldId id="304" r:id="rId13"/>
    <p:sldId id="305" r:id="rId14"/>
    <p:sldId id="306" r:id="rId15"/>
    <p:sldId id="307" r:id="rId16"/>
    <p:sldId id="308" r:id="rId17"/>
    <p:sldId id="292" r:id="rId18"/>
    <p:sldId id="309" r:id="rId19"/>
    <p:sldId id="310" r:id="rId20"/>
    <p:sldId id="311" r:id="rId21"/>
    <p:sldId id="293" r:id="rId22"/>
    <p:sldId id="312" r:id="rId23"/>
    <p:sldId id="294" r:id="rId24"/>
    <p:sldId id="313" r:id="rId25"/>
    <p:sldId id="288" r:id="rId26"/>
    <p:sldId id="284" r:id="rId27"/>
    <p:sldId id="285" r:id="rId28"/>
    <p:sldId id="286" r:id="rId29"/>
    <p:sldId id="314" r:id="rId30"/>
    <p:sldId id="315" r:id="rId31"/>
    <p:sldId id="316" r:id="rId32"/>
    <p:sldId id="322" r:id="rId33"/>
    <p:sldId id="297" r:id="rId34"/>
    <p:sldId id="317" r:id="rId35"/>
    <p:sldId id="28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163" autoAdjust="0"/>
  </p:normalViewPr>
  <p:slideViewPr>
    <p:cSldViewPr>
      <p:cViewPr varScale="1">
        <p:scale>
          <a:sx n="93" d="100"/>
          <a:sy n="93" d="100"/>
        </p:scale>
        <p:origin x="1440" y="96"/>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402974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 Kenneth A. Reinert, 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 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20: Crises and Responses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US" sz="2800" dirty="0"/>
              <a:t>Figure 20.2: Asset Prices in Japan, 1981-1992 (¥ trillions)</a:t>
            </a:r>
          </a:p>
        </p:txBody>
      </p:sp>
      <p:pic>
        <p:nvPicPr>
          <p:cNvPr id="8" name="Picture 5" descr="This line graph shows a sharp increase in a measured percentage over time, covering the years 2000 to 2018 on the horizontal axis. The vertical axis represents percentages, ranging from 0 to 16,000.&#10;&#10;Key Observations:&#10;From 2000 to 2016, the percentage remains relatively low and stable, with minimal fluctuations.&#10;There is a slight increase around 2016.&#10;A dramatic spike occurs between 2017 and 2018, where the percentage rises steeply to over 14,000%.&#10;The graph highlights a period of extreme growth or inflation in the final years, suggesting a hyperinflationary event or a similar crisis. This sudden and steep rise indicates a significant economic anomaly or disruption.">
            <a:extLst>
              <a:ext uri="{FF2B5EF4-FFF2-40B4-BE49-F238E27FC236}">
                <a16:creationId xmlns:a16="http://schemas.microsoft.com/office/drawing/2014/main" id="{1BEBB1C2-0F30-4D42-AA2D-5A391790A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109662"/>
            <a:ext cx="61912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5E745AA-4F81-CC46-8B98-4BCFC98A50BE}"/>
              </a:ext>
            </a:extLst>
          </p:cNvPr>
          <p:cNvSpPr txBox="1"/>
          <p:nvPr/>
        </p:nvSpPr>
        <p:spPr>
          <a:xfrm>
            <a:off x="685800" y="5813702"/>
            <a:ext cx="2621230" cy="369332"/>
          </a:xfrm>
          <a:prstGeom prst="rect">
            <a:avLst/>
          </a:prstGeom>
          <a:noFill/>
        </p:spPr>
        <p:txBody>
          <a:bodyPr wrap="none" rtlCol="0">
            <a:spAutoFit/>
          </a:bodyPr>
          <a:lstStyle/>
          <a:p>
            <a:r>
              <a:rPr lang="en-US" dirty="0"/>
              <a:t>Source: Noguchi (1994)</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22846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Banking Crises</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Banking crises </a:t>
            </a:r>
            <a:r>
              <a:rPr lang="en-US" sz="2600" dirty="0"/>
              <a:t>involve the occurrence of bank runs, mergers, closures,, or government takeovers of banking institutions</a:t>
            </a:r>
          </a:p>
          <a:p>
            <a:r>
              <a:rPr lang="en-US" sz="2600" dirty="0"/>
              <a:t>In general, banking sectors are particularly fragile components of financial systems </a:t>
            </a:r>
          </a:p>
          <a:p>
            <a:pPr lvl="1"/>
            <a:r>
              <a:rPr lang="en-US" sz="2200" dirty="0"/>
              <a:t>This reflects their involvement in </a:t>
            </a:r>
            <a:r>
              <a:rPr lang="en-US" sz="2200" i="1" dirty="0">
                <a:solidFill>
                  <a:schemeClr val="accent5">
                    <a:lumMod val="50000"/>
                  </a:schemeClr>
                </a:solidFill>
              </a:rPr>
              <a:t>maturity transformation</a:t>
            </a:r>
            <a:endParaRPr lang="en-US" sz="2200" dirty="0">
              <a:solidFill>
                <a:schemeClr val="accent5">
                  <a:lumMod val="50000"/>
                </a:schemeClr>
              </a:solidFill>
            </a:endParaRPr>
          </a:p>
          <a:p>
            <a:pPr lvl="1"/>
            <a:r>
              <a:rPr lang="en-US" sz="2200" dirty="0">
                <a:solidFill>
                  <a:schemeClr val="accent5">
                    <a:lumMod val="50000"/>
                  </a:schemeClr>
                </a:solidFill>
              </a:rPr>
              <a:t>Maturity transformation </a:t>
            </a:r>
            <a:r>
              <a:rPr lang="en-US" sz="2200" dirty="0"/>
              <a:t>involves banks borrowing short term and lending long term</a:t>
            </a:r>
            <a:endParaRPr lang="en-US" sz="2200" i="1" dirty="0"/>
          </a:p>
          <a:p>
            <a:r>
              <a:rPr lang="en-US" sz="2600" dirty="0"/>
              <a:t>Bank runs can be set off by asset price deflation, capital inflows surges and financial sector liberalization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59219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External Debt Crises</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External debt crises </a:t>
            </a:r>
            <a:r>
              <a:rPr lang="en-US" sz="2600" dirty="0"/>
              <a:t>involve sovereign default on debt obligations to foreign creditors or the substantial restructuring of this debt.</a:t>
            </a:r>
          </a:p>
          <a:p>
            <a:r>
              <a:rPr lang="en-US" sz="2600" dirty="0"/>
              <a:t>The classic case of this is Mexico’s defaulting in 1982 on its foreign debt, setting of a global debt crisis</a:t>
            </a:r>
          </a:p>
          <a:p>
            <a:r>
              <a:rPr lang="en-US" sz="2600" dirty="0"/>
              <a:t>Debt crises tend to follow large capital inflows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74807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Domestic Debt Crises</a:t>
            </a:r>
          </a:p>
        </p:txBody>
      </p:sp>
      <p:sp>
        <p:nvSpPr>
          <p:cNvPr id="3" name="Content Placeholder 2"/>
          <p:cNvSpPr>
            <a:spLocks noGrp="1"/>
          </p:cNvSpPr>
          <p:nvPr>
            <p:ph idx="1"/>
          </p:nvPr>
        </p:nvSpPr>
        <p:spPr>
          <a:xfrm>
            <a:off x="457200" y="1447800"/>
            <a:ext cx="8229600" cy="4683125"/>
          </a:xfrm>
        </p:spPr>
        <p:txBody>
          <a:bodyPr/>
          <a:lstStyle/>
          <a:p>
            <a:r>
              <a:rPr lang="en-US" sz="2600" b="1" dirty="0">
                <a:solidFill>
                  <a:schemeClr val="accent5">
                    <a:lumMod val="50000"/>
                  </a:schemeClr>
                </a:solidFill>
              </a:rPr>
              <a:t>Domestic debt crises </a:t>
            </a:r>
            <a:r>
              <a:rPr lang="en-US" sz="2600" dirty="0"/>
              <a:t>involve sovereign default on debt obligations to domestic creditors or substantial restructuring of this debt</a:t>
            </a:r>
          </a:p>
          <a:p>
            <a:r>
              <a:rPr lang="en-US" sz="2600" dirty="0"/>
              <a:t>Reinhart and </a:t>
            </a:r>
            <a:r>
              <a:rPr lang="en-US" sz="2600" dirty="0" err="1"/>
              <a:t>Rogoff</a:t>
            </a:r>
            <a:r>
              <a:rPr lang="en-US" sz="2600" dirty="0"/>
              <a:t> (2009) emphasize that these events are understudied</a:t>
            </a:r>
          </a:p>
          <a:p>
            <a:r>
              <a:rPr lang="en-US" sz="2600" dirty="0"/>
              <a:t>As with banking crises and external debt crises, preceding capital inflows are often a contributing factor</a:t>
            </a:r>
          </a:p>
          <a:p>
            <a:r>
              <a:rPr lang="en-US" sz="2600" dirty="0"/>
              <a:t>Argentina in 2001 combined a banking crises, a currency crisis, both external and domestic debt crises, and asset price deflation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5053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Contagion and Systemic Risk</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Contagion</a:t>
            </a:r>
            <a:r>
              <a:rPr lang="en-US" sz="2600" dirty="0"/>
              <a:t> refers to crises beginning in one country and “spreading” to other countries</a:t>
            </a:r>
          </a:p>
          <a:p>
            <a:r>
              <a:rPr lang="en-US" sz="2600" dirty="0"/>
              <a:t>This can occur through a few different mechanisms</a:t>
            </a:r>
          </a:p>
          <a:p>
            <a:pPr lvl="1"/>
            <a:r>
              <a:rPr lang="en-US" sz="2200" dirty="0"/>
              <a:t>Shifts in expectations and confidence (herding or informational cascades)</a:t>
            </a:r>
          </a:p>
          <a:p>
            <a:pPr lvl="1"/>
            <a:r>
              <a:rPr lang="en-US" sz="2200" dirty="0"/>
              <a:t>Asset prices (financial linkage)</a:t>
            </a:r>
          </a:p>
          <a:p>
            <a:pPr lvl="1"/>
            <a:r>
              <a:rPr lang="en-US" sz="2200" dirty="0"/>
              <a:t>Capital flight (sudden stops)</a:t>
            </a:r>
          </a:p>
          <a:p>
            <a:r>
              <a:rPr lang="en-US" sz="2600" dirty="0">
                <a:solidFill>
                  <a:schemeClr val="accent5">
                    <a:lumMod val="50000"/>
                  </a:schemeClr>
                </a:solidFill>
              </a:rPr>
              <a:t>Sudden stops, surprise financial announcements </a:t>
            </a:r>
            <a:r>
              <a:rPr lang="en-US" sz="2600" dirty="0"/>
              <a:t>and</a:t>
            </a:r>
            <a:r>
              <a:rPr lang="en-US" sz="2600" dirty="0">
                <a:solidFill>
                  <a:schemeClr val="accent5">
                    <a:lumMod val="50000"/>
                  </a:schemeClr>
                </a:solidFill>
              </a:rPr>
              <a:t> highly leveraged financial institutions </a:t>
            </a:r>
            <a:r>
              <a:rPr lang="en-US" sz="2600" dirty="0"/>
              <a:t>can work together to cause contagion</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63419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Contagion and Systemic Risk</a:t>
            </a:r>
          </a:p>
        </p:txBody>
      </p:sp>
      <p:sp>
        <p:nvSpPr>
          <p:cNvPr id="3" name="Content Placeholder 2"/>
          <p:cNvSpPr>
            <a:spLocks noGrp="1"/>
          </p:cNvSpPr>
          <p:nvPr>
            <p:ph idx="1"/>
          </p:nvPr>
        </p:nvSpPr>
        <p:spPr/>
        <p:txBody>
          <a:bodyPr/>
          <a:lstStyle/>
          <a:p>
            <a:r>
              <a:rPr lang="en-US" sz="2600" dirty="0"/>
              <a:t>When contagion takes on global or near-global characteristics, it becomes what is known as </a:t>
            </a:r>
            <a:r>
              <a:rPr lang="en-US" sz="2600" b="1" dirty="0">
                <a:solidFill>
                  <a:schemeClr val="accent5">
                    <a:lumMod val="50000"/>
                  </a:schemeClr>
                </a:solidFill>
              </a:rPr>
              <a:t>systemic risk</a:t>
            </a:r>
          </a:p>
          <a:p>
            <a:r>
              <a:rPr lang="en-US" sz="2600" dirty="0"/>
              <a:t>These episodes are rare but characterized the Great Depression of the 1930s and the 2007-2009 crisis</a:t>
            </a:r>
          </a:p>
          <a:p>
            <a:r>
              <a:rPr lang="en-US" sz="2600" dirty="0"/>
              <a:t>It is becoming clear that increased financial globalization has increased the possibility of </a:t>
            </a:r>
            <a:r>
              <a:rPr lang="en-US" sz="2600" dirty="0">
                <a:solidFill>
                  <a:schemeClr val="accent5">
                    <a:lumMod val="50000"/>
                  </a:schemeClr>
                </a:solidFill>
              </a:rPr>
              <a:t>systemic risk</a:t>
            </a:r>
          </a:p>
          <a:p>
            <a:r>
              <a:rPr lang="en-US" sz="2600" dirty="0"/>
              <a:t>This is indicated by the volume of a number of key financial markets being multiples of global GDP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99843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Balance of Payments and Currency Crises</a:t>
            </a:r>
          </a:p>
        </p:txBody>
      </p:sp>
      <p:sp>
        <p:nvSpPr>
          <p:cNvPr id="3" name="Content Placeholder 2"/>
          <p:cNvSpPr>
            <a:spLocks noGrp="1"/>
          </p:cNvSpPr>
          <p:nvPr>
            <p:ph idx="1"/>
          </p:nvPr>
        </p:nvSpPr>
        <p:spPr/>
        <p:txBody>
          <a:bodyPr/>
          <a:lstStyle/>
          <a:p>
            <a:r>
              <a:rPr lang="en-US" sz="2800" dirty="0"/>
              <a:t>“</a:t>
            </a:r>
            <a:r>
              <a:rPr lang="en-US" sz="2600" dirty="0"/>
              <a:t>Old fashioned” balance of payments and currency crises have their roots in over-valued, fixed exchange rates and large current-account deficits</a:t>
            </a:r>
          </a:p>
          <a:p>
            <a:r>
              <a:rPr lang="en-US" sz="2600" dirty="0"/>
              <a:t>Suppose that Mexico is successful in implementing an equilibrium exchange rate at e</a:t>
            </a:r>
            <a:r>
              <a:rPr lang="en-US" sz="2600" baseline="-25000" dirty="0"/>
              <a:t>0</a:t>
            </a:r>
            <a:r>
              <a:rPr lang="en-US" sz="2600" dirty="0"/>
              <a:t> (Figure 20.3) </a:t>
            </a:r>
            <a:endParaRPr lang="en-US" sz="2600" baseline="-25000" dirty="0"/>
          </a:p>
          <a:p>
            <a:pPr lvl="1"/>
            <a:r>
              <a:rPr lang="en-US" sz="2200" dirty="0"/>
              <a:t>Requires that the expected future exchange rate must equal the equilibrium rate</a:t>
            </a:r>
          </a:p>
          <a:p>
            <a:pPr lvl="2"/>
            <a:r>
              <a:rPr lang="en-US" dirty="0" err="1"/>
              <a:t>e</a:t>
            </a:r>
            <a:r>
              <a:rPr lang="en-US" baseline="30000" dirty="0" err="1"/>
              <a:t>e</a:t>
            </a:r>
            <a:r>
              <a:rPr lang="en-US" dirty="0"/>
              <a:t> = e</a:t>
            </a:r>
            <a:r>
              <a:rPr lang="en-US" baseline="-25000" dirty="0"/>
              <a:t>0</a:t>
            </a:r>
            <a:endParaRPr lang="en-US" dirty="0"/>
          </a:p>
          <a:p>
            <a:pPr lvl="1"/>
            <a:r>
              <a:rPr lang="en-US" sz="2200" dirty="0"/>
              <a:t>In turn, requires that the interest rate on the peso must equal the interest rate on the dollar</a:t>
            </a:r>
          </a:p>
          <a:p>
            <a:pPr lvl="2"/>
            <a:r>
              <a:rPr lang="en-US" dirty="0" err="1"/>
              <a:t>r</a:t>
            </a:r>
            <a:r>
              <a:rPr lang="en-US" baseline="-25000" dirty="0" err="1"/>
              <a:t>M</a:t>
            </a:r>
            <a:r>
              <a:rPr lang="en-US" dirty="0"/>
              <a:t> = </a:t>
            </a:r>
            <a:r>
              <a:rPr lang="en-US" dirty="0" err="1"/>
              <a:t>r</a:t>
            </a:r>
            <a:r>
              <a:rPr lang="en-US" baseline="-25000" dirty="0" err="1"/>
              <a:t>US</a:t>
            </a:r>
            <a:endParaRPr lang="en-US"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66699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20.3 A Balance of Payments and Currency Crisis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diagram represents the supply and demand for pesos, illustrating the effects of a change in market conditions.&#10;&#10;The vertical axis is labeled &#10;1&#10;/&#10;𝑒&#10;1/e, representing the exchange rate (the reciprocal of the nominal exchange rate &#10;𝑒&#10;e).&#10;The horizontal axis is labeled &#10;𝑍&#10;−&#10;𝐸&#10;,&#10;𝑆&#10;𝐹&#10;Z−E,S &#10;F&#10;​&#10; , representing the quantity of pesos.&#10;The upward-sloping line labeled &#10;𝑍&#10;−&#10;𝐸&#10;Z−E represents the supply of pesos.&#10;The downward-sloping line labeled &#10;𝑆&#10;𝐹&#10;S &#10;F&#10;​&#10;  represents the demand for pesos.&#10;The initial equilibrium exchange rate is &#10;1&#10;/&#10;𝑒&#10;0&#10;1/e &#10;0&#10;​&#10; , where the supply and demand curves intersect.&#10;The demand curve shifts leftward, indicated by the dashed line and the leftward arrow.&#10;This shift causes the equilibrium exchange rate to drop from &#10;1&#10;/&#10;𝑒&#10;0&#10;1/e &#10;0&#10;​&#10;  to &#10;1&#10;/&#10;𝑒&#10;1&#10;1/e &#10;1&#10;​&#10; , shown by the downward arrow.&#10;The new equilibrium reflects a lower exchange rate (depreciation of the peso).&#10;This diagram illustrates how a decrease in demand for pesos leads to a depreciation of the currency.">
            <a:extLst>
              <a:ext uri="{FF2B5EF4-FFF2-40B4-BE49-F238E27FC236}">
                <a16:creationId xmlns:a16="http://schemas.microsoft.com/office/drawing/2014/main" id="{290072D9-A069-F34F-933A-4F4573AF9B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885" y="1981200"/>
            <a:ext cx="607823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55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Balance of Payments and Currency Crises</a:t>
            </a:r>
          </a:p>
        </p:txBody>
      </p:sp>
      <p:sp>
        <p:nvSpPr>
          <p:cNvPr id="3" name="Content Placeholder 2"/>
          <p:cNvSpPr>
            <a:spLocks noGrp="1"/>
          </p:cNvSpPr>
          <p:nvPr>
            <p:ph idx="1"/>
          </p:nvPr>
        </p:nvSpPr>
        <p:spPr/>
        <p:txBody>
          <a:bodyPr/>
          <a:lstStyle/>
          <a:p>
            <a:r>
              <a:rPr lang="en-US" sz="2400" dirty="0"/>
              <a:t>Suppose that we find Mexico in a position of a current account deficit</a:t>
            </a:r>
          </a:p>
          <a:p>
            <a:r>
              <a:rPr lang="en-US" sz="2400" dirty="0">
                <a:solidFill>
                  <a:schemeClr val="accent5">
                    <a:lumMod val="50000"/>
                  </a:schemeClr>
                </a:solidFill>
              </a:rPr>
              <a:t>Current account deficit </a:t>
            </a:r>
            <a:r>
              <a:rPr lang="en-US" sz="2400" dirty="0"/>
              <a:t>is always financed by a </a:t>
            </a:r>
            <a:r>
              <a:rPr lang="en-US" sz="2400" dirty="0">
                <a:solidFill>
                  <a:schemeClr val="accent5">
                    <a:lumMod val="50000"/>
                  </a:schemeClr>
                </a:solidFill>
              </a:rPr>
              <a:t>capital account surplus</a:t>
            </a:r>
          </a:p>
          <a:p>
            <a:r>
              <a:rPr lang="en-US" sz="2400" dirty="0"/>
              <a:t>When a large trade deficit is financed by an inflow of short-term capital problems will soon develop</a:t>
            </a:r>
          </a:p>
          <a:p>
            <a:r>
              <a:rPr lang="en-US" sz="2400" dirty="0"/>
              <a:t>The denomination in </a:t>
            </a:r>
            <a:r>
              <a:rPr lang="en-US" sz="2400" i="1" dirty="0"/>
              <a:t>dollars</a:t>
            </a:r>
            <a:r>
              <a:rPr lang="en-US" sz="2400" dirty="0"/>
              <a:t> exacerbates the problem because any fall in the value of the home currency inflates the domestic currency value of the debt</a:t>
            </a:r>
          </a:p>
          <a:p>
            <a:r>
              <a:rPr lang="en-US" sz="2400" dirty="0"/>
              <a:t>Many domestic investors were aware of these problems and began to sell pesos during 1994</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61837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Balance of Payments and Currency Crises</a:t>
            </a:r>
          </a:p>
        </p:txBody>
      </p:sp>
      <p:sp>
        <p:nvSpPr>
          <p:cNvPr id="3" name="Content Placeholder 2"/>
          <p:cNvSpPr>
            <a:spLocks noGrp="1"/>
          </p:cNvSpPr>
          <p:nvPr>
            <p:ph idx="1"/>
          </p:nvPr>
        </p:nvSpPr>
        <p:spPr/>
        <p:txBody>
          <a:bodyPr/>
          <a:lstStyle/>
          <a:p>
            <a:r>
              <a:rPr lang="en-US" sz="2600" dirty="0"/>
              <a:t>If you as Mexican investor feels that the Mexican government will have to devalue the peso in order to suppress the trade deficit, then you think  that </a:t>
            </a:r>
            <a:r>
              <a:rPr lang="en-US" sz="2600" dirty="0" err="1"/>
              <a:t>e</a:t>
            </a:r>
            <a:r>
              <a:rPr lang="en-US" sz="2600" baseline="30000" dirty="0" err="1"/>
              <a:t>e</a:t>
            </a:r>
            <a:r>
              <a:rPr lang="en-US" sz="2600" dirty="0"/>
              <a:t> &gt; e</a:t>
            </a:r>
            <a:r>
              <a:rPr lang="en-US" sz="2600" baseline="-25000" dirty="0"/>
              <a:t>0</a:t>
            </a:r>
          </a:p>
          <a:p>
            <a:r>
              <a:rPr lang="en-US" sz="2600" dirty="0"/>
              <a:t>If </a:t>
            </a:r>
            <a:r>
              <a:rPr lang="en-US" sz="2600" dirty="0" err="1"/>
              <a:t>r</a:t>
            </a:r>
            <a:r>
              <a:rPr lang="en-US" sz="2600" baseline="-25000" dirty="0" err="1"/>
              <a:t>M</a:t>
            </a:r>
            <a:r>
              <a:rPr lang="en-US" sz="2600" dirty="0"/>
              <a:t> = </a:t>
            </a:r>
            <a:r>
              <a:rPr lang="en-US" sz="2600" dirty="0" err="1"/>
              <a:t>r</a:t>
            </a:r>
            <a:r>
              <a:rPr lang="en-US" sz="2600" baseline="-25000" dirty="0" err="1"/>
              <a:t>US</a:t>
            </a:r>
            <a:r>
              <a:rPr lang="en-US" sz="2600" dirty="0"/>
              <a:t> and </a:t>
            </a:r>
            <a:r>
              <a:rPr lang="en-US" sz="2600" dirty="0" err="1"/>
              <a:t>e</a:t>
            </a:r>
            <a:r>
              <a:rPr lang="en-US" sz="2600" baseline="30000" dirty="0" err="1"/>
              <a:t>e</a:t>
            </a:r>
            <a:r>
              <a:rPr lang="en-US" sz="2600" dirty="0"/>
              <a:t> &gt; e</a:t>
            </a:r>
            <a:r>
              <a:rPr lang="en-US" sz="2600" baseline="-25000" dirty="0"/>
              <a:t>0</a:t>
            </a:r>
            <a:r>
              <a:rPr lang="en-US" sz="2600" dirty="0"/>
              <a:t> then </a:t>
            </a:r>
          </a:p>
          <a:p>
            <a:pPr marL="914400" lvl="2" indent="0">
              <a:lnSpc>
                <a:spcPct val="80000"/>
              </a:lnSpc>
              <a:buClr>
                <a:schemeClr val="bg2"/>
              </a:buClr>
              <a:buSzPct val="120000"/>
              <a:buNone/>
            </a:pPr>
            <a:endParaRPr lang="en-US" sz="2600" dirty="0"/>
          </a:p>
          <a:p>
            <a:endParaRPr lang="en-US" sz="2600" dirty="0"/>
          </a:p>
          <a:p>
            <a:endParaRPr lang="en-US" sz="2600" dirty="0"/>
          </a:p>
          <a:p>
            <a:r>
              <a:rPr lang="en-US" sz="2600" dirty="0"/>
              <a:t>You will buy dollars and sell pesos, participating in </a:t>
            </a:r>
            <a:r>
              <a:rPr lang="en-US" sz="2600" b="1" dirty="0">
                <a:solidFill>
                  <a:schemeClr val="accent5">
                    <a:lumMod val="50000"/>
                  </a:schemeClr>
                </a:solidFill>
              </a:rPr>
              <a:t>capital flight</a:t>
            </a:r>
          </a:p>
          <a:p>
            <a:pPr lvl="1"/>
            <a:endParaRPr lang="en-US" sz="24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graphicFrame>
        <p:nvGraphicFramePr>
          <p:cNvPr id="5" name="Object 4" descr="Breakdown of the Equation:&#10;𝑟𝑀 Represents the expected total return on peso-denominated assets.&#10;𝑟𝑈𝑆: Represents the expected return on dollar-denominated assets.(𝑒𝑒−𝑒) divided by e:&#10;Represents the expected rate of change in the exchange rate.&#10;𝑒 is the current nominal exchange rate.&#10;𝑒 to the power of e is the expected future exchange rate.&#10;Interpretation:&#10;The equation shows that the expected return on peso-denominated assets (𝑟𝑀 ) is less than the combined return on dollar-denominated assets (𝑟𝑈𝑆 ) plus the expected appreciation or depreciation of the dollar relative to the peso (𝑒 ot the power of e minus e divided by e).&#10;This inequality implies that if investors expect the peso to depreciate relative to the dollar, the return on peso assets needs to be higher to remain competitive with dollar-denominated assets."/>
          <p:cNvGraphicFramePr>
            <a:graphicFrameLocks noChangeAspect="1"/>
          </p:cNvGraphicFramePr>
          <p:nvPr>
            <p:extLst>
              <p:ext uri="{D42A27DB-BD31-4B8C-83A1-F6EECF244321}">
                <p14:modId xmlns:p14="http://schemas.microsoft.com/office/powerpoint/2010/main" val="3727320403"/>
              </p:ext>
            </p:extLst>
          </p:nvPr>
        </p:nvGraphicFramePr>
        <p:xfrm>
          <a:off x="2971800" y="3581400"/>
          <a:ext cx="4143375" cy="1416207"/>
        </p:xfrm>
        <a:graphic>
          <a:graphicData uri="http://schemas.openxmlformats.org/presentationml/2006/ole">
            <mc:AlternateContent xmlns:mc="http://schemas.openxmlformats.org/markup-compatibility/2006">
              <mc:Choice xmlns:v="urn:schemas-microsoft-com:vml" Requires="v">
                <p:oleObj name="Equation" r:id="rId2" imgW="2006280" imgH="685800" progId="Equation.3">
                  <p:embed/>
                </p:oleObj>
              </mc:Choice>
              <mc:Fallback>
                <p:oleObj name="Equation" r:id="rId2" imgW="2006280" imgH="685800" progId="Equation.3">
                  <p:embed/>
                  <p:pic>
                    <p:nvPicPr>
                      <p:cNvPr id="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81400"/>
                        <a:ext cx="4143375" cy="1416207"/>
                      </a:xfrm>
                      <a:prstGeom prst="rect">
                        <a:avLst/>
                      </a:prstGeom>
                      <a:noFill/>
                    </p:spPr>
                  </p:pic>
                </p:oleObj>
              </mc:Fallback>
            </mc:AlternateContent>
          </a:graphicData>
        </a:graphic>
      </p:graphicFrame>
    </p:spTree>
    <p:extLst>
      <p:ext uri="{BB962C8B-B14F-4D97-AF65-F5344CB8AC3E}">
        <p14:creationId xmlns:p14="http://schemas.microsoft.com/office/powerpoint/2010/main" val="120434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Balance of Payments and Currency Crises</a:t>
            </a:r>
          </a:p>
        </p:txBody>
      </p:sp>
      <p:sp>
        <p:nvSpPr>
          <p:cNvPr id="3" name="Content Placeholder 2"/>
          <p:cNvSpPr>
            <a:spLocks noGrp="1"/>
          </p:cNvSpPr>
          <p:nvPr>
            <p:ph idx="1"/>
          </p:nvPr>
        </p:nvSpPr>
        <p:spPr/>
        <p:txBody>
          <a:bodyPr/>
          <a:lstStyle/>
          <a:p>
            <a:r>
              <a:rPr lang="en-US" sz="2600" dirty="0"/>
              <a:t>In response to such changes, in December 1994, the Mexican government devalued the peso by 15%</a:t>
            </a:r>
          </a:p>
          <a:p>
            <a:pPr marL="342900" lvl="1" indent="-342900">
              <a:buClr>
                <a:schemeClr val="accent1"/>
              </a:buClr>
              <a:buSzPct val="65000"/>
              <a:buFont typeface="Wingdings" pitchFamily="2" charset="2"/>
              <a:buChar char="n"/>
            </a:pPr>
            <a:r>
              <a:rPr lang="en-US" dirty="0"/>
              <a:t>This proved to be too little and fueled speculation of further devaluations</a:t>
            </a:r>
          </a:p>
          <a:p>
            <a:r>
              <a:rPr lang="en-US" sz="2600" dirty="0"/>
              <a:t>The demand for pesos graph in Figure 20.3 shifted further to the left </a:t>
            </a:r>
          </a:p>
          <a:p>
            <a:r>
              <a:rPr lang="en-US" sz="2600" dirty="0"/>
              <a:t>Mexico was forced to let the peso float</a:t>
            </a:r>
          </a:p>
          <a:p>
            <a:r>
              <a:rPr lang="en-US" sz="2600" dirty="0"/>
              <a:t>Further and sudden shifts out of peso-denominated assets sent the peso into a deep fall</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6793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20.4 Balance of Payments and Currency Crises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flowchart illustrates the sequential process leading to a currency devaluation or a shift to a floating exchange rate regime. The steps are as follows:&#10;&#10;Overvalued Exchange Rate:&#10;&#10;The currency is pegged or fixed at a value higher than what the market considers appropriate.&#10;Increasing Current Account Deficit:&#10;&#10;Due to the overvaluation, the country imports more than it exports, leading to a deficit in the current account balance.&#10;Falling Official Reserve Levels:&#10;&#10;To defend the overvalued exchange rate, the country uses its official foreign reserves, which start to decline.&#10;Capital Flight:&#10;&#10;As confidence in the currency decreases, investors and citizens move their capital out of the country, exacerbating the reserve decline.&#10;Devaluation or Shift to Floating:&#10;&#10;The country is forced to either devalue the currency or abandon the fixed exchange rate and let the currency float freely.&#10;This diagram highlights the typical progression of a currency crisis triggered by an unsustainable overvaluation and subsequent loss of confidence.">
            <a:extLst>
              <a:ext uri="{FF2B5EF4-FFF2-40B4-BE49-F238E27FC236}">
                <a16:creationId xmlns:a16="http://schemas.microsoft.com/office/drawing/2014/main" id="{C3354728-AB77-8148-84D5-0F0323B081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40771"/>
            <a:ext cx="8229600" cy="130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61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Asian Crisis</a:t>
            </a:r>
          </a:p>
        </p:txBody>
      </p:sp>
      <p:sp>
        <p:nvSpPr>
          <p:cNvPr id="3" name="Content Placeholder 2"/>
          <p:cNvSpPr>
            <a:spLocks noGrp="1"/>
          </p:cNvSpPr>
          <p:nvPr>
            <p:ph idx="1"/>
          </p:nvPr>
        </p:nvSpPr>
        <p:spPr>
          <a:xfrm>
            <a:off x="457200" y="1371600"/>
            <a:ext cx="8229600" cy="4759325"/>
          </a:xfrm>
        </p:spPr>
        <p:txBody>
          <a:bodyPr/>
          <a:lstStyle/>
          <a:p>
            <a:pPr>
              <a:lnSpc>
                <a:spcPct val="90000"/>
              </a:lnSpc>
            </a:pPr>
            <a:r>
              <a:rPr lang="en-US" sz="2600" dirty="0"/>
              <a:t>“High-tech” crises typically include some elements of the balance of payments crises but also include some less-concrete factors that are often difficult to predict</a:t>
            </a:r>
          </a:p>
          <a:p>
            <a:pPr>
              <a:lnSpc>
                <a:spcPct val="90000"/>
              </a:lnSpc>
            </a:pPr>
            <a:r>
              <a:rPr lang="en-US" sz="2600" dirty="0"/>
              <a:t>Combine </a:t>
            </a:r>
            <a:r>
              <a:rPr lang="en-US" sz="2600" dirty="0">
                <a:solidFill>
                  <a:schemeClr val="accent5">
                    <a:lumMod val="50000"/>
                  </a:schemeClr>
                </a:solidFill>
              </a:rPr>
              <a:t>current account deficits </a:t>
            </a:r>
            <a:r>
              <a:rPr lang="en-US" sz="2600" dirty="0"/>
              <a:t>with </a:t>
            </a:r>
            <a:r>
              <a:rPr lang="en-US" sz="2600" dirty="0">
                <a:solidFill>
                  <a:schemeClr val="accent5">
                    <a:lumMod val="50000"/>
                  </a:schemeClr>
                </a:solidFill>
              </a:rPr>
              <a:t>weak financial sectors (especially in the banking system) </a:t>
            </a:r>
            <a:r>
              <a:rPr lang="en-US" sz="2600" dirty="0"/>
              <a:t>and/or </a:t>
            </a:r>
            <a:r>
              <a:rPr lang="en-US" sz="2600" dirty="0">
                <a:solidFill>
                  <a:schemeClr val="accent5">
                    <a:lumMod val="50000"/>
                  </a:schemeClr>
                </a:solidFill>
              </a:rPr>
              <a:t>inappropriate capital account liberalization</a:t>
            </a:r>
          </a:p>
          <a:p>
            <a:pPr>
              <a:lnSpc>
                <a:spcPct val="90000"/>
              </a:lnSpc>
            </a:pPr>
            <a:r>
              <a:rPr lang="en-US" sz="2600" dirty="0"/>
              <a:t>This view of crises is summarized in Figure 20.5 and characterized the Asian crisis of 1997</a:t>
            </a:r>
          </a:p>
          <a:p>
            <a:pPr>
              <a:lnSpc>
                <a:spcPct val="90000"/>
              </a:lnSpc>
            </a:pPr>
            <a:r>
              <a:rPr lang="en-US" sz="2600" dirty="0"/>
              <a:t>This crisis began in Thailand but spread through contagion effects to Malaysia, Indonesia, the Philippines, Hong Kong, South Korea, and Taiwan</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749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20.5 A “High-Tech” Balance of Payments Crisis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flowchart illustrates the progression of events leading to balance of payments and currency crises, highlighting the interactions between financial deregulation, liberalization, and economic instability. The process can be described as follows:&#10;&#10;Domestic Financial Deregulation:&#10;&#10;The loosening or removal of restrictions in the domestic financial sector.&#10;Capital/Financial Account Liberalization:&#10;&#10;Policies that allow for greater movement of capital across borders.&#10;Increasing Current Account Deficit:&#10;&#10;A growing imbalance where a country imports more than it exports, causing financial strain.&#10;Banking Crisis (dashed box):&#10;&#10;A crisis in the banking sector, such as bank runs or failures, which can result from deregulation.&#10;Loss of Confidence in the Financial Sector:&#10;&#10;A consequence of financial deregulation, liberalization, or banking crises, leading to reduced trust in financial institutions.&#10;Capital Flight:&#10;&#10;Investors and citizens rapidly move their money out of the country due to loss of confidence.&#10;Balance of Payments and Currency Crises:&#10;&#10;The final outcome, where the country's ability to maintain its currency value or meet international obligations is compromised.&#10;This flowchart shows how deregulation, liberalization, and deficits can trigger a series of events that culminate in financial and currency crises.">
            <a:extLst>
              <a:ext uri="{FF2B5EF4-FFF2-40B4-BE49-F238E27FC236}">
                <a16:creationId xmlns:a16="http://schemas.microsoft.com/office/drawing/2014/main" id="{C55F3DAC-5451-5B4B-8E5E-9DA13195A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3871" y="1940273"/>
            <a:ext cx="6716257" cy="378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35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Asian Crisis</a:t>
            </a:r>
          </a:p>
        </p:txBody>
      </p:sp>
      <p:sp>
        <p:nvSpPr>
          <p:cNvPr id="3" name="Content Placeholder 2"/>
          <p:cNvSpPr>
            <a:spLocks noGrp="1"/>
          </p:cNvSpPr>
          <p:nvPr>
            <p:ph idx="1"/>
          </p:nvPr>
        </p:nvSpPr>
        <p:spPr>
          <a:xfrm>
            <a:off x="479612" y="1417638"/>
            <a:ext cx="8229600" cy="4530725"/>
          </a:xfrm>
        </p:spPr>
        <p:txBody>
          <a:bodyPr/>
          <a:lstStyle/>
          <a:p>
            <a:r>
              <a:rPr lang="en-US" sz="2600" dirty="0"/>
              <a:t>The Asian crisis of 1997 involved the large devaluations featured in Figure 20.6</a:t>
            </a:r>
          </a:p>
          <a:p>
            <a:r>
              <a:rPr lang="en-US" sz="2600" dirty="0"/>
              <a:t>The high-tech features of the Asian crisis included</a:t>
            </a:r>
          </a:p>
          <a:p>
            <a:pPr lvl="1"/>
            <a:r>
              <a:rPr lang="en-US" sz="2200" dirty="0"/>
              <a:t>Exposures of financial firms (including banks) to real estate and equity markets</a:t>
            </a:r>
          </a:p>
          <a:p>
            <a:pPr lvl="1"/>
            <a:r>
              <a:rPr lang="en-US" sz="2200" dirty="0"/>
              <a:t>Capital account liberalization</a:t>
            </a:r>
          </a:p>
          <a:p>
            <a:pPr lvl="1"/>
            <a:r>
              <a:rPr lang="en-US" sz="2200" dirty="0"/>
              <a:t>Poor regulation of banks</a:t>
            </a:r>
          </a:p>
          <a:p>
            <a:pPr lvl="1"/>
            <a:r>
              <a:rPr lang="en-US" sz="2200" dirty="0"/>
              <a:t>The absence of hedging (see Chapter 14)</a:t>
            </a:r>
          </a:p>
          <a:p>
            <a:r>
              <a:rPr lang="en-US" sz="2600" dirty="0"/>
              <a:t>The loss of </a:t>
            </a:r>
            <a:r>
              <a:rPr lang="en-US" sz="2600" i="1" dirty="0"/>
              <a:t>confidence</a:t>
            </a:r>
            <a:r>
              <a:rPr lang="en-US" sz="2600" dirty="0"/>
              <a:t> in the financial sectors of the Asian countries involved was a main culprit in the crisis</a:t>
            </a:r>
          </a:p>
          <a:p>
            <a:pPr lvl="1"/>
            <a:endParaRPr lang="en-US" sz="22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73122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US" sz="2400" dirty="0"/>
              <a:t>Figure 20.6: Nominal Exchange Rates of Four Asian Countries, 1995-2005</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line chart shows the exchange rates of four countries—Indonesia, South Korea, Philippines, and Thailand—over the period from 1995 to 2005, measured against the US dollar, with 1995 set as the base year (1995 = 100).&#10;&#10;Key Elements:&#10;Vertical Axis:&#10;&#10;Represents the exchange rate index per US dollar, ranging from 0 to 500.&#10;Horizontal Axis:&#10;&#10;Represents the years from 1995 to 2005.&#10;Lines Representing Countries:&#10;&#10;Indonesia (solid line):&#10;Shows a dramatic spike in 1998, with the index jumping to around 450, indicating a sharp depreciation during the Asian Financial Crisis. The rate remains high and fluctuates between 350 and 450 afterward.&#10;South Korea (dash-dot line):&#10;Experiences an increase in 1998, with the index rising to about 170, then stabilizes between 150 and 170 from 1999 to 2005.&#10;Philippines (dashed line):&#10;Shows a modest increase, peaking near 220 around 2004, indicating a gradual depreciation of the currency.&#10;Thailand (dotted line):&#10;Experiences an increase in 1998, peaking around 170, and remains relatively stable between 150 and 160 through the following years.">
            <a:extLst>
              <a:ext uri="{FF2B5EF4-FFF2-40B4-BE49-F238E27FC236}">
                <a16:creationId xmlns:a16="http://schemas.microsoft.com/office/drawing/2014/main" id="{11854146-0411-054F-B94C-DAC2CCABA6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781" y="1119188"/>
            <a:ext cx="6802437"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45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39825"/>
          </a:xfrm>
        </p:spPr>
        <p:txBody>
          <a:bodyPr/>
          <a:lstStyle/>
          <a:p>
            <a:r>
              <a:rPr lang="en-US" sz="4000" dirty="0"/>
              <a:t>The IMF Responses </a:t>
            </a:r>
          </a:p>
        </p:txBody>
      </p:sp>
      <p:sp>
        <p:nvSpPr>
          <p:cNvPr id="3" name="Content Placeholder 2"/>
          <p:cNvSpPr>
            <a:spLocks noGrp="1"/>
          </p:cNvSpPr>
          <p:nvPr>
            <p:ph idx="1"/>
          </p:nvPr>
        </p:nvSpPr>
        <p:spPr>
          <a:xfrm>
            <a:off x="457200" y="1371600"/>
            <a:ext cx="8229600" cy="4759325"/>
          </a:xfrm>
        </p:spPr>
        <p:txBody>
          <a:bodyPr/>
          <a:lstStyle/>
          <a:p>
            <a:r>
              <a:rPr lang="en-US" sz="2400" dirty="0"/>
              <a:t>The IMF’s response to the 1997 Asian crisis and the 1999 Brazilian crisis became a point of serious contention and debate</a:t>
            </a:r>
          </a:p>
          <a:p>
            <a:r>
              <a:rPr lang="en-US" sz="2400" dirty="0"/>
              <a:t>IMF’s response can be characterized with three elements</a:t>
            </a:r>
          </a:p>
          <a:p>
            <a:pPr lvl="1"/>
            <a:r>
              <a:rPr lang="en-US" sz="2000" dirty="0">
                <a:solidFill>
                  <a:schemeClr val="accent5">
                    <a:lumMod val="50000"/>
                  </a:schemeClr>
                </a:solidFill>
              </a:rPr>
              <a:t>Interest rate increases</a:t>
            </a:r>
          </a:p>
          <a:p>
            <a:pPr lvl="1"/>
            <a:r>
              <a:rPr lang="en-US" sz="2000" dirty="0">
                <a:solidFill>
                  <a:schemeClr val="accent5">
                    <a:lumMod val="50000"/>
                  </a:schemeClr>
                </a:solidFill>
              </a:rPr>
              <a:t>Fiscal austerity</a:t>
            </a:r>
          </a:p>
          <a:p>
            <a:pPr lvl="1"/>
            <a:r>
              <a:rPr lang="en-US" sz="2000" dirty="0">
                <a:solidFill>
                  <a:schemeClr val="accent5">
                    <a:lumMod val="50000"/>
                  </a:schemeClr>
                </a:solidFill>
              </a:rPr>
              <a:t>Structural reforms</a:t>
            </a:r>
          </a:p>
          <a:p>
            <a:r>
              <a:rPr lang="en-US" sz="2400" dirty="0"/>
              <a:t>The IMF required the afflicted economies increase their interest rates, as an increase in the domestic interest rate tends to increase the equilibrium value of a country’s currency.</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98361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IMF Response</a:t>
            </a:r>
          </a:p>
        </p:txBody>
      </p:sp>
      <p:sp>
        <p:nvSpPr>
          <p:cNvPr id="3" name="Content Placeholder 2"/>
          <p:cNvSpPr>
            <a:spLocks noGrp="1"/>
          </p:cNvSpPr>
          <p:nvPr>
            <p:ph idx="1"/>
          </p:nvPr>
        </p:nvSpPr>
        <p:spPr>
          <a:xfrm>
            <a:off x="457200" y="1143000"/>
            <a:ext cx="8229600" cy="4987925"/>
          </a:xfrm>
        </p:spPr>
        <p:txBody>
          <a:bodyPr/>
          <a:lstStyle/>
          <a:p>
            <a:r>
              <a:rPr lang="en-US" sz="2600" dirty="0"/>
              <a:t>However, </a:t>
            </a:r>
            <a:r>
              <a:rPr lang="en-US" sz="2600" dirty="0">
                <a:solidFill>
                  <a:schemeClr val="accent5">
                    <a:lumMod val="50000"/>
                  </a:schemeClr>
                </a:solidFill>
              </a:rPr>
              <a:t>interest rate increases </a:t>
            </a:r>
            <a:r>
              <a:rPr lang="en-US" sz="2600" dirty="0"/>
              <a:t>also tended to suppress domestic demand and sometimes fed into a sense of panic</a:t>
            </a:r>
          </a:p>
          <a:p>
            <a:r>
              <a:rPr lang="en-US" sz="2600" dirty="0">
                <a:solidFill>
                  <a:schemeClr val="accent5">
                    <a:lumMod val="50000"/>
                  </a:schemeClr>
                </a:solidFill>
              </a:rPr>
              <a:t>Fiscal austerity </a:t>
            </a:r>
            <a:r>
              <a:rPr lang="en-US" sz="2600" dirty="0"/>
              <a:t>measures ignored the fact that the Asian crisis was </a:t>
            </a:r>
            <a:r>
              <a:rPr lang="en-US" sz="2600" i="1" dirty="0"/>
              <a:t>not</a:t>
            </a:r>
            <a:r>
              <a:rPr lang="en-US" sz="2600" dirty="0"/>
              <a:t> the result of profligate governments but profligate private sectors</a:t>
            </a:r>
          </a:p>
          <a:p>
            <a:r>
              <a:rPr lang="en-US" sz="2600" dirty="0">
                <a:solidFill>
                  <a:schemeClr val="accent5">
                    <a:lumMod val="50000"/>
                  </a:schemeClr>
                </a:solidFill>
              </a:rPr>
              <a:t>Structural reform </a:t>
            </a:r>
            <a:r>
              <a:rPr lang="en-US" sz="2600" dirty="0"/>
              <a:t>requirements had two weaknesses</a:t>
            </a:r>
          </a:p>
          <a:p>
            <a:pPr lvl="1"/>
            <a:r>
              <a:rPr lang="en-US" sz="2200" dirty="0"/>
              <a:t>They were overly broad</a:t>
            </a:r>
          </a:p>
          <a:p>
            <a:pPr lvl="1"/>
            <a:r>
              <a:rPr lang="en-US" sz="2200" dirty="0"/>
              <a:t>They encroached on the traditional realm of the World Bank</a:t>
            </a:r>
          </a:p>
          <a:p>
            <a:r>
              <a:rPr lang="en-US" sz="2600" dirty="0"/>
              <a:t>The specifics of this economic history are still being debated</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879149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IMF Response: Indonesia</a:t>
            </a:r>
          </a:p>
        </p:txBody>
      </p:sp>
      <p:sp>
        <p:nvSpPr>
          <p:cNvPr id="3" name="Content Placeholder 2"/>
          <p:cNvSpPr>
            <a:spLocks noGrp="1"/>
          </p:cNvSpPr>
          <p:nvPr>
            <p:ph idx="1"/>
          </p:nvPr>
        </p:nvSpPr>
        <p:spPr/>
        <p:txBody>
          <a:bodyPr/>
          <a:lstStyle/>
          <a:p>
            <a:r>
              <a:rPr lang="en-US" sz="2600" dirty="0"/>
              <a:t>IMF condition included:</a:t>
            </a:r>
          </a:p>
          <a:p>
            <a:pPr lvl="1"/>
            <a:r>
              <a:rPr lang="en-US" sz="2200" dirty="0"/>
              <a:t>Dismantling of monopolies in cloves and palm oil owned by Suharto associates</a:t>
            </a:r>
          </a:p>
          <a:p>
            <a:pPr lvl="1"/>
            <a:r>
              <a:rPr lang="en-US" sz="2200" dirty="0"/>
              <a:t>Removing government food and energy subsidies</a:t>
            </a:r>
          </a:p>
          <a:p>
            <a:r>
              <a:rPr lang="en-US" sz="2600" dirty="0"/>
              <a:t>Particularly controversial was the IMF’s closing of 16 insolvent Indonesian banks</a:t>
            </a:r>
          </a:p>
          <a:p>
            <a:pPr lvl="1"/>
            <a:r>
              <a:rPr lang="en-US" sz="2200" dirty="0"/>
              <a:t>Critics alleged that this fed into panic and made matters worse</a:t>
            </a:r>
          </a:p>
          <a:p>
            <a:r>
              <a:rPr lang="en-US" sz="2600" dirty="0"/>
              <a:t>Whatever the case, continued rioting in 1998 finally ended the 32-year reign of President Suharto</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52084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Global Financial Crisis</a:t>
            </a:r>
          </a:p>
        </p:txBody>
      </p:sp>
      <p:sp>
        <p:nvSpPr>
          <p:cNvPr id="3" name="Content Placeholder 2"/>
          <p:cNvSpPr>
            <a:spLocks noGrp="1"/>
          </p:cNvSpPr>
          <p:nvPr>
            <p:ph idx="1"/>
          </p:nvPr>
        </p:nvSpPr>
        <p:spPr>
          <a:xfrm>
            <a:off x="457200" y="1447800"/>
            <a:ext cx="8229600" cy="4683125"/>
          </a:xfrm>
        </p:spPr>
        <p:txBody>
          <a:bodyPr/>
          <a:lstStyle/>
          <a:p>
            <a:r>
              <a:rPr lang="en-US" sz="2600" dirty="0"/>
              <a:t>Financial crises can and do occur in developed or high-income countries</a:t>
            </a:r>
          </a:p>
          <a:p>
            <a:r>
              <a:rPr lang="en-US" sz="2600" dirty="0"/>
              <a:t>Causes include</a:t>
            </a:r>
          </a:p>
          <a:p>
            <a:pPr lvl="1"/>
            <a:r>
              <a:rPr lang="en-US" sz="2200" dirty="0">
                <a:solidFill>
                  <a:schemeClr val="accent5">
                    <a:lumMod val="50000"/>
                  </a:schemeClr>
                </a:solidFill>
              </a:rPr>
              <a:t>Capital inflows</a:t>
            </a:r>
          </a:p>
          <a:p>
            <a:pPr lvl="1"/>
            <a:r>
              <a:rPr lang="en-US" sz="2200" dirty="0">
                <a:solidFill>
                  <a:schemeClr val="accent5">
                    <a:lumMod val="50000"/>
                  </a:schemeClr>
                </a:solidFill>
              </a:rPr>
              <a:t>Financial liberalization</a:t>
            </a:r>
          </a:p>
          <a:p>
            <a:pPr lvl="1"/>
            <a:r>
              <a:rPr lang="en-US" sz="2200" dirty="0">
                <a:solidFill>
                  <a:schemeClr val="accent5">
                    <a:lumMod val="50000"/>
                  </a:schemeClr>
                </a:solidFill>
              </a:rPr>
              <a:t>Asset price inflation</a:t>
            </a:r>
          </a:p>
          <a:p>
            <a:pPr lvl="1"/>
            <a:r>
              <a:rPr lang="en-US" sz="2200" dirty="0">
                <a:solidFill>
                  <a:schemeClr val="accent5">
                    <a:lumMod val="50000"/>
                  </a:schemeClr>
                </a:solidFill>
              </a:rPr>
              <a:t>Over-borrowing</a:t>
            </a:r>
          </a:p>
          <a:p>
            <a:r>
              <a:rPr lang="en-US" sz="2600" dirty="0"/>
              <a:t>The sub-prime crisis emerged in the United States in 2007 to 2008</a:t>
            </a:r>
          </a:p>
          <a:p>
            <a:r>
              <a:rPr lang="en-US" sz="2600" dirty="0"/>
              <a:t>This involved sub-prime mortgages that had been bundled into mortgage-backed securities (MBS)</a:t>
            </a:r>
          </a:p>
        </p:txBody>
      </p:sp>
      <p:sp>
        <p:nvSpPr>
          <p:cNvPr id="4" name="Footer Placeholder 3"/>
          <p:cNvSpPr>
            <a:spLocks noGrp="1"/>
          </p:cNvSpPr>
          <p:nvPr>
            <p:ph type="ftr" sz="quarter" idx="11"/>
          </p:nvPr>
        </p:nvSpPr>
        <p:spPr/>
        <p:txBody>
          <a:bodyPr/>
          <a:lstStyle/>
          <a:p>
            <a:r>
              <a:rPr lang="en-US" altLang="en-US" dirty="0"/>
              <a:t>© Kenneth A. Reinert,</a:t>
            </a:r>
          </a:p>
          <a:p>
            <a:r>
              <a:rPr lang="en-US" altLang="en-US" dirty="0"/>
              <a:t> Cambridge University Press 2021</a:t>
            </a:r>
          </a:p>
        </p:txBody>
      </p:sp>
    </p:spTree>
    <p:extLst>
      <p:ext uri="{BB962C8B-B14F-4D97-AF65-F5344CB8AC3E}">
        <p14:creationId xmlns:p14="http://schemas.microsoft.com/office/powerpoint/2010/main" val="363205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36AF-4AED-0449-B710-62018B76F77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80AB6F8-6620-A64A-A610-E1872F0963F0}"/>
              </a:ext>
            </a:extLst>
          </p:cNvPr>
          <p:cNvSpPr>
            <a:spLocks noGrp="1"/>
          </p:cNvSpPr>
          <p:nvPr>
            <p:ph idx="1"/>
          </p:nvPr>
        </p:nvSpPr>
        <p:spPr/>
        <p:txBody>
          <a:bodyPr/>
          <a:lstStyle/>
          <a:p>
            <a:r>
              <a:rPr lang="en-US" sz="2400" dirty="0"/>
              <a:t>Unlike markets for most goods and services, financial markets are characterized by market “</a:t>
            </a:r>
            <a:r>
              <a:rPr lang="en-US" sz="2400" dirty="0">
                <a:solidFill>
                  <a:schemeClr val="accent5">
                    <a:lumMod val="50000"/>
                  </a:schemeClr>
                </a:solidFill>
              </a:rPr>
              <a:t>imperfections</a:t>
            </a:r>
            <a:r>
              <a:rPr lang="en-US" sz="2400" dirty="0"/>
              <a:t>.”</a:t>
            </a:r>
          </a:p>
          <a:p>
            <a:r>
              <a:rPr lang="en-US" sz="2400" dirty="0"/>
              <a:t>These imperfections tend to make financial markets somewhat unstable, with “booms” of one kind or another being followed by “busts.”</a:t>
            </a:r>
          </a:p>
          <a:p>
            <a:r>
              <a:rPr lang="en-US" sz="2400" dirty="0"/>
              <a:t>Various types of crises</a:t>
            </a:r>
          </a:p>
          <a:p>
            <a:pPr marL="0" indent="0">
              <a:buNone/>
            </a:pPr>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F11AFB3C-AABF-F24F-A738-595219814103}"/>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03313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Global Financial Crisis</a:t>
            </a:r>
          </a:p>
        </p:txBody>
      </p:sp>
      <p:sp>
        <p:nvSpPr>
          <p:cNvPr id="3" name="Content Placeholder 2"/>
          <p:cNvSpPr>
            <a:spLocks noGrp="1"/>
          </p:cNvSpPr>
          <p:nvPr>
            <p:ph idx="1"/>
          </p:nvPr>
        </p:nvSpPr>
        <p:spPr>
          <a:xfrm>
            <a:off x="457200" y="1219200"/>
            <a:ext cx="8229600" cy="4911725"/>
          </a:xfrm>
        </p:spPr>
        <p:txBody>
          <a:bodyPr/>
          <a:lstStyle/>
          <a:p>
            <a:r>
              <a:rPr lang="en-US" sz="2600" dirty="0"/>
              <a:t>Losses in US housing markets were transmitted around the globe via a pyramid of financial instruments, include MBS</a:t>
            </a:r>
          </a:p>
          <a:p>
            <a:r>
              <a:rPr lang="en-US" sz="2600" dirty="0"/>
              <a:t>Thereby, a crisis originating in one country took on a global profile through </a:t>
            </a:r>
            <a:r>
              <a:rPr lang="en-US" sz="2600" dirty="0">
                <a:solidFill>
                  <a:schemeClr val="accent5">
                    <a:lumMod val="50000"/>
                  </a:schemeClr>
                </a:solidFill>
              </a:rPr>
              <a:t>systemic risk </a:t>
            </a:r>
            <a:r>
              <a:rPr lang="en-US" sz="2600" dirty="0"/>
              <a:t>described above</a:t>
            </a:r>
          </a:p>
          <a:p>
            <a:r>
              <a:rPr lang="en-US" sz="2600" dirty="0"/>
              <a:t>Addressing this crisis had profound fiscal impact for the United States that have not yet been adequately addressed</a:t>
            </a:r>
          </a:p>
          <a:p>
            <a:r>
              <a:rPr lang="en-US" sz="2600" dirty="0"/>
              <a:t>It also sparked a crisis in Europe to be discussed in Chapter 21</a:t>
            </a:r>
          </a:p>
          <a:p>
            <a:r>
              <a:rPr lang="en-US" sz="2600" dirty="0"/>
              <a:t>The GFC was an example of </a:t>
            </a:r>
            <a:r>
              <a:rPr lang="en-US" sz="2600" dirty="0">
                <a:solidFill>
                  <a:schemeClr val="accent5">
                    <a:lumMod val="50000"/>
                  </a:schemeClr>
                </a:solidFill>
              </a:rPr>
              <a:t>systemic crisis</a:t>
            </a:r>
            <a:r>
              <a:rPr lang="en-US" sz="2600" dirty="0"/>
              <a: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656836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170329"/>
            <a:ext cx="8229600" cy="1139825"/>
          </a:xfrm>
        </p:spPr>
        <p:txBody>
          <a:bodyPr/>
          <a:lstStyle/>
          <a:p>
            <a:r>
              <a:rPr lang="en-US" sz="4000" dirty="0"/>
              <a:t>Prudential Regulation and the Basel Standards</a:t>
            </a:r>
          </a:p>
        </p:txBody>
      </p:sp>
      <p:sp>
        <p:nvSpPr>
          <p:cNvPr id="3" name="Content Placeholder 2"/>
          <p:cNvSpPr>
            <a:spLocks noGrp="1"/>
          </p:cNvSpPr>
          <p:nvPr>
            <p:ph idx="1"/>
          </p:nvPr>
        </p:nvSpPr>
        <p:spPr>
          <a:xfrm>
            <a:off x="457200" y="1447800"/>
            <a:ext cx="8229600" cy="4683125"/>
          </a:xfrm>
        </p:spPr>
        <p:txBody>
          <a:bodyPr/>
          <a:lstStyle/>
          <a:p>
            <a:r>
              <a:rPr lang="en-US" sz="2400" dirty="0"/>
              <a:t>The most fundamental imperfection in financial markets is </a:t>
            </a:r>
            <a:r>
              <a:rPr lang="en-US" sz="2400" i="1" dirty="0">
                <a:solidFill>
                  <a:schemeClr val="accent5">
                    <a:lumMod val="50000"/>
                  </a:schemeClr>
                </a:solidFill>
              </a:rPr>
              <a:t>imperfect information</a:t>
            </a:r>
            <a:r>
              <a:rPr lang="en-US" sz="2400" i="1" dirty="0"/>
              <a:t>, </a:t>
            </a:r>
            <a:r>
              <a:rPr lang="en-US" sz="2400" dirty="0"/>
              <a:t>particularly </a:t>
            </a:r>
            <a:r>
              <a:rPr lang="en-US" sz="2400" i="1" dirty="0">
                <a:solidFill>
                  <a:schemeClr val="accent5">
                    <a:lumMod val="50000"/>
                  </a:schemeClr>
                </a:solidFill>
              </a:rPr>
              <a:t>asymmetric information</a:t>
            </a:r>
          </a:p>
          <a:p>
            <a:r>
              <a:rPr lang="en-US" sz="2400" dirty="0"/>
              <a:t>Therefore, financial systems, particularly banking systems, can benefit from </a:t>
            </a:r>
            <a:r>
              <a:rPr lang="en-US" sz="2400" i="1" dirty="0">
                <a:solidFill>
                  <a:schemeClr val="accent5">
                    <a:lumMod val="50000"/>
                  </a:schemeClr>
                </a:solidFill>
              </a:rPr>
              <a:t>prudential regulation</a:t>
            </a:r>
            <a:r>
              <a:rPr lang="en-US" sz="2400" i="1" dirty="0"/>
              <a:t>.</a:t>
            </a:r>
            <a:r>
              <a:rPr lang="en-US" sz="2400" dirty="0"/>
              <a:t> </a:t>
            </a:r>
          </a:p>
          <a:p>
            <a:r>
              <a:rPr lang="en-US" sz="2400" dirty="0"/>
              <a:t>Prudential regulation aims to help support the </a:t>
            </a:r>
            <a:r>
              <a:rPr lang="en-US" sz="2400" i="1" dirty="0">
                <a:solidFill>
                  <a:schemeClr val="accent5">
                    <a:lumMod val="50000"/>
                  </a:schemeClr>
                </a:solidFill>
              </a:rPr>
              <a:t>solvency</a:t>
            </a:r>
            <a:r>
              <a:rPr lang="en-US" sz="2400" i="1" dirty="0"/>
              <a:t> </a:t>
            </a:r>
            <a:r>
              <a:rPr lang="en-US" sz="2400" dirty="0"/>
              <a:t>of financial intermediaries and limit contagion and systemic risk.</a:t>
            </a:r>
          </a:p>
          <a:p>
            <a:r>
              <a:rPr lang="en-US" sz="2400" dirty="0"/>
              <a:t>In practice, much of the attention in prudential regulation is on </a:t>
            </a:r>
            <a:r>
              <a:rPr lang="en-US" sz="2400" i="1" dirty="0">
                <a:solidFill>
                  <a:schemeClr val="accent5">
                    <a:lumMod val="50000"/>
                  </a:schemeClr>
                </a:solidFill>
              </a:rPr>
              <a:t>capital adequacy ratios</a:t>
            </a:r>
            <a:r>
              <a:rPr lang="en-US" sz="2400" dirty="0">
                <a:solidFill>
                  <a:schemeClr val="accent5">
                    <a:lumMod val="50000"/>
                  </a:schemeClr>
                </a:solidFill>
              </a:rPr>
              <a:t> (CARs), </a:t>
            </a:r>
            <a:r>
              <a:rPr lang="en-US" sz="2400" dirty="0"/>
              <a:t>which measure banks’ available capital as a ratio of a risk-weighted measure of credit exposure.</a:t>
            </a:r>
            <a:endParaRPr lang="en-US" sz="2000" dirty="0">
              <a:solidFill>
                <a:schemeClr val="accent5">
                  <a:lumMod val="50000"/>
                </a:schemeClr>
              </a:solidFill>
            </a:endParaRP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18291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6B6E-A7CE-8F4B-8B1E-7C68BD116E8F}"/>
              </a:ext>
            </a:extLst>
          </p:cNvPr>
          <p:cNvSpPr>
            <a:spLocks noGrp="1"/>
          </p:cNvSpPr>
          <p:nvPr>
            <p:ph type="title"/>
          </p:nvPr>
        </p:nvSpPr>
        <p:spPr/>
        <p:txBody>
          <a:bodyPr/>
          <a:lstStyle/>
          <a:p>
            <a:r>
              <a:rPr lang="en-US" sz="4000" dirty="0"/>
              <a:t>Prudential Regulation and the Basel Standards</a:t>
            </a:r>
          </a:p>
        </p:txBody>
      </p:sp>
      <p:sp>
        <p:nvSpPr>
          <p:cNvPr id="3" name="Content Placeholder 2">
            <a:extLst>
              <a:ext uri="{FF2B5EF4-FFF2-40B4-BE49-F238E27FC236}">
                <a16:creationId xmlns:a16="http://schemas.microsoft.com/office/drawing/2014/main" id="{1657AEEB-34EB-7F44-87AE-600DE1B0355C}"/>
              </a:ext>
            </a:extLst>
          </p:cNvPr>
          <p:cNvSpPr>
            <a:spLocks noGrp="1"/>
          </p:cNvSpPr>
          <p:nvPr>
            <p:ph idx="1"/>
          </p:nvPr>
        </p:nvSpPr>
        <p:spPr/>
        <p:txBody>
          <a:bodyPr/>
          <a:lstStyle/>
          <a:p>
            <a:r>
              <a:rPr lang="en-US" sz="2600" dirty="0"/>
              <a:t>The Basel Committee on Banking Supervision was established in 1974</a:t>
            </a:r>
          </a:p>
          <a:p>
            <a:r>
              <a:rPr lang="en-US" sz="2600" dirty="0"/>
              <a:t>In 1988, the Basel Committee introduced a banking capital measurement standard known as the Basel Capital Accord and later Basel I (see Table 20.2)</a:t>
            </a:r>
          </a:p>
          <a:p>
            <a:r>
              <a:rPr lang="en-US" sz="2600" dirty="0"/>
              <a:t>A new set of standards went into effect in 2004 in the form of Basel II based on three pillars</a:t>
            </a:r>
          </a:p>
          <a:p>
            <a:pPr lvl="1"/>
            <a:r>
              <a:rPr lang="en-US" sz="2200" dirty="0">
                <a:solidFill>
                  <a:schemeClr val="accent5">
                    <a:lumMod val="50000"/>
                  </a:schemeClr>
                </a:solidFill>
              </a:rPr>
              <a:t>Minimum capital requirements</a:t>
            </a:r>
          </a:p>
          <a:p>
            <a:pPr lvl="1"/>
            <a:r>
              <a:rPr lang="en-US" sz="2200" dirty="0">
                <a:solidFill>
                  <a:schemeClr val="accent5">
                    <a:lumMod val="50000"/>
                  </a:schemeClr>
                </a:solidFill>
              </a:rPr>
              <a:t>Supervisory review</a:t>
            </a:r>
          </a:p>
          <a:p>
            <a:pPr lvl="1"/>
            <a:r>
              <a:rPr lang="en-US" sz="2200" dirty="0">
                <a:solidFill>
                  <a:schemeClr val="accent5">
                    <a:lumMod val="50000"/>
                  </a:schemeClr>
                </a:solidFill>
              </a:rPr>
              <a:t>Disclosure for market discipline</a:t>
            </a:r>
          </a:p>
        </p:txBody>
      </p:sp>
      <p:sp>
        <p:nvSpPr>
          <p:cNvPr id="4" name="Footer Placeholder 3">
            <a:extLst>
              <a:ext uri="{FF2B5EF4-FFF2-40B4-BE49-F238E27FC236}">
                <a16:creationId xmlns:a16="http://schemas.microsoft.com/office/drawing/2014/main" id="{942CDA72-AD1F-DF45-9B31-121B00942427}"/>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14979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Table 20.2: The Basel Accords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1077482"/>
              </p:ext>
            </p:extLst>
          </p:nvPr>
        </p:nvGraphicFramePr>
        <p:xfrm>
          <a:off x="457200" y="1600200"/>
          <a:ext cx="8229600" cy="3937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76800">
                  <a:extLst>
                    <a:ext uri="{9D8B030D-6E8A-4147-A177-3AD203B41FA5}">
                      <a16:colId xmlns:a16="http://schemas.microsoft.com/office/drawing/2014/main" val="20002"/>
                    </a:ext>
                  </a:extLst>
                </a:gridCol>
              </a:tblGrid>
              <a:tr h="370840">
                <a:tc>
                  <a:txBody>
                    <a:bodyPr/>
                    <a:lstStyle/>
                    <a:p>
                      <a:r>
                        <a:rPr lang="en-US" dirty="0">
                          <a:solidFill>
                            <a:schemeClr val="tx1"/>
                          </a:solidFill>
                        </a:rPr>
                        <a:t>Stage</a:t>
                      </a:r>
                    </a:p>
                  </a:txBody>
                  <a:tcPr/>
                </a:tc>
                <a:tc>
                  <a:txBody>
                    <a:bodyPr/>
                    <a:lstStyle/>
                    <a:p>
                      <a:r>
                        <a:rPr lang="en-US" dirty="0">
                          <a:solidFill>
                            <a:schemeClr val="tx1"/>
                          </a:solidFill>
                        </a:rPr>
                        <a:t>Years</a:t>
                      </a:r>
                      <a:r>
                        <a:rPr lang="en-US" baseline="0" dirty="0">
                          <a:solidFill>
                            <a:schemeClr val="tx1"/>
                          </a:solidFill>
                        </a:rPr>
                        <a:t> of Issue</a:t>
                      </a:r>
                      <a:endParaRPr lang="en-US" dirty="0">
                        <a:solidFill>
                          <a:schemeClr val="tx1"/>
                        </a:solidFill>
                      </a:endParaRPr>
                    </a:p>
                  </a:txBody>
                  <a:tcPr/>
                </a:tc>
                <a:tc>
                  <a:txBody>
                    <a:bodyPr/>
                    <a:lstStyle/>
                    <a:p>
                      <a:r>
                        <a:rPr lang="en-US" dirty="0">
                          <a:solidFill>
                            <a:schemeClr val="tx1"/>
                          </a:solidFill>
                        </a:rPr>
                        <a:t>Components</a:t>
                      </a:r>
                    </a:p>
                  </a:txBody>
                  <a:tcPr/>
                </a:tc>
                <a:extLst>
                  <a:ext uri="{0D108BD9-81ED-4DB2-BD59-A6C34878D82A}">
                    <a16:rowId xmlns:a16="http://schemas.microsoft.com/office/drawing/2014/main" val="10000"/>
                  </a:ext>
                </a:extLst>
              </a:tr>
              <a:tr h="370840">
                <a:tc>
                  <a:txBody>
                    <a:bodyPr/>
                    <a:lstStyle/>
                    <a:p>
                      <a:r>
                        <a:rPr lang="en-US" dirty="0"/>
                        <a:t>Basel</a:t>
                      </a:r>
                      <a:r>
                        <a:rPr lang="en-US" baseline="0" dirty="0"/>
                        <a:t> I</a:t>
                      </a:r>
                      <a:endParaRPr lang="en-US" dirty="0"/>
                    </a:p>
                  </a:txBody>
                  <a:tcPr/>
                </a:tc>
                <a:tc>
                  <a:txBody>
                    <a:bodyPr/>
                    <a:lstStyle/>
                    <a:p>
                      <a:r>
                        <a:rPr lang="en-US" dirty="0"/>
                        <a:t>1988</a:t>
                      </a:r>
                    </a:p>
                  </a:txBody>
                  <a:tcPr/>
                </a:tc>
                <a:tc>
                  <a:txBody>
                    <a:bodyPr/>
                    <a:lstStyle/>
                    <a:p>
                      <a:r>
                        <a:rPr lang="en-US" sz="1800" kern="1200" dirty="0">
                          <a:solidFill>
                            <a:schemeClr val="dk1"/>
                          </a:solidFill>
                          <a:effectLst/>
                          <a:latin typeface="+mn-lt"/>
                          <a:ea typeface="+mn-ea"/>
                          <a:cs typeface="+mn-cs"/>
                        </a:rPr>
                        <a:t>Proposed regulatory capital requirements of 8 percent and introduced two tiers of capital.</a:t>
                      </a:r>
                    </a:p>
                  </a:txBody>
                  <a:tcPr/>
                </a:tc>
                <a:extLst>
                  <a:ext uri="{0D108BD9-81ED-4DB2-BD59-A6C34878D82A}">
                    <a16:rowId xmlns:a16="http://schemas.microsoft.com/office/drawing/2014/main" val="10001"/>
                  </a:ext>
                </a:extLst>
              </a:tr>
              <a:tr h="370840">
                <a:tc>
                  <a:txBody>
                    <a:bodyPr/>
                    <a:lstStyle/>
                    <a:p>
                      <a:r>
                        <a:rPr lang="en-US" dirty="0"/>
                        <a:t>Basel II</a:t>
                      </a:r>
                    </a:p>
                  </a:txBody>
                  <a:tcPr/>
                </a:tc>
                <a:tc>
                  <a:txBody>
                    <a:bodyPr/>
                    <a:lstStyle/>
                    <a:p>
                      <a:r>
                        <a:rPr lang="en-US" dirty="0"/>
                        <a:t>2004</a:t>
                      </a:r>
                    </a:p>
                  </a:txBody>
                  <a:tcPr/>
                </a:tc>
                <a:tc>
                  <a:txBody>
                    <a:bodyPr/>
                    <a:lstStyle/>
                    <a:p>
                      <a:r>
                        <a:rPr lang="en-US" sz="1800" kern="1200" dirty="0">
                          <a:solidFill>
                            <a:schemeClr val="dk1"/>
                          </a:solidFill>
                          <a:effectLst/>
                          <a:latin typeface="+mn-lt"/>
                          <a:ea typeface="+mn-ea"/>
                          <a:cs typeface="+mn-cs"/>
                        </a:rPr>
                        <a:t>Introduced three pillars of bank regulation (minimum capital requirements, supervisory review, and disclosure for market discipline) and two tiers of capital. Effectively reduced the capital requirement and allowed asset measurements to be risk adjusted by banks’ internal models.</a:t>
                      </a:r>
                      <a:endParaRPr lang="en-US" dirty="0"/>
                    </a:p>
                  </a:txBody>
                  <a:tcPr/>
                </a:tc>
                <a:extLst>
                  <a:ext uri="{0D108BD9-81ED-4DB2-BD59-A6C34878D82A}">
                    <a16:rowId xmlns:a16="http://schemas.microsoft.com/office/drawing/2014/main" val="10002"/>
                  </a:ext>
                </a:extLst>
              </a:tr>
              <a:tr h="370840">
                <a:tc>
                  <a:txBody>
                    <a:bodyPr/>
                    <a:lstStyle/>
                    <a:p>
                      <a:r>
                        <a:rPr lang="en-US" dirty="0"/>
                        <a:t>Basel III</a:t>
                      </a:r>
                    </a:p>
                  </a:txBody>
                  <a:tcPr/>
                </a:tc>
                <a:tc>
                  <a:txBody>
                    <a:bodyPr/>
                    <a:lstStyle/>
                    <a:p>
                      <a:r>
                        <a:rPr lang="en-US" dirty="0"/>
                        <a:t>Phased 2010-2017</a:t>
                      </a:r>
                    </a:p>
                  </a:txBody>
                  <a:tcPr/>
                </a:tc>
                <a:tc>
                  <a:txBody>
                    <a:bodyPr/>
                    <a:lstStyle/>
                    <a:p>
                      <a:r>
                        <a:rPr lang="en-US" sz="1800" kern="1200" dirty="0">
                          <a:solidFill>
                            <a:schemeClr val="dk1"/>
                          </a:solidFill>
                          <a:effectLst/>
                          <a:latin typeface="+mn-lt"/>
                          <a:ea typeface="+mn-ea"/>
                          <a:cs typeface="+mn-cs"/>
                        </a:rPr>
                        <a:t>Improved asset risk adjustment and increased capital requirements to 7 percent, and allowed for countercyclical capital requirements.</a:t>
                      </a:r>
                      <a:endParaRPr lang="en-US" dirty="0"/>
                    </a:p>
                  </a:txBody>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3218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Basel Standards</a:t>
            </a:r>
          </a:p>
        </p:txBody>
      </p:sp>
      <p:sp>
        <p:nvSpPr>
          <p:cNvPr id="3" name="Content Placeholder 2"/>
          <p:cNvSpPr>
            <a:spLocks noGrp="1"/>
          </p:cNvSpPr>
          <p:nvPr>
            <p:ph idx="1"/>
          </p:nvPr>
        </p:nvSpPr>
        <p:spPr/>
        <p:txBody>
          <a:bodyPr/>
          <a:lstStyle/>
          <a:p>
            <a:r>
              <a:rPr lang="en-US" sz="2600" dirty="0"/>
              <a:t>As the Global Financial Crisis testified, </a:t>
            </a:r>
            <a:r>
              <a:rPr lang="en-US" sz="2600" dirty="0">
                <a:solidFill>
                  <a:schemeClr val="accent5">
                    <a:lumMod val="50000"/>
                  </a:schemeClr>
                </a:solidFill>
              </a:rPr>
              <a:t>Basel II </a:t>
            </a:r>
            <a:r>
              <a:rPr lang="en-US" sz="2600" dirty="0"/>
              <a:t>was insufficient</a:t>
            </a:r>
          </a:p>
          <a:p>
            <a:r>
              <a:rPr lang="en-US" sz="2600" dirty="0"/>
              <a:t>Its conditions were simply too lax</a:t>
            </a:r>
          </a:p>
          <a:p>
            <a:r>
              <a:rPr lang="en-US" sz="2600" dirty="0"/>
              <a:t>In response, </a:t>
            </a:r>
            <a:r>
              <a:rPr lang="en-US" sz="2600" dirty="0">
                <a:solidFill>
                  <a:schemeClr val="accent5">
                    <a:lumMod val="50000"/>
                  </a:schemeClr>
                </a:solidFill>
              </a:rPr>
              <a:t>Basel III </a:t>
            </a:r>
            <a:r>
              <a:rPr lang="en-US" sz="2600" dirty="0"/>
              <a:t>was announced in 2010</a:t>
            </a:r>
          </a:p>
          <a:p>
            <a:r>
              <a:rPr lang="en-US" sz="2600" dirty="0"/>
              <a:t>Basel III tightens up the Basel II standards, for example, by tightening standards on Tier I and Tier II and increasing capital requirements from 2 to 7%</a:t>
            </a:r>
          </a:p>
          <a:p>
            <a:r>
              <a:rPr lang="en-US" sz="2600" dirty="0"/>
              <a:t>Some observers think that even 7% is too lax</a:t>
            </a:r>
          </a:p>
          <a:p>
            <a:endParaRPr lang="en-US" sz="26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Capital Controls</a:t>
            </a:r>
          </a:p>
        </p:txBody>
      </p:sp>
      <p:sp>
        <p:nvSpPr>
          <p:cNvPr id="3" name="Content Placeholder 2"/>
          <p:cNvSpPr>
            <a:spLocks noGrp="1"/>
          </p:cNvSpPr>
          <p:nvPr>
            <p:ph idx="1"/>
          </p:nvPr>
        </p:nvSpPr>
        <p:spPr>
          <a:xfrm>
            <a:off x="457200" y="1295400"/>
            <a:ext cx="8229600" cy="4835525"/>
          </a:xfrm>
        </p:spPr>
        <p:txBody>
          <a:bodyPr/>
          <a:lstStyle/>
          <a:p>
            <a:r>
              <a:rPr lang="en-US" sz="2500" dirty="0"/>
              <a:t>Capital controls, aka </a:t>
            </a:r>
            <a:r>
              <a:rPr lang="en-US" sz="2500" dirty="0">
                <a:solidFill>
                  <a:schemeClr val="accent5">
                    <a:lumMod val="50000"/>
                  </a:schemeClr>
                </a:solidFill>
              </a:rPr>
              <a:t>capital account regulations (CARs)</a:t>
            </a:r>
            <a:r>
              <a:rPr lang="en-US" sz="2500" dirty="0"/>
              <a:t> and </a:t>
            </a:r>
            <a:r>
              <a:rPr lang="en-US" sz="2500" dirty="0">
                <a:solidFill>
                  <a:schemeClr val="accent5">
                    <a:lumMod val="50000"/>
                  </a:schemeClr>
                </a:solidFill>
              </a:rPr>
              <a:t>capital flow (management) measures (CFMs)</a:t>
            </a:r>
          </a:p>
          <a:p>
            <a:r>
              <a:rPr lang="en-US" sz="2500" dirty="0"/>
              <a:t>The purpose of capital controls is to address the </a:t>
            </a:r>
            <a:r>
              <a:rPr lang="en-US" sz="2500" i="1" dirty="0"/>
              <a:t>volatile</a:t>
            </a:r>
            <a:r>
              <a:rPr lang="en-US" sz="2500" dirty="0"/>
              <a:t> nature of gross capital flows</a:t>
            </a:r>
          </a:p>
          <a:p>
            <a:r>
              <a:rPr lang="en-US" sz="2500" dirty="0"/>
              <a:t>To the extent that such volatility contributes to crises, capital controls might help with crisis prevention.</a:t>
            </a:r>
          </a:p>
          <a:p>
            <a:r>
              <a:rPr lang="en-US" sz="2500" dirty="0"/>
              <a:t>In the wake of the GFC the IMF revisited capital controls and gave them an endorsement: </a:t>
            </a:r>
          </a:p>
          <a:p>
            <a:pPr lvl="1"/>
            <a:r>
              <a:rPr lang="en-US" sz="2100" dirty="0"/>
              <a:t>market-friendly capital controls can help countries cope with surges of capital inflows, which can end in sudden stops and contribute to crises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5040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Types of Crises</a:t>
            </a:r>
          </a:p>
        </p:txBody>
      </p:sp>
      <p:sp>
        <p:nvSpPr>
          <p:cNvPr id="3" name="Content Placeholder 2"/>
          <p:cNvSpPr>
            <a:spLocks noGrp="1"/>
          </p:cNvSpPr>
          <p:nvPr>
            <p:ph idx="1"/>
          </p:nvPr>
        </p:nvSpPr>
        <p:spPr>
          <a:xfrm>
            <a:off x="457200" y="1447800"/>
            <a:ext cx="8229600" cy="4683125"/>
          </a:xfrm>
        </p:spPr>
        <p:txBody>
          <a:bodyPr/>
          <a:lstStyle/>
          <a:p>
            <a:r>
              <a:rPr lang="en-US" sz="2600" dirty="0"/>
              <a:t>In order to get beyond popular descriptions of crises, we need to understand the different </a:t>
            </a:r>
            <a:r>
              <a:rPr lang="en-US" sz="2600" i="1" dirty="0"/>
              <a:t>types</a:t>
            </a:r>
            <a:r>
              <a:rPr lang="en-US" sz="2600" dirty="0"/>
              <a:t> of crises</a:t>
            </a:r>
          </a:p>
          <a:p>
            <a:r>
              <a:rPr lang="en-US" sz="2600" dirty="0"/>
              <a:t>Six types of crises are listed in Table 20.1</a:t>
            </a:r>
          </a:p>
          <a:p>
            <a:pPr marL="801687" lvl="1" indent="-457200">
              <a:buFont typeface="+mj-lt"/>
              <a:buAutoNum type="arabicPeriod"/>
            </a:pPr>
            <a:r>
              <a:rPr lang="en-US" sz="2200" dirty="0"/>
              <a:t>Hyperinflation</a:t>
            </a:r>
          </a:p>
          <a:p>
            <a:pPr marL="801687" lvl="1" indent="-457200">
              <a:buFont typeface="+mj-lt"/>
              <a:buAutoNum type="arabicPeriod"/>
            </a:pPr>
            <a:r>
              <a:rPr lang="en-US" sz="2200" dirty="0"/>
              <a:t>Balance of payments and currency crises</a:t>
            </a:r>
          </a:p>
          <a:p>
            <a:pPr marL="801687" lvl="1" indent="-457200">
              <a:buFont typeface="+mj-lt"/>
              <a:buAutoNum type="arabicPeriod"/>
            </a:pPr>
            <a:r>
              <a:rPr lang="en-US" sz="2200" dirty="0"/>
              <a:t>Asset price deflation</a:t>
            </a:r>
          </a:p>
          <a:p>
            <a:pPr marL="801687" lvl="1" indent="-457200">
              <a:buFont typeface="+mj-lt"/>
              <a:buAutoNum type="arabicPeriod"/>
            </a:pPr>
            <a:r>
              <a:rPr lang="en-US" sz="2200" dirty="0"/>
              <a:t>Banking crises</a:t>
            </a:r>
          </a:p>
          <a:p>
            <a:pPr marL="801687" lvl="1" indent="-457200">
              <a:buFont typeface="+mj-lt"/>
              <a:buAutoNum type="arabicPeriod"/>
            </a:pPr>
            <a:r>
              <a:rPr lang="en-US" sz="2200" dirty="0"/>
              <a:t>External debt crises</a:t>
            </a:r>
          </a:p>
          <a:p>
            <a:pPr marL="801687" lvl="1" indent="-457200">
              <a:buFont typeface="+mj-lt"/>
              <a:buAutoNum type="arabicPeriod"/>
            </a:pPr>
            <a:r>
              <a:rPr lang="en-US" sz="2200" dirty="0"/>
              <a:t>Domestic debt crises</a:t>
            </a:r>
          </a:p>
          <a:p>
            <a:r>
              <a:rPr lang="en-US" sz="2600" dirty="0"/>
              <a:t>These can occur one at a time or in combinations</a:t>
            </a:r>
          </a:p>
          <a:p>
            <a:pPr marL="0" indent="0">
              <a:buNone/>
            </a:pPr>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05412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E5D30D-33D5-9F4E-BDD4-B1DDF5FD768B}"/>
              </a:ext>
            </a:extLst>
          </p:cNvPr>
          <p:cNvSpPr txBox="1">
            <a:spLocks noGrp="1"/>
          </p:cNvSpPr>
          <p:nvPr>
            <p:ph type="title" idx="4294967295"/>
          </p:nvPr>
        </p:nvSpPr>
        <p:spPr>
          <a:xfrm>
            <a:off x="7391400" y="198211"/>
            <a:ext cx="1752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charset="0"/>
                <a:ea typeface="+mn-ea"/>
                <a:cs typeface="+mn-cs"/>
              </a:rPr>
              <a:t>Table 20.1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charset="0"/>
                <a:ea typeface="+mn-ea"/>
                <a:cs typeface="+mn-cs"/>
              </a:rPr>
              <a:t>Types of crises</a:t>
            </a:r>
          </a:p>
        </p:txBody>
      </p:sp>
      <p:pic>
        <p:nvPicPr>
          <p:cNvPr id="7" name="Picture 2" descr="This table outlines various types of economic crises, their key characteristics, and specific examples of each crisis type.&#10;&#10;Hyperinflation&#10;&#10;Characteristics: Rapid increase in the overall price level of a country, typically defined as 40% or higher annual inflation.&#10;Examples: Zimbabwe (1998–2009), Venezuela (2016–present).&#10;Balance of Payments and Currency Crises&#10;&#10;Characteristics: Large devaluation or rapid depreciation of domestic currency due to balance of payments difficulties.&#10;Examples: Mexico (1994–1995), Brazil (1999).&#10;Asset Price Deflation&#10;&#10;Characteristics: Sustained and large decline in the prices of financial assets.&#10;Examples: Japan (1990), United States (2007–2009).&#10;Banking Crises&#10;&#10;Characteristics: Bank runs, bank mergers, closures, or government takeovers of banking institutions.&#10;Examples: Argentina (2001), Cyprus (2012–2013).&#10;External Debt Crises&#10;&#10;Characteristics: Sovereign default on debt obligations to foreign creditors or substantial debt restructuring.&#10;Examples: Mexico (1982), Greece (2010–2015).&#10;Domestic Debt Crises&#10;&#10;Characteristics: Sovereign default on debt obligations to domestic creditors or substantial debt restructuring.&#10;Example: Argentina (1989).&#10;This table provides an overview of different crisis types, showing how economic turmoil can manifest in various forms, such as inflation, currency devaluation, banking instability, and sovereign debt defaults.">
            <a:extLst>
              <a:ext uri="{FF2B5EF4-FFF2-40B4-BE49-F238E27FC236}">
                <a16:creationId xmlns:a16="http://schemas.microsoft.com/office/drawing/2014/main" id="{7BD35116-6B3D-2F49-B4F2-021E6F8B53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7224089"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76D45B6-CD56-6844-9352-E41DD1D5BCE5}"/>
              </a:ext>
            </a:extLst>
          </p:cNvPr>
          <p:cNvSpPr txBox="1"/>
          <p:nvPr/>
        </p:nvSpPr>
        <p:spPr>
          <a:xfrm>
            <a:off x="6911921" y="5450999"/>
            <a:ext cx="2232079" cy="738664"/>
          </a:xfrm>
          <a:prstGeom prst="rect">
            <a:avLst/>
          </a:prstGeom>
          <a:noFill/>
        </p:spPr>
        <p:txBody>
          <a:bodyPr wrap="square" rtlCol="0">
            <a:spAutoFit/>
          </a:bodyPr>
          <a:lstStyle/>
          <a:p>
            <a:r>
              <a:rPr lang="en-US" sz="1400" dirty="0"/>
              <a:t>Sources: </a:t>
            </a:r>
            <a:r>
              <a:rPr lang="en-US" sz="1400" dirty="0" err="1"/>
              <a:t>Eichengreen</a:t>
            </a:r>
            <a:r>
              <a:rPr lang="en-US" sz="1400" dirty="0"/>
              <a:t> (1999) and Reinhart and Rogoff (2009)</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8870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Hyperinflation</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Hyperinflation</a:t>
            </a:r>
            <a:r>
              <a:rPr lang="en-US" sz="2600" dirty="0"/>
              <a:t> is a period of rapid increases in the price level of a country, typically defined to be 40 percent or more</a:t>
            </a:r>
          </a:p>
          <a:p>
            <a:r>
              <a:rPr lang="en-US" sz="2600" dirty="0"/>
              <a:t>Generally speaking, periods of hyperinflation are associated with rapid expansions of the money supply</a:t>
            </a:r>
          </a:p>
          <a:p>
            <a:r>
              <a:rPr lang="en-US" sz="2600" dirty="0"/>
              <a:t>The case of Venezuela is presented in Figure 20.1</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2925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20.1 Inflation in Venezuela, 2000–2018 (percentage change in consumer prices)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This line graph shows a sharp increase in a measured percentage over time, covering the years 2000 to 2018 on the horizontal axis. The vertical axis represents percentages, ranging from 0 to 16,000.&#10;&#10;Key Observations:&#10;From 2000 to 2016, the percentage remains relatively low and stable, with minimal fluctuations.&#10;There is a slight increase around 2016.&#10;A dramatic spike occurs between 2017 and 2018, where the percentage rises steeply to over 14,000%.&#10;The graph highlights a period of extreme growth or inflation in the final years, suggesting a hyperinflationary event or a similar crisis. This sudden and steep rise indicates a significant economic anomaly or disruption.">
            <a:extLst>
              <a:ext uri="{FF2B5EF4-FFF2-40B4-BE49-F238E27FC236}">
                <a16:creationId xmlns:a16="http://schemas.microsoft.com/office/drawing/2014/main" id="{59C42A86-8A54-314B-BF57-B3F071DDF9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417638"/>
            <a:ext cx="61912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68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Balance of Payments and Currency Crises</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Balance of payments </a:t>
            </a:r>
            <a:r>
              <a:rPr lang="en-US" sz="2600" dirty="0"/>
              <a:t>and currency </a:t>
            </a:r>
            <a:r>
              <a:rPr lang="en-US" sz="2600" b="1" dirty="0">
                <a:solidFill>
                  <a:schemeClr val="accent5">
                    <a:lumMod val="50000"/>
                  </a:schemeClr>
                </a:solidFill>
              </a:rPr>
              <a:t>crises</a:t>
            </a:r>
            <a:r>
              <a:rPr lang="en-US" sz="2600" dirty="0"/>
              <a:t> consist of large </a:t>
            </a:r>
            <a:r>
              <a:rPr lang="en-US" sz="2600" i="1" dirty="0">
                <a:solidFill>
                  <a:schemeClr val="accent5">
                    <a:lumMod val="50000"/>
                  </a:schemeClr>
                </a:solidFill>
              </a:rPr>
              <a:t>devaluations</a:t>
            </a:r>
            <a:r>
              <a:rPr lang="en-US" sz="2600" dirty="0"/>
              <a:t> or rapid </a:t>
            </a:r>
            <a:r>
              <a:rPr lang="en-US" sz="2600" i="1" dirty="0">
                <a:solidFill>
                  <a:schemeClr val="accent5">
                    <a:lumMod val="50000"/>
                  </a:schemeClr>
                </a:solidFill>
              </a:rPr>
              <a:t>depreciation</a:t>
            </a:r>
            <a:r>
              <a:rPr lang="en-US" sz="2600" dirty="0"/>
              <a:t> in the value of domestic currencies</a:t>
            </a:r>
          </a:p>
          <a:p>
            <a:r>
              <a:rPr lang="en-US" sz="2600" dirty="0"/>
              <a:t>Periods of </a:t>
            </a:r>
            <a:r>
              <a:rPr lang="en-US" sz="2600" dirty="0">
                <a:solidFill>
                  <a:schemeClr val="accent5">
                    <a:lumMod val="50000"/>
                  </a:schemeClr>
                </a:solidFill>
              </a:rPr>
              <a:t>hyperinflation</a:t>
            </a:r>
            <a:r>
              <a:rPr lang="en-US" sz="2600" dirty="0"/>
              <a:t> can contribute to currency crashes</a:t>
            </a:r>
          </a:p>
          <a:p>
            <a:pPr lvl="1"/>
            <a:r>
              <a:rPr lang="en-US" sz="2200" dirty="0"/>
              <a:t>Significant degrees of inflation can cause asset owners to move out domestic-currency-denominated assets in to foreign-currency-denominated assets to maintain portfolio values</a:t>
            </a:r>
          </a:p>
          <a:p>
            <a:pPr lvl="1"/>
            <a:r>
              <a:rPr lang="en-US" sz="2200" dirty="0"/>
              <a:t>This causes a decrease in the demand for the domestic currency, lowering its value</a:t>
            </a:r>
          </a:p>
          <a:p>
            <a:pPr marL="0" indent="0">
              <a:buNone/>
            </a:pPr>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2141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Asset Price Deflation</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Asset price deflation </a:t>
            </a:r>
            <a:r>
              <a:rPr lang="en-US" sz="2600" dirty="0"/>
              <a:t>involves a large and sustained decline in the prices of financial assets</a:t>
            </a:r>
          </a:p>
          <a:p>
            <a:r>
              <a:rPr lang="en-US" sz="2600" dirty="0"/>
              <a:t>This typically follows behind large increases in asset prices or asset price </a:t>
            </a:r>
            <a:r>
              <a:rPr lang="en-US" sz="2600" b="1" dirty="0">
                <a:solidFill>
                  <a:schemeClr val="accent5">
                    <a:lumMod val="50000"/>
                  </a:schemeClr>
                </a:solidFill>
              </a:rPr>
              <a:t>bubbles</a:t>
            </a:r>
          </a:p>
          <a:p>
            <a:r>
              <a:rPr lang="en-US" sz="2600" dirty="0"/>
              <a:t>The last significant episode of international asset price deflation took place between 2007 and 2009</a:t>
            </a:r>
          </a:p>
          <a:p>
            <a:r>
              <a:rPr lang="en-US" sz="2600" dirty="0"/>
              <a:t>A classic case of an asset price deflation is that of Japan in 1990, presented in Figure 20.2</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633025160"/>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D4698A-BBF1-4283-AE74-BA975B9D87FA}"/>
</file>

<file path=customXml/itemProps2.xml><?xml version="1.0" encoding="utf-8"?>
<ds:datastoreItem xmlns:ds="http://schemas.openxmlformats.org/officeDocument/2006/customXml" ds:itemID="{56505391-C10A-42EF-A052-037B7C76F0BC}"/>
</file>

<file path=customXml/itemProps3.xml><?xml version="1.0" encoding="utf-8"?>
<ds:datastoreItem xmlns:ds="http://schemas.openxmlformats.org/officeDocument/2006/customXml" ds:itemID="{0FEFB14B-8D71-4657-AC90-59B25E71851F}"/>
</file>

<file path=docProps/app.xml><?xml version="1.0" encoding="utf-8"?>
<Properties xmlns="http://schemas.openxmlformats.org/officeDocument/2006/extended-properties" xmlns:vt="http://schemas.openxmlformats.org/officeDocument/2006/docPropsVTypes">
  <Template>Edge</Template>
  <TotalTime>3856</TotalTime>
  <Words>2316</Words>
  <Application>Microsoft Office PowerPoint</Application>
  <PresentationFormat>On-screen Show (4:3)</PresentationFormat>
  <Paragraphs>254</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Garamond</vt:lpstr>
      <vt:lpstr>Wingdings</vt:lpstr>
      <vt:lpstr>Edge</vt:lpstr>
      <vt:lpstr>Equation</vt:lpstr>
      <vt:lpstr>Chapter 20: Crises and Responses</vt:lpstr>
      <vt:lpstr>Analytical Elements </vt:lpstr>
      <vt:lpstr>Introduction</vt:lpstr>
      <vt:lpstr>Types of Crises</vt:lpstr>
      <vt:lpstr>Table 20.1  Types of crises</vt:lpstr>
      <vt:lpstr>Hyperinflation</vt:lpstr>
      <vt:lpstr>Figure 20.1 Inflation in Venezuela, 2000–2018 (percentage change in consumer prices)</vt:lpstr>
      <vt:lpstr>Balance of Payments and Currency Crises</vt:lpstr>
      <vt:lpstr>Asset Price Deflation</vt:lpstr>
      <vt:lpstr>Figure 20.2: Asset Prices in Japan, 1981-1992 (¥ trillions)</vt:lpstr>
      <vt:lpstr>Banking Crises</vt:lpstr>
      <vt:lpstr>External Debt Crises</vt:lpstr>
      <vt:lpstr>Domestic Debt Crises</vt:lpstr>
      <vt:lpstr>Contagion and Systemic Risk</vt:lpstr>
      <vt:lpstr>Contagion and Systemic Risk</vt:lpstr>
      <vt:lpstr>Analyzing Balance of Payments and Currency Crises</vt:lpstr>
      <vt:lpstr>Figure 20.3 A Balance of Payments and Currency Crisis</vt:lpstr>
      <vt:lpstr>Analyzing Balance of Payments and Currency Crises</vt:lpstr>
      <vt:lpstr>Analyzing Balance of Payments and Currency Crises</vt:lpstr>
      <vt:lpstr>Analyzing Balance of Payments and Currency Crises</vt:lpstr>
      <vt:lpstr>Figure 20.4 Balance of Payments and Currency Crises</vt:lpstr>
      <vt:lpstr>The Asian Crisis</vt:lpstr>
      <vt:lpstr>Figure 20.5 A “High-Tech” Balance of Payments Crisis</vt:lpstr>
      <vt:lpstr>The Asian Crisis</vt:lpstr>
      <vt:lpstr>Figure 20.6: Nominal Exchange Rates of Four Asian Countries, 1995-2005</vt:lpstr>
      <vt:lpstr>The IMF Responses </vt:lpstr>
      <vt:lpstr>The IMF Response</vt:lpstr>
      <vt:lpstr>The IMF Response: Indonesia</vt:lpstr>
      <vt:lpstr>The Global Financial Crisis</vt:lpstr>
      <vt:lpstr>The Global Financial Crisis</vt:lpstr>
      <vt:lpstr>Prudential Regulation and the Basel Standards</vt:lpstr>
      <vt:lpstr>Prudential Regulation and the Basel Standards</vt:lpstr>
      <vt:lpstr>Table 20.2: The Basel Accords</vt:lpstr>
      <vt:lpstr>Basel Standards</vt:lpstr>
      <vt:lpstr>Capital Controls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183</cp:revision>
  <dcterms:created xsi:type="dcterms:W3CDTF">2009-09-02T15:55:36Z</dcterms:created>
  <dcterms:modified xsi:type="dcterms:W3CDTF">2024-12-17T13:56:18Z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