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52"/>
  </p:notesMasterIdLst>
  <p:sldIdLst>
    <p:sldId id="256" r:id="rId2"/>
    <p:sldId id="283" r:id="rId3"/>
    <p:sldId id="284" r:id="rId4"/>
    <p:sldId id="285" r:id="rId5"/>
    <p:sldId id="286" r:id="rId6"/>
    <p:sldId id="287" r:id="rId7"/>
    <p:sldId id="288" r:id="rId8"/>
    <p:sldId id="289" r:id="rId9"/>
    <p:sldId id="290" r:id="rId10"/>
    <p:sldId id="291" r:id="rId11"/>
    <p:sldId id="292" r:id="rId12"/>
    <p:sldId id="293" r:id="rId13"/>
    <p:sldId id="294" r:id="rId14"/>
    <p:sldId id="295" r:id="rId15"/>
    <p:sldId id="296" r:id="rId16"/>
    <p:sldId id="303" r:id="rId17"/>
    <p:sldId id="304" r:id="rId18"/>
    <p:sldId id="305" r:id="rId19"/>
    <p:sldId id="306" r:id="rId20"/>
    <p:sldId id="307" r:id="rId21"/>
    <p:sldId id="331" r:id="rId22"/>
    <p:sldId id="308" r:id="rId23"/>
    <p:sldId id="330" r:id="rId24"/>
    <p:sldId id="332" r:id="rId25"/>
    <p:sldId id="333" r:id="rId26"/>
    <p:sldId id="334" r:id="rId27"/>
    <p:sldId id="335" r:id="rId28"/>
    <p:sldId id="313" r:id="rId29"/>
    <p:sldId id="314" r:id="rId30"/>
    <p:sldId id="315" r:id="rId31"/>
    <p:sldId id="316" r:id="rId32"/>
    <p:sldId id="317" r:id="rId33"/>
    <p:sldId id="318" r:id="rId34"/>
    <p:sldId id="319" r:id="rId35"/>
    <p:sldId id="323" r:id="rId36"/>
    <p:sldId id="336" r:id="rId37"/>
    <p:sldId id="325" r:id="rId38"/>
    <p:sldId id="326" r:id="rId39"/>
    <p:sldId id="327" r:id="rId40"/>
    <p:sldId id="297" r:id="rId41"/>
    <p:sldId id="320" r:id="rId42"/>
    <p:sldId id="337" r:id="rId43"/>
    <p:sldId id="338" r:id="rId44"/>
    <p:sldId id="339" r:id="rId45"/>
    <p:sldId id="321" r:id="rId46"/>
    <p:sldId id="298" r:id="rId47"/>
    <p:sldId id="328" r:id="rId48"/>
    <p:sldId id="340" r:id="rId49"/>
    <p:sldId id="322" r:id="rId50"/>
    <p:sldId id="329" r:id="rId5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334" autoAdjust="0"/>
    <p:restoredTop sz="94682" autoAdjust="0"/>
  </p:normalViewPr>
  <p:slideViewPr>
    <p:cSldViewPr>
      <p:cViewPr varScale="1">
        <p:scale>
          <a:sx n="94" d="100"/>
          <a:sy n="94" d="100"/>
        </p:scale>
        <p:origin x="1572" y="84"/>
      </p:cViewPr>
      <p:guideLst>
        <p:guide orient="horz" pos="2160"/>
        <p:guide pos="2880"/>
      </p:guideLst>
    </p:cSldViewPr>
  </p:slideViewPr>
  <p:outlineViewPr>
    <p:cViewPr>
      <p:scale>
        <a:sx n="33" d="100"/>
        <a:sy n="33" d="100"/>
      </p:scale>
      <p:origin x="0" y="-30882"/>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8" Type="http://schemas.openxmlformats.org/officeDocument/2006/relationships/customXml" Target="../customXml/item2.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customXml" Target="../customXml/item3.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customXml" Target="../customXml/item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F35F585-C0A0-4BE3-9C49-E8B2C7216352}" type="datetimeFigureOut">
              <a:rPr lang="en-US" smtClean="0"/>
              <a:pPr/>
              <a:t>12/17/2024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EBE530B-BECC-4F2D-8746-69F9494D123D}" type="slidenum">
              <a:rPr lang="en-US" smtClean="0"/>
              <a:pPr/>
              <a:t>‹#›</a:t>
            </a:fld>
            <a:endParaRPr lang="en-US"/>
          </a:p>
        </p:txBody>
      </p:sp>
    </p:spTree>
    <p:extLst>
      <p:ext uri="{BB962C8B-B14F-4D97-AF65-F5344CB8AC3E}">
        <p14:creationId xmlns:p14="http://schemas.microsoft.com/office/powerpoint/2010/main" val="14599252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BE530B-BECC-4F2D-8746-69F9494D123D}" type="slidenum">
              <a:rPr lang="en-US" smtClean="0"/>
              <a:pPr/>
              <a:t>39</a:t>
            </a:fld>
            <a:endParaRPr lang="en-US"/>
          </a:p>
        </p:txBody>
      </p:sp>
    </p:spTree>
    <p:extLst>
      <p:ext uri="{BB962C8B-B14F-4D97-AF65-F5344CB8AC3E}">
        <p14:creationId xmlns:p14="http://schemas.microsoft.com/office/powerpoint/2010/main" val="38419180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914400" y="1524000"/>
            <a:ext cx="7623175" cy="1752600"/>
          </a:xfrm>
        </p:spPr>
        <p:txBody>
          <a:bodyPr/>
          <a:lstStyle>
            <a:lvl1pPr>
              <a:defRPr sz="5000"/>
            </a:lvl1pPr>
          </a:lstStyle>
          <a:p>
            <a:r>
              <a:rPr lang="en-US" altLang="en-US"/>
              <a:t>Click to edit Master title style</a:t>
            </a:r>
          </a:p>
        </p:txBody>
      </p:sp>
      <p:sp>
        <p:nvSpPr>
          <p:cNvPr id="5123" name="Rectangle 3"/>
          <p:cNvSpPr>
            <a:spLocks noGrp="1" noChangeArrowheads="1"/>
          </p:cNvSpPr>
          <p:nvPr>
            <p:ph type="subTitle" idx="1"/>
          </p:nvPr>
        </p:nvSpPr>
        <p:spPr>
          <a:xfrm>
            <a:off x="1981200" y="3962400"/>
            <a:ext cx="6553200" cy="1752600"/>
          </a:xfrm>
        </p:spPr>
        <p:txBody>
          <a:bodyPr/>
          <a:lstStyle>
            <a:lvl1pPr marL="0" indent="0">
              <a:buFont typeface="Wingdings" pitchFamily="2" charset="2"/>
              <a:buNone/>
              <a:defRPr sz="2800"/>
            </a:lvl1pPr>
          </a:lstStyle>
          <a:p>
            <a:r>
              <a:rPr lang="en-US" altLang="en-US"/>
              <a:t>Click to edit Master subtitle style</a:t>
            </a:r>
          </a:p>
        </p:txBody>
      </p:sp>
      <p:sp>
        <p:nvSpPr>
          <p:cNvPr id="5124" name="Rectangle 4"/>
          <p:cNvSpPr>
            <a:spLocks noGrp="1" noChangeArrowheads="1"/>
          </p:cNvSpPr>
          <p:nvPr>
            <p:ph type="dt" sz="half" idx="2"/>
          </p:nvPr>
        </p:nvSpPr>
        <p:spPr/>
        <p:txBody>
          <a:bodyPr/>
          <a:lstStyle>
            <a:lvl1pPr>
              <a:defRPr/>
            </a:lvl1pPr>
          </a:lstStyle>
          <a:p>
            <a:endParaRPr lang="en-US" altLang="en-US"/>
          </a:p>
        </p:txBody>
      </p:sp>
      <p:sp>
        <p:nvSpPr>
          <p:cNvPr id="5125" name="Rectangle 5"/>
          <p:cNvSpPr>
            <a:spLocks noGrp="1" noChangeArrowheads="1"/>
          </p:cNvSpPr>
          <p:nvPr>
            <p:ph type="ftr" sz="quarter" idx="3"/>
          </p:nvPr>
        </p:nvSpPr>
        <p:spPr>
          <a:xfrm>
            <a:off x="3124200" y="6243638"/>
            <a:ext cx="2895600" cy="457200"/>
          </a:xfrm>
        </p:spPr>
        <p:txBody>
          <a:bodyPr/>
          <a:lstStyle>
            <a:lvl1pPr>
              <a:defRPr/>
            </a:lvl1pPr>
          </a:lstStyle>
          <a:p>
            <a:r>
              <a:rPr lang="en-US" altLang="en-US" dirty="0"/>
              <a:t>© Kenneth A. Reinert, Cambridge University Press 2021</a:t>
            </a:r>
          </a:p>
        </p:txBody>
      </p:sp>
      <p:sp>
        <p:nvSpPr>
          <p:cNvPr id="5126" name="Rectangle 6"/>
          <p:cNvSpPr>
            <a:spLocks noGrp="1" noChangeArrowheads="1"/>
          </p:cNvSpPr>
          <p:nvPr>
            <p:ph type="sldNum" sz="quarter" idx="4"/>
          </p:nvPr>
        </p:nvSpPr>
        <p:spPr/>
        <p:txBody>
          <a:bodyPr/>
          <a:lstStyle>
            <a:lvl1pPr>
              <a:defRPr/>
            </a:lvl1pPr>
          </a:lstStyle>
          <a:p>
            <a:fld id="{4BDA208C-0688-451A-BF7D-CB40AAA901C4}" type="slidenum">
              <a:rPr lang="en-US" altLang="en-US"/>
              <a:pPr/>
              <a:t>‹#›</a:t>
            </a:fld>
            <a:endParaRPr lang="en-US" altLang="en-US"/>
          </a:p>
        </p:txBody>
      </p:sp>
      <p:sp>
        <p:nvSpPr>
          <p:cNvPr id="5127" name="Freeform 7"/>
          <p:cNvSpPr>
            <a:spLocks noChangeArrowheads="1"/>
          </p:cNvSpPr>
          <p:nvPr/>
        </p:nvSpPr>
        <p:spPr bwMode="auto">
          <a:xfrm>
            <a:off x="609600" y="1219200"/>
            <a:ext cx="79248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p>
        </p:txBody>
      </p:sp>
      <p:sp>
        <p:nvSpPr>
          <p:cNvPr id="5128" name="Line 8"/>
          <p:cNvSpPr>
            <a:spLocks noChangeShapeType="1"/>
          </p:cNvSpPr>
          <p:nvPr/>
        </p:nvSpPr>
        <p:spPr bwMode="auto">
          <a:xfrm>
            <a:off x="1981200" y="3962400"/>
            <a:ext cx="6511925" cy="0"/>
          </a:xfrm>
          <a:prstGeom prst="line">
            <a:avLst/>
          </a:prstGeom>
          <a:noFill/>
          <a:ln w="19050">
            <a:solidFill>
              <a:schemeClr val="accent1"/>
            </a:solidFill>
            <a:round/>
            <a:headEnd/>
            <a:tailEnd/>
          </a:ln>
          <a:effectLst/>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dirty="0"/>
              <a:t>© Kenneth A. Reinert, Cambridge University Press 2021</a:t>
            </a:r>
          </a:p>
        </p:txBody>
      </p:sp>
      <p:sp>
        <p:nvSpPr>
          <p:cNvPr id="6" name="Slide Number Placeholder 5"/>
          <p:cNvSpPr>
            <a:spLocks noGrp="1"/>
          </p:cNvSpPr>
          <p:nvPr>
            <p:ph type="sldNum" sz="quarter" idx="12"/>
          </p:nvPr>
        </p:nvSpPr>
        <p:spPr/>
        <p:txBody>
          <a:bodyPr/>
          <a:lstStyle>
            <a:lvl1pPr>
              <a:defRPr/>
            </a:lvl1pPr>
          </a:lstStyle>
          <a:p>
            <a:fld id="{F7841A66-284C-4A22-A49E-DC0CACB3BCC6}" type="slidenum">
              <a:rPr lang="en-US" altLang="en-US"/>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dirty="0"/>
              <a:t>© Kenneth A. Reinert, Cambridge University Press 2021</a:t>
            </a:r>
          </a:p>
        </p:txBody>
      </p:sp>
      <p:sp>
        <p:nvSpPr>
          <p:cNvPr id="6" name="Slide Number Placeholder 5"/>
          <p:cNvSpPr>
            <a:spLocks noGrp="1"/>
          </p:cNvSpPr>
          <p:nvPr>
            <p:ph type="sldNum" sz="quarter" idx="12"/>
          </p:nvPr>
        </p:nvSpPr>
        <p:spPr/>
        <p:txBody>
          <a:bodyPr/>
          <a:lstStyle>
            <a:lvl1pPr>
              <a:defRPr/>
            </a:lvl1pPr>
          </a:lstStyle>
          <a:p>
            <a:fld id="{0AA4B6D9-72D8-48FE-89F1-8A6E90EFC9C3}" type="slidenum">
              <a:rPr lang="en-US" altLang="en-US"/>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dirty="0"/>
              <a:t>© Kenneth A. Reinert, Cambridge University Press 2021</a:t>
            </a:r>
          </a:p>
        </p:txBody>
      </p:sp>
      <p:sp>
        <p:nvSpPr>
          <p:cNvPr id="6" name="Slide Number Placeholder 5"/>
          <p:cNvSpPr>
            <a:spLocks noGrp="1"/>
          </p:cNvSpPr>
          <p:nvPr>
            <p:ph type="sldNum" sz="quarter" idx="12"/>
          </p:nvPr>
        </p:nvSpPr>
        <p:spPr/>
        <p:txBody>
          <a:bodyPr/>
          <a:lstStyle>
            <a:lvl1pPr>
              <a:defRPr/>
            </a:lvl1pPr>
          </a:lstStyle>
          <a:p>
            <a:fld id="{25945742-A09E-4108-97F0-EC14CBAB3DD7}" type="slidenum">
              <a:rPr lang="en-US" altLang="en-US"/>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dirty="0"/>
              <a:t>© Kenneth A. Reinert, Cambridge University Press 2021</a:t>
            </a:r>
          </a:p>
        </p:txBody>
      </p:sp>
      <p:sp>
        <p:nvSpPr>
          <p:cNvPr id="6" name="Slide Number Placeholder 5"/>
          <p:cNvSpPr>
            <a:spLocks noGrp="1"/>
          </p:cNvSpPr>
          <p:nvPr>
            <p:ph type="sldNum" sz="quarter" idx="12"/>
          </p:nvPr>
        </p:nvSpPr>
        <p:spPr/>
        <p:txBody>
          <a:bodyPr/>
          <a:lstStyle>
            <a:lvl1pPr>
              <a:defRPr/>
            </a:lvl1pPr>
          </a:lstStyle>
          <a:p>
            <a:fld id="{96D853BE-A1DA-4E80-A1E7-8B16AD483EE6}" type="slidenum">
              <a:rPr lang="en-US" altLang="en-US"/>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dirty="0"/>
              <a:t>© Kenneth A. Reinert, Cambridge University Press 2021</a:t>
            </a:r>
          </a:p>
        </p:txBody>
      </p:sp>
      <p:sp>
        <p:nvSpPr>
          <p:cNvPr id="7" name="Slide Number Placeholder 6"/>
          <p:cNvSpPr>
            <a:spLocks noGrp="1"/>
          </p:cNvSpPr>
          <p:nvPr>
            <p:ph type="sldNum" sz="quarter" idx="12"/>
          </p:nvPr>
        </p:nvSpPr>
        <p:spPr/>
        <p:txBody>
          <a:bodyPr/>
          <a:lstStyle>
            <a:lvl1pPr>
              <a:defRPr/>
            </a:lvl1pPr>
          </a:lstStyle>
          <a:p>
            <a:fld id="{3686DA7B-245A-4581-9C64-12541CBEEEE8}" type="slidenum">
              <a:rPr lang="en-US" altLang="en-US"/>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r>
              <a:rPr lang="en-US" altLang="en-US" dirty="0"/>
              <a:t>© Kenneth A. Reinert, Cambridge University Press 2021</a:t>
            </a:r>
          </a:p>
        </p:txBody>
      </p:sp>
      <p:sp>
        <p:nvSpPr>
          <p:cNvPr id="9" name="Slide Number Placeholder 8"/>
          <p:cNvSpPr>
            <a:spLocks noGrp="1"/>
          </p:cNvSpPr>
          <p:nvPr>
            <p:ph type="sldNum" sz="quarter" idx="12"/>
          </p:nvPr>
        </p:nvSpPr>
        <p:spPr/>
        <p:txBody>
          <a:bodyPr/>
          <a:lstStyle>
            <a:lvl1pPr>
              <a:defRPr/>
            </a:lvl1pPr>
          </a:lstStyle>
          <a:p>
            <a:fld id="{F45BA80E-3BFD-472F-AE02-49E3938DE3F7}" type="slidenum">
              <a:rPr lang="en-US" altLang="en-US"/>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r>
              <a:rPr lang="en-US" altLang="en-US" dirty="0"/>
              <a:t>© Kenneth A. Reinert, Cambridge University Press 2021</a:t>
            </a:r>
          </a:p>
        </p:txBody>
      </p:sp>
      <p:sp>
        <p:nvSpPr>
          <p:cNvPr id="5" name="Slide Number Placeholder 4"/>
          <p:cNvSpPr>
            <a:spLocks noGrp="1"/>
          </p:cNvSpPr>
          <p:nvPr>
            <p:ph type="sldNum" sz="quarter" idx="12"/>
          </p:nvPr>
        </p:nvSpPr>
        <p:spPr/>
        <p:txBody>
          <a:bodyPr/>
          <a:lstStyle>
            <a:lvl1pPr>
              <a:defRPr/>
            </a:lvl1pPr>
          </a:lstStyle>
          <a:p>
            <a:fld id="{4B4E657D-427E-49A8-AE2B-014959872571}" type="slidenum">
              <a:rPr lang="en-US" altLang="en-US"/>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r>
              <a:rPr lang="en-US" altLang="en-US" dirty="0"/>
              <a:t>© Kenneth A. Reinert, Cambridge University Press 2021</a:t>
            </a:r>
          </a:p>
        </p:txBody>
      </p:sp>
      <p:sp>
        <p:nvSpPr>
          <p:cNvPr id="4" name="Slide Number Placeholder 3"/>
          <p:cNvSpPr>
            <a:spLocks noGrp="1"/>
          </p:cNvSpPr>
          <p:nvPr>
            <p:ph type="sldNum" sz="quarter" idx="12"/>
          </p:nvPr>
        </p:nvSpPr>
        <p:spPr/>
        <p:txBody>
          <a:bodyPr/>
          <a:lstStyle>
            <a:lvl1pPr>
              <a:defRPr/>
            </a:lvl1pPr>
          </a:lstStyle>
          <a:p>
            <a:fld id="{1EAA6922-3B73-47B7-AFF6-98D87648B919}" type="slidenum">
              <a:rPr lang="en-US" altLang="en-US"/>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dirty="0"/>
              <a:t>© Kenneth A. Reinert, Cambridge University Press 2021</a:t>
            </a:r>
          </a:p>
        </p:txBody>
      </p:sp>
      <p:sp>
        <p:nvSpPr>
          <p:cNvPr id="7" name="Slide Number Placeholder 6"/>
          <p:cNvSpPr>
            <a:spLocks noGrp="1"/>
          </p:cNvSpPr>
          <p:nvPr>
            <p:ph type="sldNum" sz="quarter" idx="12"/>
          </p:nvPr>
        </p:nvSpPr>
        <p:spPr/>
        <p:txBody>
          <a:bodyPr/>
          <a:lstStyle>
            <a:lvl1pPr>
              <a:defRPr/>
            </a:lvl1pPr>
          </a:lstStyle>
          <a:p>
            <a:fld id="{A7E85FAF-C9CB-4BC9-9447-470DEB033C18}" type="slidenum">
              <a:rPr lang="en-US" altLang="en-US"/>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dirty="0"/>
              <a:t>© Kenneth A. Reinert, Cambridge University Press 2021</a:t>
            </a:r>
          </a:p>
        </p:txBody>
      </p:sp>
      <p:sp>
        <p:nvSpPr>
          <p:cNvPr id="7" name="Slide Number Placeholder 6"/>
          <p:cNvSpPr>
            <a:spLocks noGrp="1"/>
          </p:cNvSpPr>
          <p:nvPr>
            <p:ph type="sldNum" sz="quarter" idx="12"/>
          </p:nvPr>
        </p:nvSpPr>
        <p:spPr/>
        <p:txBody>
          <a:bodyPr/>
          <a:lstStyle>
            <a:lvl1pPr>
              <a:defRPr/>
            </a:lvl1pPr>
          </a:lstStyle>
          <a:p>
            <a:fld id="{0630799C-F568-49FA-B969-71232FD780AD}" type="slidenum">
              <a:rPr lang="en-US" altLang="en-US"/>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4099" name="Rectangle 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100" name="Rectangle 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mj-lt"/>
              </a:defRPr>
            </a:lvl1pPr>
          </a:lstStyle>
          <a:p>
            <a:endParaRPr lang="en-US" altLang="en-US"/>
          </a:p>
        </p:txBody>
      </p:sp>
      <p:sp>
        <p:nvSpPr>
          <p:cNvPr id="410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mj-lt"/>
              </a:defRPr>
            </a:lvl1pPr>
          </a:lstStyle>
          <a:p>
            <a:r>
              <a:rPr lang="en-US" altLang="en-US" dirty="0"/>
              <a:t>© Kenneth A. Reinert, Cambridge University Press 2021</a:t>
            </a:r>
          </a:p>
        </p:txBody>
      </p:sp>
      <p:sp>
        <p:nvSpPr>
          <p:cNvPr id="4102" name="Rectangle 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mj-lt"/>
              </a:defRPr>
            </a:lvl1pPr>
          </a:lstStyle>
          <a:p>
            <a:fld id="{244241F1-C488-4FAA-B18B-3106F568F33B}" type="slidenum">
              <a:rPr lang="en-US" altLang="en-US"/>
              <a:pPr/>
              <a:t>‹#›</a:t>
            </a:fld>
            <a:endParaRPr lang="en-US" altLang="en-US"/>
          </a:p>
        </p:txBody>
      </p:sp>
      <p:sp>
        <p:nvSpPr>
          <p:cNvPr id="4103" name="Freeform 7"/>
          <p:cNvSpPr>
            <a:spLocks noChangeArrowheads="1"/>
          </p:cNvSpPr>
          <p:nvPr/>
        </p:nvSpPr>
        <p:spPr bwMode="auto">
          <a:xfrm>
            <a:off x="381000" y="228600"/>
            <a:ext cx="8229600" cy="6096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p:spPr>
        <p:txBody>
          <a:bodyPr/>
          <a:lstStyle/>
          <a:p>
            <a:endParaRPr lang="en-US"/>
          </a:p>
        </p:txBody>
      </p:sp>
      <p:sp>
        <p:nvSpPr>
          <p:cNvPr id="4104" name="Line 8"/>
          <p:cNvSpPr>
            <a:spLocks noChangeShapeType="1"/>
          </p:cNvSpPr>
          <p:nvPr/>
        </p:nvSpPr>
        <p:spPr bwMode="auto">
          <a:xfrm>
            <a:off x="457200" y="6172200"/>
            <a:ext cx="8229600" cy="0"/>
          </a:xfrm>
          <a:prstGeom prst="line">
            <a:avLst/>
          </a:prstGeom>
          <a:noFill/>
          <a:ln w="19050">
            <a:solidFill>
              <a:schemeClr val="accent1"/>
            </a:solidFill>
            <a:round/>
            <a:headEnd/>
            <a:tailEnd/>
          </a:ln>
          <a:effec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sldNum="0" hdr="0" dt="0"/>
  <p:txStyles>
    <p:titleStyle>
      <a:lvl1pPr algn="l" rtl="0" fontAlgn="base">
        <a:spcBef>
          <a:spcPct val="0"/>
        </a:spcBef>
        <a:spcAft>
          <a:spcPct val="0"/>
        </a:spcAft>
        <a:defRPr sz="4200">
          <a:solidFill>
            <a:schemeClr val="tx2"/>
          </a:solidFill>
          <a:latin typeface="+mj-lt"/>
          <a:ea typeface="+mj-ea"/>
          <a:cs typeface="+mj-cs"/>
        </a:defRPr>
      </a:lvl1pPr>
      <a:lvl2pPr algn="l" rtl="0" fontAlgn="base">
        <a:spcBef>
          <a:spcPct val="0"/>
        </a:spcBef>
        <a:spcAft>
          <a:spcPct val="0"/>
        </a:spcAft>
        <a:defRPr sz="4200">
          <a:solidFill>
            <a:schemeClr val="tx2"/>
          </a:solidFill>
          <a:latin typeface="Garamond" pitchFamily="18" charset="0"/>
        </a:defRPr>
      </a:lvl2pPr>
      <a:lvl3pPr algn="l" rtl="0" fontAlgn="base">
        <a:spcBef>
          <a:spcPct val="0"/>
        </a:spcBef>
        <a:spcAft>
          <a:spcPct val="0"/>
        </a:spcAft>
        <a:defRPr sz="4200">
          <a:solidFill>
            <a:schemeClr val="tx2"/>
          </a:solidFill>
          <a:latin typeface="Garamond" pitchFamily="18" charset="0"/>
        </a:defRPr>
      </a:lvl3pPr>
      <a:lvl4pPr algn="l" rtl="0" fontAlgn="base">
        <a:spcBef>
          <a:spcPct val="0"/>
        </a:spcBef>
        <a:spcAft>
          <a:spcPct val="0"/>
        </a:spcAft>
        <a:defRPr sz="4200">
          <a:solidFill>
            <a:schemeClr val="tx2"/>
          </a:solidFill>
          <a:latin typeface="Garamond" pitchFamily="18" charset="0"/>
        </a:defRPr>
      </a:lvl4pPr>
      <a:lvl5pPr algn="l" rtl="0" fontAlgn="base">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p:titleStyle>
    <p:bodyStyle>
      <a:lvl1pPr marL="342900" indent="-342900" algn="l" rtl="0" fontAlgn="base">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fontAlgn="base">
        <a:spcBef>
          <a:spcPct val="20000"/>
        </a:spcBef>
        <a:spcAft>
          <a:spcPct val="0"/>
        </a:spcAft>
        <a:buClr>
          <a:schemeClr val="accent2"/>
        </a:buClr>
        <a:buSzPct val="60000"/>
        <a:buFont typeface="Wingdings" pitchFamily="2" charset="2"/>
        <a:buChar char="q"/>
        <a:defRPr sz="2600">
          <a:solidFill>
            <a:schemeClr val="tx1"/>
          </a:solidFill>
          <a:latin typeface="+mn-lt"/>
        </a:defRPr>
      </a:lvl2pPr>
      <a:lvl3pPr marL="1022350" indent="-350838" algn="l" rtl="0" fontAlgn="base">
        <a:spcBef>
          <a:spcPct val="20000"/>
        </a:spcBef>
        <a:spcAft>
          <a:spcPct val="0"/>
        </a:spcAft>
        <a:buClr>
          <a:schemeClr val="accent1"/>
        </a:buClr>
        <a:buSzPct val="65000"/>
        <a:buFont typeface="Wingdings" pitchFamily="2" charset="2"/>
        <a:buChar char="n"/>
        <a:defRPr sz="2200">
          <a:solidFill>
            <a:schemeClr val="tx1"/>
          </a:solidFill>
          <a:latin typeface="+mn-lt"/>
        </a:defRPr>
      </a:lvl3pPr>
      <a:lvl4pPr marL="1339850" indent="-315913" algn="l" rtl="0" fontAlgn="base">
        <a:spcBef>
          <a:spcPct val="20000"/>
        </a:spcBef>
        <a:spcAft>
          <a:spcPct val="0"/>
        </a:spcAft>
        <a:buClr>
          <a:schemeClr val="accent2"/>
        </a:buClr>
        <a:buSzPct val="70000"/>
        <a:buFont typeface="Wingdings" pitchFamily="2" charset="2"/>
        <a:buChar char="q"/>
        <a:defRPr sz="2000">
          <a:solidFill>
            <a:schemeClr val="tx1"/>
          </a:solidFill>
          <a:latin typeface="+mn-lt"/>
        </a:defRPr>
      </a:lvl4pPr>
      <a:lvl5pPr marL="16811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US" dirty="0"/>
              <a:t>Chapter 19: The International Monetary Fund</a:t>
            </a:r>
          </a:p>
        </p:txBody>
      </p:sp>
      <p:sp>
        <p:nvSpPr>
          <p:cNvPr id="2051" name="Rectangle 3"/>
          <p:cNvSpPr>
            <a:spLocks noGrp="1" noChangeArrowheads="1"/>
          </p:cNvSpPr>
          <p:nvPr>
            <p:ph type="subTitle" idx="1"/>
          </p:nvPr>
        </p:nvSpPr>
        <p:spPr/>
        <p:txBody>
          <a:bodyPr/>
          <a:lstStyle/>
          <a:p>
            <a:r>
              <a:rPr lang="en-US" dirty="0"/>
              <a:t>An Introduction to International Economics: New Perspectives on the World Economy</a:t>
            </a:r>
          </a:p>
        </p:txBody>
      </p:sp>
      <p:sp>
        <p:nvSpPr>
          <p:cNvPr id="4" name="Footer Placeholder 3"/>
          <p:cNvSpPr>
            <a:spLocks noGrp="1"/>
          </p:cNvSpPr>
          <p:nvPr>
            <p:ph type="ftr" sz="quarter" idx="3"/>
          </p:nvPr>
        </p:nvSpPr>
        <p:spPr/>
        <p:txBody>
          <a:bodyPr/>
          <a:lstStyle/>
          <a:p>
            <a:r>
              <a:rPr lang="en-US" altLang="en-US" dirty="0"/>
              <a:t>© Kenneth A. Reinert, </a:t>
            </a:r>
          </a:p>
          <a:p>
            <a:r>
              <a:rPr lang="en-US" altLang="en-US" dirty="0"/>
              <a:t>Cambridge University Press 2021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The Gold Exchange Standard</a:t>
            </a:r>
          </a:p>
        </p:txBody>
      </p:sp>
      <p:sp>
        <p:nvSpPr>
          <p:cNvPr id="3" name="Content Placeholder 2"/>
          <p:cNvSpPr>
            <a:spLocks noGrp="1"/>
          </p:cNvSpPr>
          <p:nvPr>
            <p:ph idx="1"/>
          </p:nvPr>
        </p:nvSpPr>
        <p:spPr>
          <a:xfrm>
            <a:off x="457200" y="1676400"/>
            <a:ext cx="8229600" cy="4454525"/>
          </a:xfrm>
        </p:spPr>
        <p:txBody>
          <a:bodyPr/>
          <a:lstStyle/>
          <a:p>
            <a:pPr>
              <a:lnSpc>
                <a:spcPct val="90000"/>
              </a:lnSpc>
            </a:pPr>
            <a:r>
              <a:rPr lang="en-US" sz="2600" dirty="0"/>
              <a:t>Overall, the gold exchange standard was not a success</a:t>
            </a:r>
          </a:p>
          <a:p>
            <a:pPr>
              <a:lnSpc>
                <a:spcPct val="90000"/>
              </a:lnSpc>
            </a:pPr>
            <a:r>
              <a:rPr lang="en-US" sz="2600" dirty="0"/>
              <a:t>Some international economists (</a:t>
            </a:r>
            <a:r>
              <a:rPr lang="en-US" sz="2600" i="1" dirty="0"/>
              <a:t>e.g</a:t>
            </a:r>
            <a:r>
              <a:rPr lang="en-US" sz="2600" dirty="0"/>
              <a:t>. </a:t>
            </a:r>
            <a:r>
              <a:rPr lang="en-US" sz="2600" dirty="0" err="1"/>
              <a:t>Eichengreen</a:t>
            </a:r>
            <a:r>
              <a:rPr lang="en-US" sz="2600" dirty="0"/>
              <a:t>, 1992) have even seen it as a major contributor to the Great Depression</a:t>
            </a:r>
          </a:p>
          <a:p>
            <a:pPr>
              <a:lnSpc>
                <a:spcPct val="90000"/>
              </a:lnSpc>
            </a:pPr>
            <a:r>
              <a:rPr lang="en-US" sz="2600" dirty="0"/>
              <a:t>Countries engaged in </a:t>
            </a:r>
            <a:r>
              <a:rPr lang="en-US" sz="2600" i="1" dirty="0">
                <a:solidFill>
                  <a:schemeClr val="accent5">
                    <a:lumMod val="50000"/>
                  </a:schemeClr>
                </a:solidFill>
              </a:rPr>
              <a:t>competitive devaluation</a:t>
            </a:r>
          </a:p>
          <a:p>
            <a:pPr>
              <a:lnSpc>
                <a:spcPct val="90000"/>
              </a:lnSpc>
            </a:pPr>
            <a:r>
              <a:rPr lang="en-US" sz="2600" dirty="0"/>
              <a:t>The breakdown in international economic cooperation helped to fuel the rise of nationalism that eventually erupted in World War II</a:t>
            </a:r>
          </a:p>
          <a:p>
            <a:endParaRPr lang="en-US" dirty="0"/>
          </a:p>
        </p:txBody>
      </p:sp>
      <p:sp>
        <p:nvSpPr>
          <p:cNvPr id="4" name="Footer Placeholder 3"/>
          <p:cNvSpPr>
            <a:spLocks noGrp="1"/>
          </p:cNvSpPr>
          <p:nvPr>
            <p:ph type="ftr" sz="quarter" idx="11"/>
          </p:nvPr>
        </p:nvSpPr>
        <p:spPr/>
        <p:txBody>
          <a:bodyPr/>
          <a:lstStyle/>
          <a:p>
            <a:r>
              <a:rPr lang="en-US" altLang="en-US" dirty="0"/>
              <a:t>© Kenneth A. Reinert, </a:t>
            </a:r>
          </a:p>
          <a:p>
            <a:r>
              <a:rPr lang="en-US" altLang="en-US" dirty="0"/>
              <a:t>Cambridge University Press 2021</a:t>
            </a:r>
          </a:p>
        </p:txBody>
      </p:sp>
    </p:spTree>
    <p:extLst>
      <p:ext uri="{BB962C8B-B14F-4D97-AF65-F5344CB8AC3E}">
        <p14:creationId xmlns:p14="http://schemas.microsoft.com/office/powerpoint/2010/main" val="29152332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The Bretton Woods System</a:t>
            </a:r>
          </a:p>
        </p:txBody>
      </p:sp>
      <p:sp>
        <p:nvSpPr>
          <p:cNvPr id="3" name="Content Placeholder 2"/>
          <p:cNvSpPr>
            <a:spLocks noGrp="1"/>
          </p:cNvSpPr>
          <p:nvPr>
            <p:ph idx="1"/>
          </p:nvPr>
        </p:nvSpPr>
        <p:spPr>
          <a:xfrm>
            <a:off x="457200" y="1447800"/>
            <a:ext cx="8229600" cy="4683125"/>
          </a:xfrm>
        </p:spPr>
        <p:txBody>
          <a:bodyPr/>
          <a:lstStyle/>
          <a:p>
            <a:pPr>
              <a:lnSpc>
                <a:spcPct val="90000"/>
              </a:lnSpc>
            </a:pPr>
            <a:r>
              <a:rPr lang="en-US" sz="2400" dirty="0"/>
              <a:t>During World War II, United States and Britain began to plan for the post-war economic system</a:t>
            </a:r>
          </a:p>
          <a:p>
            <a:pPr>
              <a:lnSpc>
                <a:spcPct val="90000"/>
              </a:lnSpc>
            </a:pPr>
            <a:r>
              <a:rPr lang="en-US" sz="2400" dirty="0"/>
              <a:t>White and Keynes understood the contribution of previous breakdown in international economic system to war and hoped to avoid same mistake made after World War I</a:t>
            </a:r>
          </a:p>
          <a:p>
            <a:pPr>
              <a:lnSpc>
                <a:spcPct val="90000"/>
              </a:lnSpc>
            </a:pPr>
            <a:r>
              <a:rPr lang="en-US" sz="2400" dirty="0"/>
              <a:t>But they were fighting for the relative positions of the countries they represented</a:t>
            </a:r>
          </a:p>
          <a:p>
            <a:pPr>
              <a:lnSpc>
                <a:spcPct val="90000"/>
              </a:lnSpc>
            </a:pPr>
            <a:r>
              <a:rPr lang="en-US" sz="2400" dirty="0"/>
              <a:t>White largely got his way during 1944 Bretton Woods Conference, which produced a plan that became known as the </a:t>
            </a:r>
            <a:r>
              <a:rPr lang="en-US" sz="2400" b="1" dirty="0">
                <a:solidFill>
                  <a:schemeClr val="accent5">
                    <a:lumMod val="50000"/>
                  </a:schemeClr>
                </a:solidFill>
              </a:rPr>
              <a:t>Bretton Woods system</a:t>
            </a:r>
          </a:p>
          <a:p>
            <a:endParaRPr lang="en-US" sz="2800" dirty="0"/>
          </a:p>
        </p:txBody>
      </p:sp>
      <p:sp>
        <p:nvSpPr>
          <p:cNvPr id="4" name="Footer Placeholder 3"/>
          <p:cNvSpPr>
            <a:spLocks noGrp="1"/>
          </p:cNvSpPr>
          <p:nvPr>
            <p:ph type="ftr" sz="quarter" idx="11"/>
          </p:nvPr>
        </p:nvSpPr>
        <p:spPr/>
        <p:txBody>
          <a:bodyPr/>
          <a:lstStyle/>
          <a:p>
            <a:r>
              <a:rPr lang="en-US" altLang="en-US" dirty="0"/>
              <a:t>© Kenneth A. Reinert, </a:t>
            </a:r>
          </a:p>
          <a:p>
            <a:r>
              <a:rPr lang="en-US" altLang="en-US" dirty="0"/>
              <a:t>Cambridge University Press 2021</a:t>
            </a:r>
          </a:p>
        </p:txBody>
      </p:sp>
    </p:spTree>
    <p:extLst>
      <p:ext uri="{BB962C8B-B14F-4D97-AF65-F5344CB8AC3E}">
        <p14:creationId xmlns:p14="http://schemas.microsoft.com/office/powerpoint/2010/main" val="14918205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Bretton Woods System</a:t>
            </a:r>
          </a:p>
        </p:txBody>
      </p:sp>
      <p:sp>
        <p:nvSpPr>
          <p:cNvPr id="3" name="Content Placeholder 2"/>
          <p:cNvSpPr>
            <a:spLocks noGrp="1"/>
          </p:cNvSpPr>
          <p:nvPr>
            <p:ph idx="1"/>
          </p:nvPr>
        </p:nvSpPr>
        <p:spPr>
          <a:xfrm>
            <a:off x="457200" y="1295400"/>
            <a:ext cx="8229600" cy="4835525"/>
          </a:xfrm>
        </p:spPr>
        <p:txBody>
          <a:bodyPr/>
          <a:lstStyle/>
          <a:p>
            <a:pPr>
              <a:lnSpc>
                <a:spcPct val="90000"/>
              </a:lnSpc>
            </a:pPr>
            <a:r>
              <a:rPr lang="en-US" sz="2600" dirty="0"/>
              <a:t>Essence of the system was an </a:t>
            </a:r>
            <a:r>
              <a:rPr lang="en-US" sz="2600" b="1" dirty="0">
                <a:solidFill>
                  <a:schemeClr val="accent5">
                    <a:lumMod val="50000"/>
                  </a:schemeClr>
                </a:solidFill>
              </a:rPr>
              <a:t>adjustable gold peg</a:t>
            </a:r>
          </a:p>
          <a:p>
            <a:pPr lvl="1">
              <a:lnSpc>
                <a:spcPct val="90000"/>
              </a:lnSpc>
            </a:pPr>
            <a:r>
              <a:rPr lang="en-US" sz="2400" dirty="0"/>
              <a:t>US dollar was to be pegged to gold at $35 per ounce</a:t>
            </a:r>
          </a:p>
          <a:p>
            <a:pPr lvl="1">
              <a:lnSpc>
                <a:spcPct val="90000"/>
              </a:lnSpc>
            </a:pPr>
            <a:r>
              <a:rPr lang="en-US" sz="2400" dirty="0"/>
              <a:t>Other countries of the world were to peg to the US dollar or directly to gold</a:t>
            </a:r>
          </a:p>
          <a:p>
            <a:pPr lvl="1">
              <a:lnSpc>
                <a:spcPct val="90000"/>
              </a:lnSpc>
            </a:pPr>
            <a:r>
              <a:rPr lang="en-US" sz="2400" dirty="0">
                <a:sym typeface="Wingdings" pitchFamily="2" charset="2"/>
              </a:rPr>
              <a:t> </a:t>
            </a:r>
            <a:r>
              <a:rPr lang="en-US" sz="2400" i="1" dirty="0"/>
              <a:t>Placed the dollar at the center of the new international financial system</a:t>
            </a:r>
          </a:p>
          <a:p>
            <a:pPr lvl="1">
              <a:lnSpc>
                <a:spcPct val="90000"/>
              </a:lnSpc>
            </a:pPr>
            <a:r>
              <a:rPr lang="en-US" sz="2400" dirty="0"/>
              <a:t>Currency pegs were to remain fixed except under conditions that were termed “</a:t>
            </a:r>
            <a:r>
              <a:rPr lang="en-US" sz="2400" dirty="0">
                <a:solidFill>
                  <a:schemeClr val="accent5">
                    <a:lumMod val="50000"/>
                  </a:schemeClr>
                </a:solidFill>
              </a:rPr>
              <a:t>fundamental disequilibrium</a:t>
            </a:r>
            <a:r>
              <a:rPr lang="en-US" sz="2400" dirty="0"/>
              <a:t>” (the concept was never carefully defined)</a:t>
            </a:r>
          </a:p>
          <a:p>
            <a:pPr>
              <a:lnSpc>
                <a:spcPct val="90000"/>
              </a:lnSpc>
            </a:pPr>
            <a:r>
              <a:rPr lang="en-US" sz="2600" dirty="0"/>
              <a:t>Countries were to make their currencies convertible to US dollars as soon as possible.</a:t>
            </a:r>
          </a:p>
          <a:p>
            <a:pPr lvl="1">
              <a:lnSpc>
                <a:spcPct val="90000"/>
              </a:lnSpc>
            </a:pPr>
            <a:r>
              <a:rPr lang="en-US" sz="2400" dirty="0"/>
              <a:t>But the process did not happen quickly</a:t>
            </a:r>
          </a:p>
          <a:p>
            <a:endParaRPr lang="en-US" dirty="0"/>
          </a:p>
        </p:txBody>
      </p:sp>
      <p:sp>
        <p:nvSpPr>
          <p:cNvPr id="4" name="Footer Placeholder 3"/>
          <p:cNvSpPr>
            <a:spLocks noGrp="1"/>
          </p:cNvSpPr>
          <p:nvPr>
            <p:ph type="ftr" sz="quarter" idx="11"/>
          </p:nvPr>
        </p:nvSpPr>
        <p:spPr/>
        <p:txBody>
          <a:bodyPr/>
          <a:lstStyle/>
          <a:p>
            <a:r>
              <a:rPr lang="en-US" altLang="en-US" dirty="0"/>
              <a:t>© Kenneth A. Reinert, </a:t>
            </a:r>
          </a:p>
          <a:p>
            <a:r>
              <a:rPr lang="en-US" altLang="en-US" dirty="0"/>
              <a:t>Cambridge University Press 2021</a:t>
            </a:r>
          </a:p>
        </p:txBody>
      </p:sp>
    </p:spTree>
    <p:extLst>
      <p:ext uri="{BB962C8B-B14F-4D97-AF65-F5344CB8AC3E}">
        <p14:creationId xmlns:p14="http://schemas.microsoft.com/office/powerpoint/2010/main" val="10651451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Bretton Woods System</a:t>
            </a:r>
          </a:p>
        </p:txBody>
      </p:sp>
      <p:sp>
        <p:nvSpPr>
          <p:cNvPr id="3" name="Content Placeholder 2"/>
          <p:cNvSpPr>
            <a:spLocks noGrp="1"/>
          </p:cNvSpPr>
          <p:nvPr>
            <p:ph idx="1"/>
          </p:nvPr>
        </p:nvSpPr>
        <p:spPr/>
        <p:txBody>
          <a:bodyPr/>
          <a:lstStyle/>
          <a:p>
            <a:r>
              <a:rPr lang="en-US" dirty="0"/>
              <a:t>Problems became apparent by end of 1940s</a:t>
            </a:r>
          </a:p>
          <a:p>
            <a:pPr lvl="1"/>
            <a:r>
              <a:rPr lang="en-US" dirty="0"/>
              <a:t>Growing </a:t>
            </a:r>
            <a:r>
              <a:rPr lang="en-US" dirty="0">
                <a:solidFill>
                  <a:schemeClr val="accent5">
                    <a:lumMod val="50000"/>
                  </a:schemeClr>
                </a:solidFill>
              </a:rPr>
              <a:t>non-official balance of payments </a:t>
            </a:r>
            <a:r>
              <a:rPr lang="en-US" dirty="0"/>
              <a:t>deficits of United States</a:t>
            </a:r>
          </a:p>
          <a:p>
            <a:pPr lvl="2"/>
            <a:r>
              <a:rPr lang="en-US" dirty="0"/>
              <a:t>Deficits reflected official reserve transactions in support of expanding global dollar reserves</a:t>
            </a:r>
          </a:p>
          <a:p>
            <a:pPr lvl="1"/>
            <a:r>
              <a:rPr lang="en-US" dirty="0"/>
              <a:t>Although Bretton Woods agreements allowed par values to be defined either in gold or dollar terms</a:t>
            </a:r>
          </a:p>
          <a:p>
            <a:pPr lvl="1"/>
            <a:r>
              <a:rPr lang="en-US" dirty="0"/>
              <a:t>In practice, the dollar became central measure of value. The adjustable gold peg became a de facto </a:t>
            </a:r>
            <a:r>
              <a:rPr lang="en-US" dirty="0">
                <a:solidFill>
                  <a:schemeClr val="accent5">
                    <a:lumMod val="50000"/>
                  </a:schemeClr>
                </a:solidFill>
              </a:rPr>
              <a:t>dollar standard</a:t>
            </a:r>
            <a:r>
              <a:rPr lang="en-US" dirty="0"/>
              <a:t>.</a:t>
            </a:r>
          </a:p>
          <a:p>
            <a:endParaRPr lang="en-US" dirty="0"/>
          </a:p>
        </p:txBody>
      </p:sp>
      <p:sp>
        <p:nvSpPr>
          <p:cNvPr id="4" name="Footer Placeholder 3"/>
          <p:cNvSpPr>
            <a:spLocks noGrp="1"/>
          </p:cNvSpPr>
          <p:nvPr>
            <p:ph type="ftr" sz="quarter" idx="11"/>
          </p:nvPr>
        </p:nvSpPr>
        <p:spPr/>
        <p:txBody>
          <a:bodyPr/>
          <a:lstStyle/>
          <a:p>
            <a:r>
              <a:rPr lang="en-US" altLang="en-US" dirty="0"/>
              <a:t>© Kenneth A. Reinert, </a:t>
            </a:r>
          </a:p>
          <a:p>
            <a:r>
              <a:rPr lang="en-US" altLang="en-US" dirty="0"/>
              <a:t>Cambridge University Press 2021</a:t>
            </a:r>
          </a:p>
        </p:txBody>
      </p:sp>
    </p:spTree>
    <p:extLst>
      <p:ext uri="{BB962C8B-B14F-4D97-AF65-F5344CB8AC3E}">
        <p14:creationId xmlns:p14="http://schemas.microsoft.com/office/powerpoint/2010/main" val="31431734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err="1"/>
              <a:t>Triffin</a:t>
            </a:r>
            <a:r>
              <a:rPr lang="en-US" sz="4000" dirty="0"/>
              <a:t> Dilemma</a:t>
            </a:r>
          </a:p>
        </p:txBody>
      </p:sp>
      <p:sp>
        <p:nvSpPr>
          <p:cNvPr id="3" name="Content Placeholder 2"/>
          <p:cNvSpPr>
            <a:spLocks noGrp="1"/>
          </p:cNvSpPr>
          <p:nvPr>
            <p:ph idx="1"/>
          </p:nvPr>
        </p:nvSpPr>
        <p:spPr>
          <a:xfrm>
            <a:off x="457200" y="1295400"/>
            <a:ext cx="8229600" cy="4835525"/>
          </a:xfrm>
        </p:spPr>
        <p:txBody>
          <a:bodyPr/>
          <a:lstStyle/>
          <a:p>
            <a:pPr>
              <a:lnSpc>
                <a:spcPct val="90000"/>
              </a:lnSpc>
            </a:pPr>
            <a:r>
              <a:rPr lang="en-US" sz="2400" dirty="0"/>
              <a:t>Belgian monetary economist Robert </a:t>
            </a:r>
            <a:r>
              <a:rPr lang="en-US" sz="2400" dirty="0" err="1"/>
              <a:t>Triffen</a:t>
            </a:r>
            <a:r>
              <a:rPr lang="en-US" sz="2400" dirty="0"/>
              <a:t> described problem of expanding dollar reserves in his 1960 book </a:t>
            </a:r>
            <a:r>
              <a:rPr lang="en-US" sz="2400" i="1" dirty="0"/>
              <a:t>Gold and the Dollar Crisis</a:t>
            </a:r>
          </a:p>
          <a:p>
            <a:pPr lvl="1">
              <a:lnSpc>
                <a:spcPct val="90000"/>
              </a:lnSpc>
            </a:pPr>
            <a:r>
              <a:rPr lang="en-US" sz="2000" dirty="0"/>
              <a:t>Problem became known as the </a:t>
            </a:r>
            <a:r>
              <a:rPr lang="en-US" sz="2000" b="1" dirty="0" err="1">
                <a:solidFill>
                  <a:schemeClr val="accent5">
                    <a:lumMod val="50000"/>
                  </a:schemeClr>
                </a:solidFill>
              </a:rPr>
              <a:t>Triffin</a:t>
            </a:r>
            <a:r>
              <a:rPr lang="en-US" sz="2000" b="1" dirty="0">
                <a:solidFill>
                  <a:schemeClr val="accent5">
                    <a:lumMod val="50000"/>
                  </a:schemeClr>
                </a:solidFill>
              </a:rPr>
              <a:t> dilemma</a:t>
            </a:r>
          </a:p>
          <a:p>
            <a:pPr>
              <a:lnSpc>
                <a:spcPct val="90000"/>
              </a:lnSpc>
            </a:pPr>
            <a:r>
              <a:rPr lang="en-US" sz="2400" dirty="0"/>
              <a:t>Contradiction between requirements of international </a:t>
            </a:r>
            <a:r>
              <a:rPr lang="en-US" sz="2400" dirty="0">
                <a:solidFill>
                  <a:schemeClr val="accent5">
                    <a:lumMod val="50000"/>
                  </a:schemeClr>
                </a:solidFill>
              </a:rPr>
              <a:t>liquidity</a:t>
            </a:r>
            <a:r>
              <a:rPr lang="en-US" sz="2400" dirty="0"/>
              <a:t> and international confidence</a:t>
            </a:r>
          </a:p>
          <a:p>
            <a:pPr lvl="1">
              <a:lnSpc>
                <a:spcPct val="90000"/>
              </a:lnSpc>
            </a:pPr>
            <a:r>
              <a:rPr lang="en-US" sz="2000" dirty="0"/>
              <a:t>“</a:t>
            </a:r>
            <a:r>
              <a:rPr lang="en-US" sz="2000" dirty="0">
                <a:solidFill>
                  <a:schemeClr val="accent5">
                    <a:lumMod val="50000"/>
                  </a:schemeClr>
                </a:solidFill>
              </a:rPr>
              <a:t>Liquidity</a:t>
            </a:r>
            <a:r>
              <a:rPr lang="en-US" sz="2000" dirty="0"/>
              <a:t>” refers to the ability to transform assets into currencies</a:t>
            </a:r>
          </a:p>
          <a:p>
            <a:pPr>
              <a:lnSpc>
                <a:spcPct val="90000"/>
              </a:lnSpc>
            </a:pPr>
            <a:r>
              <a:rPr lang="en-US" sz="2400" dirty="0"/>
              <a:t>International liquidity required a continual increase in holdings of dollars as reserve assets</a:t>
            </a:r>
          </a:p>
          <a:p>
            <a:pPr lvl="1">
              <a:lnSpc>
                <a:spcPct val="90000"/>
              </a:lnSpc>
            </a:pPr>
            <a:r>
              <a:rPr lang="en-US" sz="2000" dirty="0"/>
              <a:t>As dollar holdings of central banks expanded relative to US official holdings of gold, however, international confidence would suffer</a:t>
            </a:r>
          </a:p>
          <a:p>
            <a:pPr lvl="1">
              <a:lnSpc>
                <a:spcPct val="90000"/>
              </a:lnSpc>
            </a:pPr>
            <a:r>
              <a:rPr lang="en-US" sz="2000" dirty="0"/>
              <a:t>The United States could not back up an ever-expanding supply of dollars with a relatively constant amount of gold holdings</a:t>
            </a:r>
          </a:p>
          <a:p>
            <a:endParaRPr lang="en-US" dirty="0"/>
          </a:p>
        </p:txBody>
      </p:sp>
      <p:sp>
        <p:nvSpPr>
          <p:cNvPr id="4" name="Footer Placeholder 3"/>
          <p:cNvSpPr>
            <a:spLocks noGrp="1"/>
          </p:cNvSpPr>
          <p:nvPr>
            <p:ph type="ftr" sz="quarter" idx="11"/>
          </p:nvPr>
        </p:nvSpPr>
        <p:spPr/>
        <p:txBody>
          <a:bodyPr/>
          <a:lstStyle/>
          <a:p>
            <a:r>
              <a:rPr lang="en-US" altLang="en-US" dirty="0"/>
              <a:t>© Kenneth A. Reinert, </a:t>
            </a:r>
          </a:p>
          <a:p>
            <a:r>
              <a:rPr lang="en-US" altLang="en-US" dirty="0"/>
              <a:t>Cambridge University Press 2021</a:t>
            </a:r>
          </a:p>
        </p:txBody>
      </p:sp>
    </p:spTree>
    <p:extLst>
      <p:ext uri="{BB962C8B-B14F-4D97-AF65-F5344CB8AC3E}">
        <p14:creationId xmlns:p14="http://schemas.microsoft.com/office/powerpoint/2010/main" val="13675867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Figure 19.1: The Triffin Dilemma</a:t>
            </a:r>
          </a:p>
        </p:txBody>
      </p:sp>
      <p:sp>
        <p:nvSpPr>
          <p:cNvPr id="4" name="Footer Placeholder 3"/>
          <p:cNvSpPr>
            <a:spLocks noGrp="1"/>
          </p:cNvSpPr>
          <p:nvPr>
            <p:ph type="ftr" sz="quarter" idx="11"/>
          </p:nvPr>
        </p:nvSpPr>
        <p:spPr/>
        <p:txBody>
          <a:bodyPr/>
          <a:lstStyle/>
          <a:p>
            <a:r>
              <a:rPr lang="en-US" altLang="en-US" dirty="0"/>
              <a:t>© Kenneth A. Reinert, </a:t>
            </a:r>
          </a:p>
          <a:p>
            <a:r>
              <a:rPr lang="en-US" altLang="en-US" dirty="0"/>
              <a:t>Cambridge University Press 2021</a:t>
            </a:r>
          </a:p>
        </p:txBody>
      </p:sp>
      <p:pic>
        <p:nvPicPr>
          <p:cNvPr id="7" name="Picture 5" descr="This flowchart illustrates the relationship between global economic growth, U.S. dollar reserves, and confidence in the U.S. dollar against gold.&#10;&#10;First Box:&#10;&#10;States the need for increased international liquidity to support global economic growth.&#10;Second Box:&#10;&#10;As a result, there is an increase in global dollar reserves relative to U.S. gold holdings.&#10;Third Box:&#10;&#10;This leads to decreased international confidence in the value of the U.S. dollar against gold.&#10;The arrows between the boxes indicate a sequential cause-and-effect relationship, showing how the demand for liquidity and dollar reserves ultimately undermines confidence in the dollar's stability relative to gold.">
            <a:extLst>
              <a:ext uri="{FF2B5EF4-FFF2-40B4-BE49-F238E27FC236}">
                <a16:creationId xmlns:a16="http://schemas.microsoft.com/office/drawing/2014/main" id="{6658B5AD-CBCC-A548-9280-1E95A7DBD87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26913" y="2204244"/>
            <a:ext cx="6890174" cy="2449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3202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err="1"/>
              <a:t>Triffin</a:t>
            </a:r>
            <a:r>
              <a:rPr lang="en-US" sz="4000" dirty="0"/>
              <a:t> Dilemma</a:t>
            </a:r>
          </a:p>
        </p:txBody>
      </p:sp>
      <p:sp>
        <p:nvSpPr>
          <p:cNvPr id="3" name="Content Placeholder 2"/>
          <p:cNvSpPr>
            <a:spLocks noGrp="1"/>
          </p:cNvSpPr>
          <p:nvPr>
            <p:ph idx="1"/>
          </p:nvPr>
        </p:nvSpPr>
        <p:spPr>
          <a:xfrm>
            <a:off x="457200" y="1417638"/>
            <a:ext cx="8229600" cy="4713287"/>
          </a:xfrm>
        </p:spPr>
        <p:txBody>
          <a:bodyPr/>
          <a:lstStyle/>
          <a:p>
            <a:pPr>
              <a:lnSpc>
                <a:spcPct val="80000"/>
              </a:lnSpc>
            </a:pPr>
            <a:r>
              <a:rPr lang="en-US" sz="2000" dirty="0"/>
              <a:t>In October 1960 London gold market price rose above $35 to $40 an ounce</a:t>
            </a:r>
          </a:p>
          <a:p>
            <a:pPr lvl="1">
              <a:lnSpc>
                <a:spcPct val="80000"/>
              </a:lnSpc>
            </a:pPr>
            <a:r>
              <a:rPr lang="en-US" sz="1800" dirty="0"/>
              <a:t>Calls for a change in the gold-dollar parity</a:t>
            </a:r>
          </a:p>
          <a:p>
            <a:pPr>
              <a:lnSpc>
                <a:spcPct val="80000"/>
              </a:lnSpc>
            </a:pPr>
            <a:r>
              <a:rPr lang="en-US" sz="2000" dirty="0"/>
              <a:t>In January 1961, the Kennedy Administration pledged to maintain $35 per ounce convertibility</a:t>
            </a:r>
          </a:p>
          <a:p>
            <a:pPr lvl="1">
              <a:lnSpc>
                <a:spcPct val="80000"/>
              </a:lnSpc>
            </a:pPr>
            <a:r>
              <a:rPr lang="en-US" sz="1800" dirty="0"/>
              <a:t>U.S. joined with other European countries and set up a gold pool in which their central banks would buy and sell gold to support the $35 price in London market</a:t>
            </a:r>
          </a:p>
          <a:p>
            <a:pPr>
              <a:lnSpc>
                <a:spcPct val="80000"/>
              </a:lnSpc>
            </a:pPr>
            <a:r>
              <a:rPr lang="en-US" sz="2000" dirty="0"/>
              <a:t>At 1964 annual IMF meeting in Tokyo, representatives began to talk publicly about potential reforms in international financial system</a:t>
            </a:r>
          </a:p>
          <a:p>
            <a:pPr lvl="1">
              <a:lnSpc>
                <a:spcPct val="80000"/>
              </a:lnSpc>
            </a:pPr>
            <a:r>
              <a:rPr lang="en-US" sz="1800" dirty="0"/>
              <a:t>Attention was given to the creation of reserve assets alternative to US dollar and gold</a:t>
            </a:r>
          </a:p>
          <a:p>
            <a:pPr>
              <a:lnSpc>
                <a:spcPct val="80000"/>
              </a:lnSpc>
            </a:pPr>
            <a:r>
              <a:rPr lang="en-US" sz="2000" dirty="0"/>
              <a:t>In 1965, the United States Treasury announced that it was ready to join in international discussions on potential reforms</a:t>
            </a:r>
          </a:p>
          <a:p>
            <a:pPr lvl="1">
              <a:lnSpc>
                <a:spcPct val="80000"/>
              </a:lnSpc>
            </a:pPr>
            <a:r>
              <a:rPr lang="en-US" sz="1800" dirty="0"/>
              <a:t>Johnson Administration was more flexible than the Kennedy Administration</a:t>
            </a:r>
          </a:p>
          <a:p>
            <a:endParaRPr lang="en-US" sz="2800" dirty="0"/>
          </a:p>
        </p:txBody>
      </p:sp>
      <p:sp>
        <p:nvSpPr>
          <p:cNvPr id="4" name="Footer Placeholder 3"/>
          <p:cNvSpPr>
            <a:spLocks noGrp="1"/>
          </p:cNvSpPr>
          <p:nvPr>
            <p:ph type="ftr" sz="quarter" idx="11"/>
          </p:nvPr>
        </p:nvSpPr>
        <p:spPr/>
        <p:txBody>
          <a:bodyPr/>
          <a:lstStyle/>
          <a:p>
            <a:r>
              <a:rPr lang="en-US" altLang="en-US" dirty="0"/>
              <a:t>© Kenneth A. Reinert, </a:t>
            </a:r>
          </a:p>
          <a:p>
            <a:r>
              <a:rPr lang="en-US" altLang="en-US" dirty="0"/>
              <a:t>Cambridge University Press 2021</a:t>
            </a:r>
          </a:p>
        </p:txBody>
      </p:sp>
    </p:spTree>
    <p:extLst>
      <p:ext uri="{BB962C8B-B14F-4D97-AF65-F5344CB8AC3E}">
        <p14:creationId xmlns:p14="http://schemas.microsoft.com/office/powerpoint/2010/main" val="18837862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err="1"/>
              <a:t>Triffin</a:t>
            </a:r>
            <a:r>
              <a:rPr lang="en-US" sz="4000" dirty="0"/>
              <a:t> Dilemma</a:t>
            </a:r>
          </a:p>
        </p:txBody>
      </p:sp>
      <p:sp>
        <p:nvSpPr>
          <p:cNvPr id="3" name="Content Placeholder 2"/>
          <p:cNvSpPr>
            <a:spLocks noGrp="1"/>
          </p:cNvSpPr>
          <p:nvPr>
            <p:ph idx="1"/>
          </p:nvPr>
        </p:nvSpPr>
        <p:spPr/>
        <p:txBody>
          <a:bodyPr/>
          <a:lstStyle/>
          <a:p>
            <a:pPr>
              <a:lnSpc>
                <a:spcPct val="90000"/>
              </a:lnSpc>
            </a:pPr>
            <a:r>
              <a:rPr lang="en-US" sz="2400" dirty="0"/>
              <a:t>British pound was devalued in November of 1967</a:t>
            </a:r>
          </a:p>
          <a:p>
            <a:pPr>
              <a:lnSpc>
                <a:spcPct val="90000"/>
              </a:lnSpc>
            </a:pPr>
            <a:r>
              <a:rPr lang="en-US" sz="2400" dirty="0"/>
              <a:t>President Johnson issued a statement recommitting the United States to $35 per ounce gold price</a:t>
            </a:r>
          </a:p>
          <a:p>
            <a:pPr>
              <a:lnSpc>
                <a:spcPct val="90000"/>
              </a:lnSpc>
            </a:pPr>
            <a:r>
              <a:rPr lang="en-US" sz="2400" dirty="0"/>
              <a:t>However, in early months of 1968, the rush out of dollars began</a:t>
            </a:r>
          </a:p>
          <a:p>
            <a:pPr>
              <a:lnSpc>
                <a:spcPct val="90000"/>
              </a:lnSpc>
            </a:pPr>
            <a:r>
              <a:rPr lang="en-US" sz="2400" dirty="0"/>
              <a:t>In early 1971, capital began to flow out of dollar assets and into German mark assets</a:t>
            </a:r>
          </a:p>
          <a:p>
            <a:pPr>
              <a:lnSpc>
                <a:spcPct val="90000"/>
              </a:lnSpc>
            </a:pPr>
            <a:r>
              <a:rPr lang="en-US" sz="2400" dirty="0"/>
              <a:t>Thereafter, capital flowed from dollar assets to yen assets</a:t>
            </a:r>
          </a:p>
          <a:p>
            <a:pPr>
              <a:lnSpc>
                <a:spcPct val="90000"/>
              </a:lnSpc>
            </a:pPr>
            <a:r>
              <a:rPr lang="en-US" sz="2400" dirty="0"/>
              <a:t>US President Nixon accepted US Treasury Secretary John </a:t>
            </a:r>
            <a:r>
              <a:rPr lang="en-US" sz="2400" dirty="0" err="1"/>
              <a:t>Connally’s</a:t>
            </a:r>
            <a:r>
              <a:rPr lang="en-US" sz="2400" dirty="0"/>
              <a:t> recommendation to close its “gold window”</a:t>
            </a:r>
          </a:p>
          <a:p>
            <a:pPr lvl="1">
              <a:lnSpc>
                <a:spcPct val="90000"/>
              </a:lnSpc>
            </a:pPr>
            <a:endParaRPr lang="en-US" sz="2000" dirty="0"/>
          </a:p>
          <a:p>
            <a:endParaRPr lang="en-US" dirty="0"/>
          </a:p>
        </p:txBody>
      </p:sp>
      <p:sp>
        <p:nvSpPr>
          <p:cNvPr id="4" name="Footer Placeholder 3"/>
          <p:cNvSpPr>
            <a:spLocks noGrp="1"/>
          </p:cNvSpPr>
          <p:nvPr>
            <p:ph type="ftr" sz="quarter" idx="11"/>
          </p:nvPr>
        </p:nvSpPr>
        <p:spPr/>
        <p:txBody>
          <a:bodyPr/>
          <a:lstStyle/>
          <a:p>
            <a:r>
              <a:rPr lang="en-US" altLang="en-US" dirty="0"/>
              <a:t>© Kenneth A. Reinert, </a:t>
            </a:r>
          </a:p>
          <a:p>
            <a:r>
              <a:rPr lang="en-US" altLang="en-US" dirty="0"/>
              <a:t>Cambridge University Press 2021</a:t>
            </a:r>
          </a:p>
        </p:txBody>
      </p:sp>
    </p:spTree>
    <p:extLst>
      <p:ext uri="{BB962C8B-B14F-4D97-AF65-F5344CB8AC3E}">
        <p14:creationId xmlns:p14="http://schemas.microsoft.com/office/powerpoint/2010/main" val="40243888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The Non-System</a:t>
            </a:r>
          </a:p>
        </p:txBody>
      </p:sp>
      <p:sp>
        <p:nvSpPr>
          <p:cNvPr id="3" name="Content Placeholder 2"/>
          <p:cNvSpPr>
            <a:spLocks noGrp="1"/>
          </p:cNvSpPr>
          <p:nvPr>
            <p:ph idx="1"/>
          </p:nvPr>
        </p:nvSpPr>
        <p:spPr/>
        <p:txBody>
          <a:bodyPr/>
          <a:lstStyle/>
          <a:p>
            <a:pPr>
              <a:lnSpc>
                <a:spcPct val="80000"/>
              </a:lnSpc>
            </a:pPr>
            <a:r>
              <a:rPr lang="en-US" sz="2600" dirty="0"/>
              <a:t>At </a:t>
            </a:r>
            <a:r>
              <a:rPr lang="en-US" sz="2600" dirty="0">
                <a:solidFill>
                  <a:schemeClr val="accent5">
                    <a:lumMod val="50000"/>
                  </a:schemeClr>
                </a:solidFill>
              </a:rPr>
              <a:t>Smithsonian conference </a:t>
            </a:r>
            <a:r>
              <a:rPr lang="en-US" sz="2600" dirty="0"/>
              <a:t>in 1971, several countries revalued their currencies against dollar</a:t>
            </a:r>
          </a:p>
          <a:p>
            <a:pPr lvl="1">
              <a:lnSpc>
                <a:spcPct val="80000"/>
              </a:lnSpc>
            </a:pPr>
            <a:r>
              <a:rPr lang="en-US" sz="2400" dirty="0"/>
              <a:t>Gold price was raised to $38 per ounce</a:t>
            </a:r>
          </a:p>
          <a:p>
            <a:pPr>
              <a:lnSpc>
                <a:spcPct val="80000"/>
              </a:lnSpc>
            </a:pPr>
            <a:r>
              <a:rPr lang="en-US" sz="2600" dirty="0"/>
              <a:t>In June 1972, a large flow out of US dollars into European currencies and Japanese yen occurred</a:t>
            </a:r>
          </a:p>
          <a:p>
            <a:pPr lvl="1">
              <a:lnSpc>
                <a:spcPct val="80000"/>
              </a:lnSpc>
            </a:pPr>
            <a:r>
              <a:rPr lang="en-US" sz="2200" dirty="0"/>
              <a:t>Flows stabilized, but new crisis reappeared in January 1973</a:t>
            </a:r>
          </a:p>
          <a:p>
            <a:pPr lvl="1">
              <a:lnSpc>
                <a:spcPct val="80000"/>
              </a:lnSpc>
            </a:pPr>
            <a:r>
              <a:rPr lang="en-US" sz="2200" dirty="0"/>
              <a:t>On February 12</a:t>
            </a:r>
            <a:r>
              <a:rPr lang="en-US" sz="2200" baseline="30000" dirty="0"/>
              <a:t>th</a:t>
            </a:r>
            <a:r>
              <a:rPr lang="en-US" sz="2200" dirty="0"/>
              <a:t>, US announced a second devaluation of the dollar against gold to $42</a:t>
            </a:r>
          </a:p>
          <a:p>
            <a:r>
              <a:rPr lang="en-US" sz="2600" dirty="0"/>
              <a:t>The international financial system had crossed a threshold, although this was not fully appreciated at the time</a:t>
            </a:r>
          </a:p>
        </p:txBody>
      </p:sp>
      <p:sp>
        <p:nvSpPr>
          <p:cNvPr id="4" name="Footer Placeholder 3"/>
          <p:cNvSpPr>
            <a:spLocks noGrp="1"/>
          </p:cNvSpPr>
          <p:nvPr>
            <p:ph type="ftr" sz="quarter" idx="11"/>
          </p:nvPr>
        </p:nvSpPr>
        <p:spPr/>
        <p:txBody>
          <a:bodyPr/>
          <a:lstStyle/>
          <a:p>
            <a:r>
              <a:rPr lang="en-US" altLang="en-US" dirty="0"/>
              <a:t>© Kenneth A. Reinert, </a:t>
            </a:r>
          </a:p>
          <a:p>
            <a:r>
              <a:rPr lang="en-US" altLang="en-US" dirty="0"/>
              <a:t>Cambridge University Press 2021</a:t>
            </a:r>
          </a:p>
        </p:txBody>
      </p:sp>
    </p:spTree>
    <p:extLst>
      <p:ext uri="{BB962C8B-B14F-4D97-AF65-F5344CB8AC3E}">
        <p14:creationId xmlns:p14="http://schemas.microsoft.com/office/powerpoint/2010/main" val="13165401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The Non-System</a:t>
            </a:r>
          </a:p>
        </p:txBody>
      </p:sp>
      <p:sp>
        <p:nvSpPr>
          <p:cNvPr id="3" name="Content Placeholder 2"/>
          <p:cNvSpPr>
            <a:spLocks noGrp="1"/>
          </p:cNvSpPr>
          <p:nvPr>
            <p:ph idx="1"/>
          </p:nvPr>
        </p:nvSpPr>
        <p:spPr/>
        <p:txBody>
          <a:bodyPr/>
          <a:lstStyle/>
          <a:p>
            <a:pPr>
              <a:lnSpc>
                <a:spcPct val="90000"/>
              </a:lnSpc>
            </a:pPr>
            <a:r>
              <a:rPr lang="en-US" sz="2800" dirty="0"/>
              <a:t>During 1974 and 1975, countries went through nearly continuous consultation and disagreement in a process of accommodating their thinking to floating rates</a:t>
            </a:r>
          </a:p>
          <a:p>
            <a:pPr>
              <a:lnSpc>
                <a:spcPct val="90000"/>
              </a:lnSpc>
            </a:pPr>
            <a:r>
              <a:rPr lang="en-US" sz="2800" dirty="0"/>
              <a:t>In November 1975, proposed amendment to IMF’s Articles of Agreement restricted allowable exchange rate arrangements to</a:t>
            </a:r>
          </a:p>
          <a:p>
            <a:pPr lvl="1">
              <a:lnSpc>
                <a:spcPct val="90000"/>
              </a:lnSpc>
            </a:pPr>
            <a:r>
              <a:rPr lang="en-US" sz="2400" dirty="0"/>
              <a:t>Currencies fixed to anything other than gold</a:t>
            </a:r>
          </a:p>
          <a:p>
            <a:pPr lvl="1">
              <a:lnSpc>
                <a:spcPct val="90000"/>
              </a:lnSpc>
            </a:pPr>
            <a:r>
              <a:rPr lang="en-US" sz="2400" dirty="0"/>
              <a:t>Cooperative arrangements for managed values among countries</a:t>
            </a:r>
          </a:p>
          <a:p>
            <a:pPr lvl="1">
              <a:lnSpc>
                <a:spcPct val="90000"/>
              </a:lnSpc>
            </a:pPr>
            <a:r>
              <a:rPr lang="en-US" sz="2400" dirty="0"/>
              <a:t>Floating</a:t>
            </a:r>
          </a:p>
          <a:p>
            <a:endParaRPr lang="en-US" dirty="0"/>
          </a:p>
        </p:txBody>
      </p:sp>
      <p:sp>
        <p:nvSpPr>
          <p:cNvPr id="4" name="Footer Placeholder 3"/>
          <p:cNvSpPr>
            <a:spLocks noGrp="1"/>
          </p:cNvSpPr>
          <p:nvPr>
            <p:ph type="ftr" sz="quarter" idx="11"/>
          </p:nvPr>
        </p:nvSpPr>
        <p:spPr/>
        <p:txBody>
          <a:bodyPr/>
          <a:lstStyle/>
          <a:p>
            <a:r>
              <a:rPr lang="en-US" altLang="en-US" dirty="0"/>
              <a:t>© Kenneth A. Reinert, </a:t>
            </a:r>
          </a:p>
          <a:p>
            <a:r>
              <a:rPr lang="en-US" altLang="en-US" dirty="0"/>
              <a:t>Cambridge University Press 2021</a:t>
            </a:r>
          </a:p>
        </p:txBody>
      </p:sp>
    </p:spTree>
    <p:extLst>
      <p:ext uri="{BB962C8B-B14F-4D97-AF65-F5344CB8AC3E}">
        <p14:creationId xmlns:p14="http://schemas.microsoft.com/office/powerpoint/2010/main" val="14426442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Analytical Elements </a:t>
            </a:r>
          </a:p>
        </p:txBody>
      </p:sp>
      <p:sp>
        <p:nvSpPr>
          <p:cNvPr id="3" name="Content Placeholder 2"/>
          <p:cNvSpPr>
            <a:spLocks noGrp="1"/>
          </p:cNvSpPr>
          <p:nvPr>
            <p:ph idx="1"/>
          </p:nvPr>
        </p:nvSpPr>
        <p:spPr/>
        <p:txBody>
          <a:bodyPr/>
          <a:lstStyle/>
          <a:p>
            <a:r>
              <a:rPr lang="en-US" dirty="0"/>
              <a:t>Countries</a:t>
            </a:r>
          </a:p>
          <a:p>
            <a:r>
              <a:rPr lang="en-US" dirty="0"/>
              <a:t>Currencies</a:t>
            </a:r>
          </a:p>
          <a:p>
            <a:r>
              <a:rPr lang="en-US" dirty="0"/>
              <a:t>Financial assets</a:t>
            </a:r>
          </a:p>
        </p:txBody>
      </p:sp>
      <p:sp>
        <p:nvSpPr>
          <p:cNvPr id="4" name="Footer Placeholder 3"/>
          <p:cNvSpPr>
            <a:spLocks noGrp="1"/>
          </p:cNvSpPr>
          <p:nvPr>
            <p:ph type="ftr" sz="quarter" idx="11"/>
          </p:nvPr>
        </p:nvSpPr>
        <p:spPr/>
        <p:txBody>
          <a:bodyPr/>
          <a:lstStyle/>
          <a:p>
            <a:r>
              <a:rPr lang="en-US" altLang="en-US" dirty="0"/>
              <a:t>© Kenneth A. Reinert, </a:t>
            </a:r>
          </a:p>
          <a:p>
            <a:r>
              <a:rPr lang="en-US" altLang="en-US" dirty="0"/>
              <a:t>Cambridge University Press 2021</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The Operation of the IMF</a:t>
            </a:r>
          </a:p>
        </p:txBody>
      </p:sp>
      <p:sp>
        <p:nvSpPr>
          <p:cNvPr id="3" name="Content Placeholder 2"/>
          <p:cNvSpPr>
            <a:spLocks noGrp="1"/>
          </p:cNvSpPr>
          <p:nvPr>
            <p:ph idx="1"/>
          </p:nvPr>
        </p:nvSpPr>
        <p:spPr>
          <a:xfrm>
            <a:off x="457200" y="1447800"/>
            <a:ext cx="8229600" cy="4683125"/>
          </a:xfrm>
        </p:spPr>
        <p:txBody>
          <a:bodyPr/>
          <a:lstStyle/>
          <a:p>
            <a:pPr>
              <a:lnSpc>
                <a:spcPct val="90000"/>
              </a:lnSpc>
            </a:pPr>
            <a:r>
              <a:rPr lang="en-US" sz="2800" dirty="0"/>
              <a:t>IMF is an international financial organization comprised of 189 member countries</a:t>
            </a:r>
          </a:p>
          <a:p>
            <a:pPr>
              <a:lnSpc>
                <a:spcPct val="90000"/>
              </a:lnSpc>
            </a:pPr>
            <a:r>
              <a:rPr lang="en-US" sz="2800" dirty="0"/>
              <a:t>Its purposes, as stipulated in its Articles of Agreement, are to</a:t>
            </a:r>
          </a:p>
          <a:p>
            <a:pPr marL="801687" lvl="1" indent="-457200">
              <a:lnSpc>
                <a:spcPct val="90000"/>
              </a:lnSpc>
              <a:buFont typeface="+mj-lt"/>
              <a:buAutoNum type="arabicPeriod"/>
            </a:pPr>
            <a:r>
              <a:rPr lang="en-US" sz="2400" dirty="0"/>
              <a:t>to promote international monetary cooperation</a:t>
            </a:r>
          </a:p>
          <a:p>
            <a:pPr marL="801687" lvl="1" indent="-457200">
              <a:lnSpc>
                <a:spcPct val="90000"/>
              </a:lnSpc>
              <a:buFont typeface="+mj-lt"/>
              <a:buAutoNum type="arabicPeriod"/>
            </a:pPr>
            <a:r>
              <a:rPr lang="en-US" sz="2400" dirty="0"/>
              <a:t>to facilitate the expansion of international trade</a:t>
            </a:r>
          </a:p>
          <a:p>
            <a:pPr marL="801687" lvl="1" indent="-457200">
              <a:lnSpc>
                <a:spcPct val="90000"/>
              </a:lnSpc>
              <a:buFont typeface="+mj-lt"/>
              <a:buAutoNum type="arabicPeriod"/>
            </a:pPr>
            <a:r>
              <a:rPr lang="en-US" sz="2400" dirty="0"/>
              <a:t>to promote exchange stability and a multilateral system of payments</a:t>
            </a:r>
          </a:p>
          <a:p>
            <a:pPr marL="801687" lvl="1" indent="-457200">
              <a:lnSpc>
                <a:spcPct val="90000"/>
              </a:lnSpc>
              <a:buFont typeface="+mj-lt"/>
              <a:buAutoNum type="arabicPeriod"/>
            </a:pPr>
            <a:r>
              <a:rPr lang="en-US" sz="2400" dirty="0"/>
              <a:t>to make temporary financial resources available to members under “adequate safeguards”</a:t>
            </a:r>
          </a:p>
          <a:p>
            <a:pPr marL="801687" lvl="1" indent="-457200">
              <a:lnSpc>
                <a:spcPct val="90000"/>
              </a:lnSpc>
              <a:buFont typeface="+mj-lt"/>
              <a:buAutoNum type="arabicPeriod"/>
            </a:pPr>
            <a:r>
              <a:rPr lang="en-US" sz="2400" dirty="0"/>
              <a:t>to reduce the duration and degree of international payments imbalances</a:t>
            </a:r>
          </a:p>
          <a:p>
            <a:endParaRPr lang="en-US" dirty="0"/>
          </a:p>
        </p:txBody>
      </p:sp>
      <p:sp>
        <p:nvSpPr>
          <p:cNvPr id="4" name="Footer Placeholder 3"/>
          <p:cNvSpPr>
            <a:spLocks noGrp="1"/>
          </p:cNvSpPr>
          <p:nvPr>
            <p:ph type="ftr" sz="quarter" idx="11"/>
          </p:nvPr>
        </p:nvSpPr>
        <p:spPr/>
        <p:txBody>
          <a:bodyPr/>
          <a:lstStyle/>
          <a:p>
            <a:r>
              <a:rPr lang="en-US" altLang="en-US" dirty="0"/>
              <a:t>© Kenneth A. Reinert, </a:t>
            </a:r>
          </a:p>
          <a:p>
            <a:r>
              <a:rPr lang="en-US" altLang="en-US" dirty="0"/>
              <a:t>Cambridge University Press 2021</a:t>
            </a:r>
          </a:p>
        </p:txBody>
      </p:sp>
    </p:spTree>
    <p:extLst>
      <p:ext uri="{BB962C8B-B14F-4D97-AF65-F5344CB8AC3E}">
        <p14:creationId xmlns:p14="http://schemas.microsoft.com/office/powerpoint/2010/main" val="37616511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5AC79-FA35-0F41-B9E0-10A9DBC1F278}"/>
              </a:ext>
            </a:extLst>
          </p:cNvPr>
          <p:cNvSpPr>
            <a:spLocks noGrp="1"/>
          </p:cNvSpPr>
          <p:nvPr>
            <p:ph type="title"/>
          </p:nvPr>
        </p:nvSpPr>
        <p:spPr/>
        <p:txBody>
          <a:bodyPr/>
          <a:lstStyle/>
          <a:p>
            <a:r>
              <a:rPr lang="en-US" dirty="0"/>
              <a:t>The Operation of the IMF</a:t>
            </a:r>
          </a:p>
        </p:txBody>
      </p:sp>
      <p:sp>
        <p:nvSpPr>
          <p:cNvPr id="3" name="Content Placeholder 2">
            <a:extLst>
              <a:ext uri="{FF2B5EF4-FFF2-40B4-BE49-F238E27FC236}">
                <a16:creationId xmlns:a16="http://schemas.microsoft.com/office/drawing/2014/main" id="{F22D894B-BE7A-5046-993F-D8E1386881A7}"/>
              </a:ext>
            </a:extLst>
          </p:cNvPr>
          <p:cNvSpPr>
            <a:spLocks noGrp="1"/>
          </p:cNvSpPr>
          <p:nvPr>
            <p:ph idx="1"/>
          </p:nvPr>
        </p:nvSpPr>
        <p:spPr/>
        <p:txBody>
          <a:bodyPr/>
          <a:lstStyle/>
          <a:p>
            <a:r>
              <a:rPr lang="en-US" dirty="0"/>
              <a:t>Administrative structure:</a:t>
            </a:r>
          </a:p>
          <a:p>
            <a:pPr lvl="1"/>
            <a:r>
              <a:rPr lang="en-US" dirty="0"/>
              <a:t>Board of governors: the primary decision-making body</a:t>
            </a:r>
          </a:p>
          <a:p>
            <a:pPr lvl="1"/>
            <a:r>
              <a:rPr lang="en-US" dirty="0"/>
              <a:t>Executive board: day-to-day business</a:t>
            </a:r>
          </a:p>
          <a:p>
            <a:pPr lvl="1"/>
            <a:r>
              <a:rPr lang="en-US" dirty="0"/>
              <a:t>Managing director</a:t>
            </a:r>
            <a:r>
              <a:rPr lang="en-US" dirty="0">
                <a:sym typeface="Wingdings" pitchFamily="2" charset="2"/>
              </a:rPr>
              <a:t> (traditionally a European): chairing the executive board and conducts the IMF’s business</a:t>
            </a:r>
          </a:p>
          <a:p>
            <a:pPr lvl="1"/>
            <a:r>
              <a:rPr lang="en-US" dirty="0">
                <a:sym typeface="Wingdings" pitchFamily="2" charset="2"/>
              </a:rPr>
              <a:t>A set of deputy managing directors</a:t>
            </a:r>
            <a:endParaRPr lang="en-US" dirty="0"/>
          </a:p>
        </p:txBody>
      </p:sp>
      <p:sp>
        <p:nvSpPr>
          <p:cNvPr id="4" name="Footer Placeholder 3">
            <a:extLst>
              <a:ext uri="{FF2B5EF4-FFF2-40B4-BE49-F238E27FC236}">
                <a16:creationId xmlns:a16="http://schemas.microsoft.com/office/drawing/2014/main" id="{3FC788FE-52A9-5348-B6A4-C8B8CC7D9E8A}"/>
              </a:ext>
            </a:extLst>
          </p:cNvPr>
          <p:cNvSpPr>
            <a:spLocks noGrp="1"/>
          </p:cNvSpPr>
          <p:nvPr>
            <p:ph type="ftr" sz="quarter" idx="11"/>
          </p:nvPr>
        </p:nvSpPr>
        <p:spPr/>
        <p:txBody>
          <a:bodyPr/>
          <a:lstStyle/>
          <a:p>
            <a:r>
              <a:rPr lang="en-US" altLang="en-US" dirty="0"/>
              <a:t>© Kenneth A. Reinert, </a:t>
            </a:r>
          </a:p>
          <a:p>
            <a:r>
              <a:rPr lang="en-US" altLang="en-US" dirty="0"/>
              <a:t>Cambridge University Press 2021</a:t>
            </a:r>
          </a:p>
        </p:txBody>
      </p:sp>
    </p:spTree>
    <p:extLst>
      <p:ext uri="{BB962C8B-B14F-4D97-AF65-F5344CB8AC3E}">
        <p14:creationId xmlns:p14="http://schemas.microsoft.com/office/powerpoint/2010/main" val="10188189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IMF Quota System</a:t>
            </a:r>
          </a:p>
        </p:txBody>
      </p:sp>
      <p:sp>
        <p:nvSpPr>
          <p:cNvPr id="3" name="Content Placeholder 2"/>
          <p:cNvSpPr>
            <a:spLocks noGrp="1"/>
          </p:cNvSpPr>
          <p:nvPr>
            <p:ph idx="1"/>
          </p:nvPr>
        </p:nvSpPr>
        <p:spPr/>
        <p:txBody>
          <a:bodyPr/>
          <a:lstStyle/>
          <a:p>
            <a:r>
              <a:rPr lang="en-US" sz="2500" dirty="0"/>
              <a:t>The IMF can be thought of as a </a:t>
            </a:r>
            <a:r>
              <a:rPr lang="en-US" sz="2500" i="1" dirty="0">
                <a:solidFill>
                  <a:schemeClr val="accent5">
                    <a:lumMod val="50000"/>
                  </a:schemeClr>
                </a:solidFill>
              </a:rPr>
              <a:t>global credit union </a:t>
            </a:r>
            <a:r>
              <a:rPr lang="en-US" sz="2500" dirty="0"/>
              <a:t>in which countries’ shares are determined by their </a:t>
            </a:r>
            <a:r>
              <a:rPr lang="en-US" sz="2500" b="1" dirty="0">
                <a:solidFill>
                  <a:schemeClr val="accent5">
                    <a:lumMod val="50000"/>
                  </a:schemeClr>
                </a:solidFill>
              </a:rPr>
              <a:t>quotas</a:t>
            </a:r>
          </a:p>
          <a:p>
            <a:r>
              <a:rPr lang="en-US" sz="2500" dirty="0">
                <a:solidFill>
                  <a:schemeClr val="accent5">
                    <a:lumMod val="50000"/>
                  </a:schemeClr>
                </a:solidFill>
              </a:rPr>
              <a:t>Quotas</a:t>
            </a:r>
            <a:r>
              <a:rPr lang="en-US" sz="2500" dirty="0"/>
              <a:t> are the </a:t>
            </a:r>
            <a:r>
              <a:rPr lang="en-US" sz="2500" i="1" dirty="0">
                <a:solidFill>
                  <a:schemeClr val="accent5">
                    <a:lumMod val="50000"/>
                  </a:schemeClr>
                </a:solidFill>
              </a:rPr>
              <a:t>paid subscriptions </a:t>
            </a:r>
            <a:r>
              <a:rPr lang="en-US" sz="2500" dirty="0"/>
              <a:t>to the IMF and roughly reflect their relative sizes in the world economy.</a:t>
            </a:r>
          </a:p>
          <a:p>
            <a:r>
              <a:rPr lang="en-US" sz="2500" dirty="0">
                <a:solidFill>
                  <a:schemeClr val="accent5">
                    <a:lumMod val="50000"/>
                  </a:schemeClr>
                </a:solidFill>
              </a:rPr>
              <a:t>Quotas</a:t>
            </a:r>
            <a:r>
              <a:rPr lang="en-US" sz="2500" dirty="0"/>
              <a:t> determine both the amount members can borrow from the IMF and their </a:t>
            </a:r>
            <a:r>
              <a:rPr lang="en-US" sz="2500" dirty="0">
                <a:solidFill>
                  <a:schemeClr val="accent5">
                    <a:lumMod val="50000"/>
                  </a:schemeClr>
                </a:solidFill>
              </a:rPr>
              <a:t>voting power </a:t>
            </a:r>
            <a:r>
              <a:rPr lang="en-US" sz="2500" dirty="0"/>
              <a:t>within the IMF</a:t>
            </a:r>
          </a:p>
        </p:txBody>
      </p:sp>
      <p:sp>
        <p:nvSpPr>
          <p:cNvPr id="4" name="Footer Placeholder 3"/>
          <p:cNvSpPr>
            <a:spLocks noGrp="1"/>
          </p:cNvSpPr>
          <p:nvPr>
            <p:ph type="ftr" sz="quarter" idx="11"/>
          </p:nvPr>
        </p:nvSpPr>
        <p:spPr/>
        <p:txBody>
          <a:bodyPr/>
          <a:lstStyle/>
          <a:p>
            <a:r>
              <a:rPr lang="en-US" altLang="en-US" dirty="0"/>
              <a:t>© Kenneth A. Reinert, </a:t>
            </a:r>
          </a:p>
          <a:p>
            <a:r>
              <a:rPr lang="en-US" altLang="en-US" dirty="0"/>
              <a:t>Cambridge University Press 2021</a:t>
            </a:r>
          </a:p>
        </p:txBody>
      </p:sp>
    </p:spTree>
    <p:extLst>
      <p:ext uri="{BB962C8B-B14F-4D97-AF65-F5344CB8AC3E}">
        <p14:creationId xmlns:p14="http://schemas.microsoft.com/office/powerpoint/2010/main" val="24215137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E3110-3883-684A-8B9E-932F54AEB1BD}"/>
              </a:ext>
            </a:extLst>
          </p:cNvPr>
          <p:cNvSpPr>
            <a:spLocks noGrp="1"/>
          </p:cNvSpPr>
          <p:nvPr>
            <p:ph type="title"/>
          </p:nvPr>
        </p:nvSpPr>
        <p:spPr/>
        <p:txBody>
          <a:bodyPr/>
          <a:lstStyle/>
          <a:p>
            <a:r>
              <a:rPr lang="en-US" sz="2800" dirty="0"/>
              <a:t>Figure 19.2  IMF quotas, 2019 (percentage shares above 0.90) Source: </a:t>
            </a:r>
            <a:r>
              <a:rPr lang="en-US" sz="2800" dirty="0" err="1"/>
              <a:t>www.imf.org</a:t>
            </a:r>
            <a:r>
              <a:rPr lang="en-US" sz="2800" dirty="0"/>
              <a:t>.</a:t>
            </a:r>
          </a:p>
        </p:txBody>
      </p:sp>
      <p:sp>
        <p:nvSpPr>
          <p:cNvPr id="4" name="Footer Placeholder 3">
            <a:extLst>
              <a:ext uri="{FF2B5EF4-FFF2-40B4-BE49-F238E27FC236}">
                <a16:creationId xmlns:a16="http://schemas.microsoft.com/office/drawing/2014/main" id="{99125E3E-F7CD-3745-8B5F-5F1408A4ED46}"/>
              </a:ext>
            </a:extLst>
          </p:cNvPr>
          <p:cNvSpPr>
            <a:spLocks noGrp="1"/>
          </p:cNvSpPr>
          <p:nvPr>
            <p:ph type="ftr" sz="quarter" idx="11"/>
          </p:nvPr>
        </p:nvSpPr>
        <p:spPr/>
        <p:txBody>
          <a:bodyPr/>
          <a:lstStyle/>
          <a:p>
            <a:r>
              <a:rPr lang="en-US" altLang="en-US" dirty="0"/>
              <a:t>© Kenneth A. Reinert, </a:t>
            </a:r>
          </a:p>
          <a:p>
            <a:r>
              <a:rPr lang="en-US" altLang="en-US" dirty="0"/>
              <a:t>Cambridge University Press 2021</a:t>
            </a:r>
          </a:p>
        </p:txBody>
      </p:sp>
      <p:pic>
        <p:nvPicPr>
          <p:cNvPr id="5" name="Picture 5" descr="This bar chart shows the percentage distribution of a specific measure (such as global GDP or reserves) across different countries. The countries are listed along the horizontal axis, and the vertical axis represents percentages.&#10;&#10;United States: 16.52% (highest percentage)&#10;Japan: 6.15%&#10;China: 6.09%&#10;Germany: 5.32%&#10;France: 4.03%&#10;United Kingdom: 4.03%&#10;Italy: 3.02%&#10;India: 2.64%&#10;Russia: 2.59%&#10;Canada: 2.22%&#10;Brazil: 2.22%&#10;Saudi Arabia: 2.02%&#10;Spain: 1.92%&#10;Mexico: 1.80%&#10;Netherlands: 1.77%&#10;South Korea: 1.73%&#10;Australia: 1.34%&#10;Belgium: 1.30%&#10;Switzerland: 1.18%&#10;Indonesia: 0.95%&#10;Turkey: 0.95%&#10;The United States leads with the highest percentage, followed by Japan and China, each with just over 6%. The countries listed progressively contribute smaller percentages, with Turkey and Indonesia at the lowest percentage of 0.95%. The chart highlights the dominance of a few major economies, with the United States significantly ahead of the others.">
            <a:extLst>
              <a:ext uri="{FF2B5EF4-FFF2-40B4-BE49-F238E27FC236}">
                <a16:creationId xmlns:a16="http://schemas.microsoft.com/office/drawing/2014/main" id="{E51931A1-D637-A142-B095-5F2857CC30A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1417638"/>
            <a:ext cx="7315200" cy="4617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390404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424DA-D7D3-0E41-A0ED-69481F971140}"/>
              </a:ext>
            </a:extLst>
          </p:cNvPr>
          <p:cNvSpPr>
            <a:spLocks noGrp="1"/>
          </p:cNvSpPr>
          <p:nvPr>
            <p:ph type="title"/>
          </p:nvPr>
        </p:nvSpPr>
        <p:spPr/>
        <p:txBody>
          <a:bodyPr/>
          <a:lstStyle/>
          <a:p>
            <a:r>
              <a:rPr lang="en-US" dirty="0"/>
              <a:t>IMF lending</a:t>
            </a:r>
          </a:p>
        </p:txBody>
      </p:sp>
      <p:sp>
        <p:nvSpPr>
          <p:cNvPr id="3" name="Content Placeholder 2">
            <a:extLst>
              <a:ext uri="{FF2B5EF4-FFF2-40B4-BE49-F238E27FC236}">
                <a16:creationId xmlns:a16="http://schemas.microsoft.com/office/drawing/2014/main" id="{1EA46038-5448-DC4A-BB2A-53E9EAC56246}"/>
              </a:ext>
            </a:extLst>
          </p:cNvPr>
          <p:cNvSpPr>
            <a:spLocks noGrp="1"/>
          </p:cNvSpPr>
          <p:nvPr>
            <p:ph idx="1"/>
          </p:nvPr>
        </p:nvSpPr>
        <p:spPr/>
        <p:txBody>
          <a:bodyPr/>
          <a:lstStyle/>
          <a:p>
            <a:r>
              <a:rPr lang="en-US" sz="2800" dirty="0"/>
              <a:t>In times of difficulty, an IMF member country gains access to the Fund’s resources through a somewhat complex borrowing process</a:t>
            </a:r>
          </a:p>
          <a:p>
            <a:r>
              <a:rPr lang="en-US" sz="2800" dirty="0"/>
              <a:t>The IMF provides resources for adjustment through various “</a:t>
            </a:r>
            <a:r>
              <a:rPr lang="en-US" sz="2800" dirty="0">
                <a:solidFill>
                  <a:schemeClr val="accent5">
                    <a:lumMod val="50000"/>
                  </a:schemeClr>
                </a:solidFill>
              </a:rPr>
              <a:t>lending instruments</a:t>
            </a:r>
            <a:r>
              <a:rPr lang="en-US" sz="2800" dirty="0"/>
              <a:t>,” summarized in Table 19.1</a:t>
            </a:r>
          </a:p>
          <a:p>
            <a:endParaRPr lang="en-US" sz="2800" dirty="0"/>
          </a:p>
          <a:p>
            <a:endParaRPr lang="en-US" sz="2800" dirty="0"/>
          </a:p>
        </p:txBody>
      </p:sp>
      <p:sp>
        <p:nvSpPr>
          <p:cNvPr id="4" name="Footer Placeholder 3">
            <a:extLst>
              <a:ext uri="{FF2B5EF4-FFF2-40B4-BE49-F238E27FC236}">
                <a16:creationId xmlns:a16="http://schemas.microsoft.com/office/drawing/2014/main" id="{ECC65CCE-99AA-5448-8701-B0751BAF16CF}"/>
              </a:ext>
            </a:extLst>
          </p:cNvPr>
          <p:cNvSpPr>
            <a:spLocks noGrp="1"/>
          </p:cNvSpPr>
          <p:nvPr>
            <p:ph type="ftr" sz="quarter" idx="11"/>
          </p:nvPr>
        </p:nvSpPr>
        <p:spPr/>
        <p:txBody>
          <a:bodyPr/>
          <a:lstStyle/>
          <a:p>
            <a:r>
              <a:rPr lang="en-US" altLang="en-US" dirty="0"/>
              <a:t>© Kenneth A. Reinert, </a:t>
            </a:r>
          </a:p>
          <a:p>
            <a:r>
              <a:rPr lang="en-US" altLang="en-US" dirty="0"/>
              <a:t>Cambridge University Press 2021</a:t>
            </a:r>
          </a:p>
        </p:txBody>
      </p:sp>
    </p:spTree>
    <p:extLst>
      <p:ext uri="{BB962C8B-B14F-4D97-AF65-F5344CB8AC3E}">
        <p14:creationId xmlns:p14="http://schemas.microsoft.com/office/powerpoint/2010/main" val="18464993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29A4E29-2E5A-B142-B956-D3680F632A14}"/>
              </a:ext>
            </a:extLst>
          </p:cNvPr>
          <p:cNvSpPr>
            <a:spLocks noGrp="1"/>
          </p:cNvSpPr>
          <p:nvPr>
            <p:ph type="ftr" sz="quarter" idx="11"/>
          </p:nvPr>
        </p:nvSpPr>
        <p:spPr/>
        <p:txBody>
          <a:bodyPr/>
          <a:lstStyle/>
          <a:p>
            <a:r>
              <a:rPr lang="en-US" altLang="en-US" dirty="0"/>
              <a:t>© Kenneth A. Reinert, </a:t>
            </a:r>
          </a:p>
          <a:p>
            <a:r>
              <a:rPr lang="en-US" altLang="en-US" dirty="0"/>
              <a:t>Cambridge University Press 2021</a:t>
            </a:r>
          </a:p>
        </p:txBody>
      </p:sp>
      <p:pic>
        <p:nvPicPr>
          <p:cNvPr id="5" name="Picture 2" descr="This table categorizes different types of International Monetary Fund (IMF) credit facilities, detailing their names, purposes, and distinctions between concessional and non-concessional terms.&#10;&#10;Category: Standard&#10;&#10;Name: Stand-By Arrangement (SBA)&#10;Purpose: Provides standard IMF credit for short-term balance of payments adjustment in middle-income countries.&#10;Category: Special Non-Concessional&#10;&#10;Name: Extended Fund Facility (EFF)&#10;&#10;Purpose: Supports balance of payments adjustment for medium-term needs in middle-income countries.&#10;&#10;Name: Flexible Credit Line (FCL)&#10;&#10;Purpose: Assists in periods of heightened risk for middle-income countries with strong fundamentals.&#10;&#10;Name: Rapid Financing Instrument (RFI)&#10;&#10;Purpose: Offers rapid assistance for middle-income countries facing urgent needs due to commodity price shocks, natural disasters, or conflicts.&#10;&#10;Category: Special Concessional&#10;&#10;Name: Standby Credit Facility (SCF)&#10;&#10;Purpose: Equivalent to the SBA but for short-term balance of payments adjustments in low-income countries on concessional terms.&#10;&#10;Name: Extended Credit Facility (ECF)&#10;&#10;Purpose: Equivalent to the EFF but for medium-term balance of payments adjustments in low-income countries on concessional terms.&#10;&#10;Name: Rapid Credit Facility (RCF)&#10;&#10;Purpose: Provides rapid assistance for low-income countries facing urgent needs such as commodity price shocks, natural disasters, or conflicts.&#10;&#10;This table distinguishes between standard and special facilities, with non-concessional terms typically for middle-income countries and concessional terms for low-income countries.">
            <a:extLst>
              <a:ext uri="{FF2B5EF4-FFF2-40B4-BE49-F238E27FC236}">
                <a16:creationId xmlns:a16="http://schemas.microsoft.com/office/drawing/2014/main" id="{CE217B30-F401-0F45-A392-79515E954184}"/>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91613" y="277813"/>
            <a:ext cx="6011273" cy="589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5">
            <a:extLst>
              <a:ext uri="{FF2B5EF4-FFF2-40B4-BE49-F238E27FC236}">
                <a16:creationId xmlns:a16="http://schemas.microsoft.com/office/drawing/2014/main" id="{B9ABA7F8-7826-874B-8D24-E003012809E6}"/>
              </a:ext>
            </a:extLst>
          </p:cNvPr>
          <p:cNvSpPr txBox="1">
            <a:spLocks noGrp="1"/>
          </p:cNvSpPr>
          <p:nvPr>
            <p:ph type="title" idx="4294967295"/>
          </p:nvPr>
        </p:nvSpPr>
        <p:spPr>
          <a:xfrm>
            <a:off x="6507802" y="5342970"/>
            <a:ext cx="2374368" cy="584775"/>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chemeClr val="tx2"/>
                </a:solidFill>
                <a:effectLst/>
                <a:uLnTx/>
                <a:uFillTx/>
                <a:latin typeface="Arial" charset="0"/>
                <a:ea typeface="+mn-ea"/>
                <a:cs typeface="+mn-cs"/>
              </a:rPr>
              <a:t>Table 19.1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chemeClr val="tx2"/>
                </a:solidFill>
                <a:effectLst/>
                <a:uLnTx/>
                <a:uFillTx/>
                <a:latin typeface="Arial" charset="0"/>
                <a:ea typeface="+mn-ea"/>
                <a:cs typeface="+mn-cs"/>
              </a:rPr>
              <a:t>IMF lending instruments</a:t>
            </a:r>
          </a:p>
        </p:txBody>
      </p:sp>
    </p:spTree>
    <p:extLst>
      <p:ext uri="{BB962C8B-B14F-4D97-AF65-F5344CB8AC3E}">
        <p14:creationId xmlns:p14="http://schemas.microsoft.com/office/powerpoint/2010/main" val="22724731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9F2DA-27E8-D747-B44B-ED223A3ED773}"/>
              </a:ext>
            </a:extLst>
          </p:cNvPr>
          <p:cNvSpPr>
            <a:spLocks noGrp="1"/>
          </p:cNvSpPr>
          <p:nvPr>
            <p:ph type="title"/>
          </p:nvPr>
        </p:nvSpPr>
        <p:spPr/>
        <p:txBody>
          <a:bodyPr/>
          <a:lstStyle/>
          <a:p>
            <a:r>
              <a:rPr lang="en-US" dirty="0"/>
              <a:t>IMF lending</a:t>
            </a:r>
          </a:p>
        </p:txBody>
      </p:sp>
      <p:sp>
        <p:nvSpPr>
          <p:cNvPr id="3" name="Content Placeholder 2">
            <a:extLst>
              <a:ext uri="{FF2B5EF4-FFF2-40B4-BE49-F238E27FC236}">
                <a16:creationId xmlns:a16="http://schemas.microsoft.com/office/drawing/2014/main" id="{53757280-0FDC-1745-BB1E-9BC9315ABF2B}"/>
              </a:ext>
            </a:extLst>
          </p:cNvPr>
          <p:cNvSpPr>
            <a:spLocks noGrp="1"/>
          </p:cNvSpPr>
          <p:nvPr>
            <p:ph idx="1"/>
          </p:nvPr>
        </p:nvSpPr>
        <p:spPr>
          <a:xfrm>
            <a:off x="457200" y="1676400"/>
            <a:ext cx="8229600" cy="4454525"/>
          </a:xfrm>
        </p:spPr>
        <p:txBody>
          <a:bodyPr/>
          <a:lstStyle/>
          <a:p>
            <a:r>
              <a:rPr lang="en-US" sz="2000" dirty="0"/>
              <a:t>Under normal circumstances, the amount of resources an IMF member can access is determined by its </a:t>
            </a:r>
            <a:r>
              <a:rPr lang="en-US" sz="2000" dirty="0">
                <a:solidFill>
                  <a:schemeClr val="accent5">
                    <a:lumMod val="50000"/>
                  </a:schemeClr>
                </a:solidFill>
              </a:rPr>
              <a:t>quota</a:t>
            </a:r>
            <a:r>
              <a:rPr lang="en-US" sz="2000" dirty="0"/>
              <a:t> amount. </a:t>
            </a:r>
          </a:p>
          <a:p>
            <a:pPr lvl="1"/>
            <a:r>
              <a:rPr lang="en-US" sz="1800" dirty="0"/>
              <a:t>Through a complex process involving lending “</a:t>
            </a:r>
            <a:r>
              <a:rPr lang="en-US" sz="1800" dirty="0">
                <a:solidFill>
                  <a:schemeClr val="accent5">
                    <a:lumMod val="50000"/>
                  </a:schemeClr>
                </a:solidFill>
              </a:rPr>
              <a:t>tranches</a:t>
            </a:r>
            <a:r>
              <a:rPr lang="en-US" sz="1800" dirty="0"/>
              <a:t>,” a member can borrow up to 145% of its quota annually and 435% cumulatively. </a:t>
            </a:r>
          </a:p>
          <a:p>
            <a:pPr lvl="1"/>
            <a:r>
              <a:rPr lang="en-US" sz="1800" dirty="0"/>
              <a:t>in recent years, this limit has been exceeded. </a:t>
            </a:r>
          </a:p>
          <a:p>
            <a:r>
              <a:rPr lang="en-US" sz="2000" dirty="0"/>
              <a:t>A country requesting access to IMF resources has to sign a </a:t>
            </a:r>
            <a:r>
              <a:rPr lang="en-US" sz="2000" i="1" dirty="0">
                <a:solidFill>
                  <a:schemeClr val="accent5">
                    <a:lumMod val="50000"/>
                  </a:schemeClr>
                </a:solidFill>
              </a:rPr>
              <a:t>letter of intent </a:t>
            </a:r>
            <a:r>
              <a:rPr lang="en-US" sz="2000" dirty="0"/>
              <a:t>committing itself to a certain set of policy changes. These policy changes are known as </a:t>
            </a:r>
            <a:r>
              <a:rPr lang="en-US" sz="2000" b="1" dirty="0">
                <a:solidFill>
                  <a:schemeClr val="accent5">
                    <a:lumMod val="50000"/>
                  </a:schemeClr>
                </a:solidFill>
              </a:rPr>
              <a:t>conditionalities</a:t>
            </a:r>
          </a:p>
          <a:p>
            <a:r>
              <a:rPr lang="en-US" sz="2000" dirty="0">
                <a:solidFill>
                  <a:schemeClr val="accent5">
                    <a:lumMod val="50000"/>
                  </a:schemeClr>
                </a:solidFill>
              </a:rPr>
              <a:t>Conditionality</a:t>
            </a:r>
            <a:r>
              <a:rPr lang="en-US" sz="2000" dirty="0"/>
              <a:t> is a central feature of both IMF and World Bank lending.</a:t>
            </a:r>
          </a:p>
          <a:p>
            <a:r>
              <a:rPr lang="en-US" sz="2000" dirty="0"/>
              <a:t>Whether a country meets the conditionalities of a lending arrangement is determined by a process of IMF </a:t>
            </a:r>
            <a:r>
              <a:rPr lang="en-US" sz="2000" i="1" dirty="0">
                <a:solidFill>
                  <a:schemeClr val="accent5">
                    <a:lumMod val="50000"/>
                  </a:schemeClr>
                </a:solidFill>
              </a:rPr>
              <a:t>monitoring</a:t>
            </a:r>
            <a:r>
              <a:rPr lang="en-US" sz="2000" dirty="0"/>
              <a:t>.</a:t>
            </a:r>
          </a:p>
        </p:txBody>
      </p:sp>
      <p:sp>
        <p:nvSpPr>
          <p:cNvPr id="4" name="Footer Placeholder 3">
            <a:extLst>
              <a:ext uri="{FF2B5EF4-FFF2-40B4-BE49-F238E27FC236}">
                <a16:creationId xmlns:a16="http://schemas.microsoft.com/office/drawing/2014/main" id="{5343FA69-D3B5-C143-A5D6-378199154998}"/>
              </a:ext>
            </a:extLst>
          </p:cNvPr>
          <p:cNvSpPr>
            <a:spLocks noGrp="1"/>
          </p:cNvSpPr>
          <p:nvPr>
            <p:ph type="ftr" sz="quarter" idx="11"/>
          </p:nvPr>
        </p:nvSpPr>
        <p:spPr/>
        <p:txBody>
          <a:bodyPr/>
          <a:lstStyle/>
          <a:p>
            <a:r>
              <a:rPr lang="en-US" altLang="en-US" dirty="0"/>
              <a:t>© Kenneth A. Reinert, </a:t>
            </a:r>
          </a:p>
          <a:p>
            <a:r>
              <a:rPr lang="en-US" altLang="en-US" dirty="0"/>
              <a:t>Cambridge University Press 2021</a:t>
            </a:r>
          </a:p>
        </p:txBody>
      </p:sp>
    </p:spTree>
    <p:extLst>
      <p:ext uri="{BB962C8B-B14F-4D97-AF65-F5344CB8AC3E}">
        <p14:creationId xmlns:p14="http://schemas.microsoft.com/office/powerpoint/2010/main" val="30503267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8F3C0-14B6-5342-95AE-80B18F312B59}"/>
              </a:ext>
            </a:extLst>
          </p:cNvPr>
          <p:cNvSpPr>
            <a:spLocks noGrp="1"/>
          </p:cNvSpPr>
          <p:nvPr>
            <p:ph type="title"/>
          </p:nvPr>
        </p:nvSpPr>
        <p:spPr/>
        <p:txBody>
          <a:bodyPr/>
          <a:lstStyle/>
          <a:p>
            <a:r>
              <a:rPr lang="en-US" dirty="0"/>
              <a:t>IMF lending	</a:t>
            </a:r>
          </a:p>
        </p:txBody>
      </p:sp>
      <p:sp>
        <p:nvSpPr>
          <p:cNvPr id="3" name="Content Placeholder 2">
            <a:extLst>
              <a:ext uri="{FF2B5EF4-FFF2-40B4-BE49-F238E27FC236}">
                <a16:creationId xmlns:a16="http://schemas.microsoft.com/office/drawing/2014/main" id="{A86FE3F0-DDDC-264D-ACFA-129FCD9053B4}"/>
              </a:ext>
            </a:extLst>
          </p:cNvPr>
          <p:cNvSpPr>
            <a:spLocks noGrp="1"/>
          </p:cNvSpPr>
          <p:nvPr>
            <p:ph idx="1"/>
          </p:nvPr>
        </p:nvSpPr>
        <p:spPr>
          <a:xfrm>
            <a:off x="457200" y="1295400"/>
            <a:ext cx="8229600" cy="4800600"/>
          </a:xfrm>
        </p:spPr>
        <p:txBody>
          <a:bodyPr/>
          <a:lstStyle/>
          <a:p>
            <a:r>
              <a:rPr lang="en-US" sz="2800" dirty="0"/>
              <a:t>The above lending arrangements reflect the dominance of the </a:t>
            </a:r>
            <a:r>
              <a:rPr lang="en-US" sz="2800" dirty="0">
                <a:solidFill>
                  <a:schemeClr val="accent5">
                    <a:lumMod val="50000"/>
                  </a:schemeClr>
                </a:solidFill>
              </a:rPr>
              <a:t>White Plan </a:t>
            </a:r>
            <a:r>
              <a:rPr lang="en-US" sz="2800" dirty="0"/>
              <a:t>over the </a:t>
            </a:r>
            <a:r>
              <a:rPr lang="en-US" sz="2800" dirty="0">
                <a:solidFill>
                  <a:schemeClr val="accent5">
                    <a:lumMod val="50000"/>
                  </a:schemeClr>
                </a:solidFill>
              </a:rPr>
              <a:t>Keynes Plan </a:t>
            </a:r>
          </a:p>
          <a:p>
            <a:pPr lvl="1"/>
            <a:r>
              <a:rPr lang="en-US" sz="2400" dirty="0">
                <a:solidFill>
                  <a:schemeClr val="accent5">
                    <a:lumMod val="50000"/>
                  </a:schemeClr>
                </a:solidFill>
              </a:rPr>
              <a:t>Keynes Plan </a:t>
            </a:r>
            <a:r>
              <a:rPr lang="en-US" sz="2400" dirty="0"/>
              <a:t>penalized </a:t>
            </a:r>
            <a:r>
              <a:rPr lang="en-US" sz="2400" i="1" dirty="0"/>
              <a:t>both</a:t>
            </a:r>
            <a:r>
              <a:rPr lang="en-US" sz="2400" dirty="0"/>
              <a:t> creditors </a:t>
            </a:r>
            <a:r>
              <a:rPr lang="en-US" sz="2400" i="1" dirty="0"/>
              <a:t>and</a:t>
            </a:r>
            <a:r>
              <a:rPr lang="en-US" sz="2400" dirty="0"/>
              <a:t> debtors symmetrically: spread international adjustment responsibilities between countries with balance of payments surpluses </a:t>
            </a:r>
            <a:r>
              <a:rPr lang="en-US" sz="2400" i="1" dirty="0"/>
              <a:t>and</a:t>
            </a:r>
            <a:r>
              <a:rPr lang="en-US" sz="2400" dirty="0"/>
              <a:t> countries with deficits </a:t>
            </a:r>
            <a:r>
              <a:rPr lang="en-US" sz="2400" i="1" dirty="0"/>
              <a:t>alike</a:t>
            </a:r>
          </a:p>
          <a:p>
            <a:pPr lvl="1"/>
            <a:r>
              <a:rPr lang="en-US" sz="2400" dirty="0"/>
              <a:t>This feature was left out in the final agreements, global adjustment being the responsibility of the </a:t>
            </a:r>
            <a:r>
              <a:rPr lang="en-US" sz="2400" i="1" dirty="0"/>
              <a:t>deficit countries </a:t>
            </a:r>
          </a:p>
        </p:txBody>
      </p:sp>
      <p:sp>
        <p:nvSpPr>
          <p:cNvPr id="4" name="Footer Placeholder 3">
            <a:extLst>
              <a:ext uri="{FF2B5EF4-FFF2-40B4-BE49-F238E27FC236}">
                <a16:creationId xmlns:a16="http://schemas.microsoft.com/office/drawing/2014/main" id="{78B9F1C0-C4B3-9B47-B93F-CDAD913C9CF0}"/>
              </a:ext>
            </a:extLst>
          </p:cNvPr>
          <p:cNvSpPr>
            <a:spLocks noGrp="1"/>
          </p:cNvSpPr>
          <p:nvPr>
            <p:ph type="ftr" sz="quarter" idx="11"/>
          </p:nvPr>
        </p:nvSpPr>
        <p:spPr/>
        <p:txBody>
          <a:bodyPr/>
          <a:lstStyle/>
          <a:p>
            <a:r>
              <a:rPr lang="en-US" altLang="en-US" dirty="0"/>
              <a:t>© Kenneth A. Reinert, </a:t>
            </a:r>
          </a:p>
          <a:p>
            <a:r>
              <a:rPr lang="en-US" altLang="en-US" dirty="0"/>
              <a:t>Cambridge University Press 2021</a:t>
            </a:r>
          </a:p>
        </p:txBody>
      </p:sp>
    </p:spTree>
    <p:extLst>
      <p:ext uri="{BB962C8B-B14F-4D97-AF65-F5344CB8AC3E}">
        <p14:creationId xmlns:p14="http://schemas.microsoft.com/office/powerpoint/2010/main" val="31937699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Sources of IMF Funds</a:t>
            </a:r>
          </a:p>
        </p:txBody>
      </p:sp>
      <p:sp>
        <p:nvSpPr>
          <p:cNvPr id="3" name="Content Placeholder 2"/>
          <p:cNvSpPr>
            <a:spLocks noGrp="1"/>
          </p:cNvSpPr>
          <p:nvPr>
            <p:ph idx="1"/>
          </p:nvPr>
        </p:nvSpPr>
        <p:spPr/>
        <p:txBody>
          <a:bodyPr/>
          <a:lstStyle/>
          <a:p>
            <a:r>
              <a:rPr lang="en-US" sz="2800" dirty="0"/>
              <a:t>Members’ quotas</a:t>
            </a:r>
          </a:p>
          <a:p>
            <a:r>
              <a:rPr lang="en-US" sz="2800" dirty="0"/>
              <a:t>Selling gold holdings</a:t>
            </a:r>
          </a:p>
          <a:p>
            <a:r>
              <a:rPr lang="en-US" sz="2800" dirty="0"/>
              <a:t>Multilateral borrowing arrangements</a:t>
            </a:r>
          </a:p>
          <a:p>
            <a:pPr lvl="1"/>
            <a:r>
              <a:rPr lang="en-US" sz="2400" dirty="0"/>
              <a:t>General Arrangements to Borrow (GAB)</a:t>
            </a:r>
          </a:p>
          <a:p>
            <a:pPr lvl="1"/>
            <a:r>
              <a:rPr lang="en-US" sz="2400" dirty="0"/>
              <a:t>New Arrangements to Borrow (NAB)</a:t>
            </a:r>
          </a:p>
          <a:p>
            <a:r>
              <a:rPr lang="en-US" sz="2800" dirty="0"/>
              <a:t>As of 2009, the total resources available to the IMF were increased to US$750 billion</a:t>
            </a:r>
          </a:p>
          <a:p>
            <a:r>
              <a:rPr lang="en-US" sz="2800" dirty="0"/>
              <a:t>Ongoing discussions are considering raising this to US$1 trillion</a:t>
            </a:r>
          </a:p>
          <a:p>
            <a:pPr marL="344487" lvl="1" indent="0">
              <a:buNone/>
            </a:pPr>
            <a:endParaRPr lang="en-US" dirty="0"/>
          </a:p>
        </p:txBody>
      </p:sp>
      <p:sp>
        <p:nvSpPr>
          <p:cNvPr id="4" name="Footer Placeholder 3"/>
          <p:cNvSpPr>
            <a:spLocks noGrp="1"/>
          </p:cNvSpPr>
          <p:nvPr>
            <p:ph type="ftr" sz="quarter" idx="11"/>
          </p:nvPr>
        </p:nvSpPr>
        <p:spPr/>
        <p:txBody>
          <a:bodyPr/>
          <a:lstStyle/>
          <a:p>
            <a:r>
              <a:rPr lang="en-US" altLang="en-US" dirty="0"/>
              <a:t>© Kenneth A. Reinert, </a:t>
            </a:r>
          </a:p>
          <a:p>
            <a:r>
              <a:rPr lang="en-US" altLang="en-US" dirty="0"/>
              <a:t>Cambridge University Press 2021</a:t>
            </a:r>
          </a:p>
        </p:txBody>
      </p:sp>
    </p:spTree>
    <p:extLst>
      <p:ext uri="{BB962C8B-B14F-4D97-AF65-F5344CB8AC3E}">
        <p14:creationId xmlns:p14="http://schemas.microsoft.com/office/powerpoint/2010/main" val="21778049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History of IMF Operations: 1950s</a:t>
            </a:r>
          </a:p>
        </p:txBody>
      </p:sp>
      <p:sp>
        <p:nvSpPr>
          <p:cNvPr id="3" name="Content Placeholder 2"/>
          <p:cNvSpPr>
            <a:spLocks noGrp="1"/>
          </p:cNvSpPr>
          <p:nvPr>
            <p:ph idx="1"/>
          </p:nvPr>
        </p:nvSpPr>
        <p:spPr/>
        <p:txBody>
          <a:bodyPr/>
          <a:lstStyle/>
          <a:p>
            <a:pPr>
              <a:lnSpc>
                <a:spcPct val="80000"/>
              </a:lnSpc>
            </a:pPr>
            <a:r>
              <a:rPr lang="en-US" sz="2800" dirty="0"/>
              <a:t>In its initial years, the IMF was nearly irrelevant</a:t>
            </a:r>
          </a:p>
          <a:p>
            <a:pPr>
              <a:lnSpc>
                <a:spcPct val="80000"/>
              </a:lnSpc>
            </a:pPr>
            <a:r>
              <a:rPr lang="en-US" sz="2800" dirty="0"/>
              <a:t>However, Suez crisis of 1956 forced Britain to draw on its reserve and first credit tranches</a:t>
            </a:r>
          </a:p>
          <a:p>
            <a:pPr>
              <a:lnSpc>
                <a:spcPct val="80000"/>
              </a:lnSpc>
            </a:pPr>
            <a:r>
              <a:rPr lang="en-US" sz="2800" dirty="0"/>
              <a:t>Japan drew on its reserve tranche in 1957</a:t>
            </a:r>
          </a:p>
          <a:p>
            <a:pPr>
              <a:lnSpc>
                <a:spcPct val="80000"/>
              </a:lnSpc>
            </a:pPr>
            <a:r>
              <a:rPr lang="en-US" sz="2800" dirty="0"/>
              <a:t>From 1956 through 1958, the IMF was involved in policies that lead to the convertibility of both British pound and French franc</a:t>
            </a:r>
          </a:p>
          <a:p>
            <a:pPr>
              <a:lnSpc>
                <a:spcPct val="80000"/>
              </a:lnSpc>
            </a:pPr>
            <a:r>
              <a:rPr lang="en-US" sz="2800" dirty="0"/>
              <a:t>The IMF then began to sign a number of SBAs with a growing number of countries, including developing countries</a:t>
            </a:r>
          </a:p>
          <a:p>
            <a:endParaRPr lang="en-US" dirty="0"/>
          </a:p>
        </p:txBody>
      </p:sp>
      <p:sp>
        <p:nvSpPr>
          <p:cNvPr id="4" name="Footer Placeholder 3"/>
          <p:cNvSpPr>
            <a:spLocks noGrp="1"/>
          </p:cNvSpPr>
          <p:nvPr>
            <p:ph type="ftr" sz="quarter" idx="11"/>
          </p:nvPr>
        </p:nvSpPr>
        <p:spPr/>
        <p:txBody>
          <a:bodyPr/>
          <a:lstStyle/>
          <a:p>
            <a:r>
              <a:rPr lang="en-US" altLang="en-US" dirty="0"/>
              <a:t>© Kenneth A. Reinert, </a:t>
            </a:r>
          </a:p>
          <a:p>
            <a:r>
              <a:rPr lang="en-US" altLang="en-US" dirty="0"/>
              <a:t>Cambridge University Press 2021</a:t>
            </a:r>
          </a:p>
        </p:txBody>
      </p:sp>
    </p:spTree>
    <p:extLst>
      <p:ext uri="{BB962C8B-B14F-4D97-AF65-F5344CB8AC3E}">
        <p14:creationId xmlns:p14="http://schemas.microsoft.com/office/powerpoint/2010/main" val="17980868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Year 1941</a:t>
            </a:r>
          </a:p>
        </p:txBody>
      </p:sp>
      <p:sp>
        <p:nvSpPr>
          <p:cNvPr id="3" name="Content Placeholder 2"/>
          <p:cNvSpPr>
            <a:spLocks noGrp="1"/>
          </p:cNvSpPr>
          <p:nvPr>
            <p:ph idx="1"/>
          </p:nvPr>
        </p:nvSpPr>
        <p:spPr>
          <a:xfrm>
            <a:off x="457200" y="1295400"/>
            <a:ext cx="8229600" cy="4835525"/>
          </a:xfrm>
        </p:spPr>
        <p:txBody>
          <a:bodyPr/>
          <a:lstStyle/>
          <a:p>
            <a:r>
              <a:rPr lang="en-US" sz="2400" dirty="0"/>
              <a:t>Working for the British Treasury, John Maynard Keynes began to write a proposal for an International Clearing Union (ICU)</a:t>
            </a:r>
            <a:r>
              <a:rPr lang="en-US" sz="2400" dirty="0">
                <a:sym typeface="Wingdings" pitchFamily="2" charset="2"/>
              </a:rPr>
              <a:t> the “</a:t>
            </a:r>
            <a:r>
              <a:rPr lang="en-US" sz="2400" dirty="0">
                <a:solidFill>
                  <a:schemeClr val="accent5">
                    <a:lumMod val="50000"/>
                  </a:schemeClr>
                </a:solidFill>
              </a:rPr>
              <a:t>Keynes Plan</a:t>
            </a:r>
            <a:r>
              <a:rPr lang="en-US" sz="2400" dirty="0"/>
              <a:t>”</a:t>
            </a:r>
          </a:p>
          <a:p>
            <a:r>
              <a:rPr lang="en-US" sz="2400" dirty="0"/>
              <a:t>Working for the United States Treasury, Harry Dexter White write a proposal for an International Stabilization Fund (ISF) </a:t>
            </a:r>
            <a:r>
              <a:rPr lang="en-US" sz="2400" dirty="0">
                <a:sym typeface="Wingdings" pitchFamily="2" charset="2"/>
              </a:rPr>
              <a:t> the “</a:t>
            </a:r>
            <a:r>
              <a:rPr lang="en-US" sz="2400" dirty="0">
                <a:solidFill>
                  <a:schemeClr val="accent5">
                    <a:lumMod val="50000"/>
                  </a:schemeClr>
                </a:solidFill>
              </a:rPr>
              <a:t>White Plan</a:t>
            </a:r>
            <a:r>
              <a:rPr lang="en-US" sz="2400" dirty="0"/>
              <a:t>”</a:t>
            </a:r>
          </a:p>
          <a:p>
            <a:r>
              <a:rPr lang="en-US" sz="2400" dirty="0"/>
              <a:t>These plans were taken up at the Bretton Woods Conference of July 1944 and became the </a:t>
            </a:r>
            <a:r>
              <a:rPr lang="en-US" sz="2400" b="1" dirty="0">
                <a:solidFill>
                  <a:schemeClr val="accent5">
                    <a:lumMod val="50000"/>
                  </a:schemeClr>
                </a:solidFill>
              </a:rPr>
              <a:t>International Monetary Fund </a:t>
            </a:r>
            <a:r>
              <a:rPr lang="en-US" sz="2400" dirty="0"/>
              <a:t>(IMF) and the International Bank for Reconstruction and Development (part of the </a:t>
            </a:r>
            <a:r>
              <a:rPr lang="en-US" sz="2400" b="1" dirty="0">
                <a:solidFill>
                  <a:schemeClr val="accent5">
                    <a:lumMod val="50000"/>
                  </a:schemeClr>
                </a:solidFill>
              </a:rPr>
              <a:t>World Bank</a:t>
            </a:r>
            <a:r>
              <a:rPr lang="en-US" sz="2400" dirty="0">
                <a:solidFill>
                  <a:schemeClr val="accent5">
                    <a:lumMod val="50000"/>
                  </a:schemeClr>
                </a:solidFill>
              </a:rPr>
              <a:t> </a:t>
            </a:r>
            <a:r>
              <a:rPr lang="en-US" sz="2400" dirty="0"/>
              <a:t>Group)</a:t>
            </a:r>
          </a:p>
        </p:txBody>
      </p:sp>
      <p:sp>
        <p:nvSpPr>
          <p:cNvPr id="4" name="Footer Placeholder 3"/>
          <p:cNvSpPr>
            <a:spLocks noGrp="1"/>
          </p:cNvSpPr>
          <p:nvPr>
            <p:ph type="ftr" sz="quarter" idx="11"/>
          </p:nvPr>
        </p:nvSpPr>
        <p:spPr/>
        <p:txBody>
          <a:bodyPr/>
          <a:lstStyle/>
          <a:p>
            <a:r>
              <a:rPr lang="en-US" altLang="en-US" dirty="0"/>
              <a:t>© Kenneth A. Reinert, </a:t>
            </a:r>
          </a:p>
          <a:p>
            <a:r>
              <a:rPr lang="en-US" altLang="en-US" dirty="0"/>
              <a:t>Cambridge University Press 2021</a:t>
            </a:r>
          </a:p>
        </p:txBody>
      </p:sp>
    </p:spTree>
    <p:extLst>
      <p:ext uri="{BB962C8B-B14F-4D97-AF65-F5344CB8AC3E}">
        <p14:creationId xmlns:p14="http://schemas.microsoft.com/office/powerpoint/2010/main" val="15188586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History of IMF Operations: 1960s</a:t>
            </a:r>
          </a:p>
        </p:txBody>
      </p:sp>
      <p:sp>
        <p:nvSpPr>
          <p:cNvPr id="3" name="Content Placeholder 2"/>
          <p:cNvSpPr>
            <a:spLocks noGrp="1"/>
          </p:cNvSpPr>
          <p:nvPr>
            <p:ph idx="1"/>
          </p:nvPr>
        </p:nvSpPr>
        <p:spPr>
          <a:xfrm>
            <a:off x="457200" y="1524000"/>
            <a:ext cx="8229600" cy="4606925"/>
          </a:xfrm>
        </p:spPr>
        <p:txBody>
          <a:bodyPr/>
          <a:lstStyle/>
          <a:p>
            <a:pPr>
              <a:lnSpc>
                <a:spcPct val="80000"/>
              </a:lnSpc>
            </a:pPr>
            <a:r>
              <a:rPr lang="en-US" sz="2600" dirty="0"/>
              <a:t>Reflecting the </a:t>
            </a:r>
            <a:r>
              <a:rPr lang="en-US" sz="2600" dirty="0" err="1">
                <a:solidFill>
                  <a:schemeClr val="accent5">
                    <a:lumMod val="50000"/>
                  </a:schemeClr>
                </a:solidFill>
              </a:rPr>
              <a:t>Triffin</a:t>
            </a:r>
            <a:r>
              <a:rPr lang="en-US" sz="2600" dirty="0">
                <a:solidFill>
                  <a:schemeClr val="accent5">
                    <a:lumMod val="50000"/>
                  </a:schemeClr>
                </a:solidFill>
              </a:rPr>
              <a:t> dilemma</a:t>
            </a:r>
            <a:r>
              <a:rPr lang="en-US" sz="2600" dirty="0"/>
              <a:t>, the IMF became concerned about the United States’ ability to defend the dollar and other major industrialized countries’ abilities to maintain their parities</a:t>
            </a:r>
          </a:p>
          <a:p>
            <a:pPr>
              <a:lnSpc>
                <a:spcPct val="80000"/>
              </a:lnSpc>
            </a:pPr>
            <a:r>
              <a:rPr lang="en-US" sz="2600" dirty="0"/>
              <a:t>This led the IMF to introduce the </a:t>
            </a:r>
            <a:r>
              <a:rPr lang="en-US" sz="2600" dirty="0">
                <a:solidFill>
                  <a:schemeClr val="accent5">
                    <a:lumMod val="50000"/>
                  </a:schemeClr>
                </a:solidFill>
              </a:rPr>
              <a:t>General Arrangements to Borrow (GAB)</a:t>
            </a:r>
            <a:r>
              <a:rPr lang="en-US" sz="2600" dirty="0"/>
              <a:t> in 1962</a:t>
            </a:r>
          </a:p>
          <a:p>
            <a:r>
              <a:rPr lang="en-US" sz="2600" dirty="0"/>
              <a:t>By 1965, US faced two unappealing options</a:t>
            </a:r>
          </a:p>
          <a:p>
            <a:pPr lvl="1"/>
            <a:r>
              <a:rPr lang="en-US" sz="2200" dirty="0"/>
              <a:t>Reduce world supply of dollars to enhance international confidence by reducing international liquidity</a:t>
            </a:r>
          </a:p>
          <a:p>
            <a:pPr lvl="1"/>
            <a:r>
              <a:rPr lang="en-US" sz="2200" dirty="0"/>
              <a:t>Expand world supply of dollars to enhance international liquidity by reducing international confidence</a:t>
            </a:r>
          </a:p>
          <a:p>
            <a:endParaRPr lang="en-US" dirty="0"/>
          </a:p>
        </p:txBody>
      </p:sp>
      <p:sp>
        <p:nvSpPr>
          <p:cNvPr id="4" name="Footer Placeholder 3"/>
          <p:cNvSpPr>
            <a:spLocks noGrp="1"/>
          </p:cNvSpPr>
          <p:nvPr>
            <p:ph type="ftr" sz="quarter" idx="11"/>
          </p:nvPr>
        </p:nvSpPr>
        <p:spPr/>
        <p:txBody>
          <a:bodyPr/>
          <a:lstStyle/>
          <a:p>
            <a:r>
              <a:rPr lang="en-US" altLang="en-US" dirty="0"/>
              <a:t>© Kenneth A. Reinert, </a:t>
            </a:r>
          </a:p>
          <a:p>
            <a:r>
              <a:rPr lang="en-US" altLang="en-US" dirty="0"/>
              <a:t>Cambridge University Press 2021</a:t>
            </a:r>
          </a:p>
        </p:txBody>
      </p:sp>
    </p:spTree>
    <p:extLst>
      <p:ext uri="{BB962C8B-B14F-4D97-AF65-F5344CB8AC3E}">
        <p14:creationId xmlns:p14="http://schemas.microsoft.com/office/powerpoint/2010/main" val="21303158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History of IMF Operations 1960s</a:t>
            </a:r>
          </a:p>
        </p:txBody>
      </p:sp>
      <p:sp>
        <p:nvSpPr>
          <p:cNvPr id="3" name="Content Placeholder 2"/>
          <p:cNvSpPr>
            <a:spLocks noGrp="1"/>
          </p:cNvSpPr>
          <p:nvPr>
            <p:ph idx="1"/>
          </p:nvPr>
        </p:nvSpPr>
        <p:spPr>
          <a:xfrm>
            <a:off x="457200" y="1447800"/>
            <a:ext cx="8229600" cy="4683125"/>
          </a:xfrm>
        </p:spPr>
        <p:txBody>
          <a:bodyPr/>
          <a:lstStyle/>
          <a:p>
            <a:r>
              <a:rPr lang="en-US" sz="2600" dirty="0"/>
              <a:t>But where would the world turn for a reserve asset?</a:t>
            </a:r>
          </a:p>
          <a:p>
            <a:pPr lvl="1"/>
            <a:r>
              <a:rPr lang="en-US" sz="2200" dirty="0"/>
              <a:t>In 1969, the IMF introduced the </a:t>
            </a:r>
            <a:r>
              <a:rPr lang="en-US" sz="2200" b="1" dirty="0">
                <a:solidFill>
                  <a:schemeClr val="accent5">
                    <a:lumMod val="50000"/>
                  </a:schemeClr>
                </a:solidFill>
              </a:rPr>
              <a:t>special drawing right (SDR) </a:t>
            </a:r>
            <a:r>
              <a:rPr lang="en-US" sz="2200" dirty="0"/>
              <a:t>as a new reserve asset</a:t>
            </a:r>
          </a:p>
          <a:p>
            <a:pPr lvl="1"/>
            <a:r>
              <a:rPr lang="en-US" sz="2200" dirty="0"/>
              <a:t>Initially defined in value in terms of gold, it is now defined as a basket of: </a:t>
            </a:r>
          </a:p>
          <a:p>
            <a:pPr lvl="2"/>
            <a:r>
              <a:rPr lang="en-US" sz="1800" dirty="0"/>
              <a:t>the US dollar</a:t>
            </a:r>
          </a:p>
          <a:p>
            <a:pPr lvl="2"/>
            <a:r>
              <a:rPr lang="en-US" sz="1800" dirty="0"/>
              <a:t>the British pound sterling</a:t>
            </a:r>
          </a:p>
          <a:p>
            <a:pPr lvl="2"/>
            <a:r>
              <a:rPr lang="en-US" sz="1800" dirty="0"/>
              <a:t>the Japanese yen</a:t>
            </a:r>
          </a:p>
          <a:p>
            <a:pPr lvl="2"/>
            <a:r>
              <a:rPr lang="en-US" sz="1800" dirty="0"/>
              <a:t>the euro</a:t>
            </a:r>
          </a:p>
          <a:p>
            <a:pPr lvl="2"/>
            <a:r>
              <a:rPr lang="en-US" sz="1800" dirty="0"/>
              <a:t>the Chinese renminbi</a:t>
            </a:r>
          </a:p>
          <a:p>
            <a:endParaRPr lang="en-US" dirty="0"/>
          </a:p>
        </p:txBody>
      </p:sp>
      <p:sp>
        <p:nvSpPr>
          <p:cNvPr id="4" name="Footer Placeholder 3"/>
          <p:cNvSpPr>
            <a:spLocks noGrp="1"/>
          </p:cNvSpPr>
          <p:nvPr>
            <p:ph type="ftr" sz="quarter" idx="11"/>
          </p:nvPr>
        </p:nvSpPr>
        <p:spPr/>
        <p:txBody>
          <a:bodyPr/>
          <a:lstStyle/>
          <a:p>
            <a:r>
              <a:rPr lang="en-US" altLang="en-US" dirty="0"/>
              <a:t>© Kenneth A. Reinert, </a:t>
            </a:r>
          </a:p>
          <a:p>
            <a:r>
              <a:rPr lang="en-US" altLang="en-US" dirty="0"/>
              <a:t>Cambridge University Press 2021</a:t>
            </a:r>
          </a:p>
        </p:txBody>
      </p:sp>
    </p:spTree>
    <p:extLst>
      <p:ext uri="{BB962C8B-B14F-4D97-AF65-F5344CB8AC3E}">
        <p14:creationId xmlns:p14="http://schemas.microsoft.com/office/powerpoint/2010/main" val="14886939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Oil Shocks, Crises, and Adjustment--</a:t>
            </a:r>
            <a:br>
              <a:rPr lang="en-US" sz="3600" dirty="0"/>
            </a:br>
            <a:r>
              <a:rPr lang="en-US" sz="3600" dirty="0"/>
              <a:t>the 1970s: oil shocks</a:t>
            </a:r>
          </a:p>
        </p:txBody>
      </p:sp>
      <p:sp>
        <p:nvSpPr>
          <p:cNvPr id="3" name="Content Placeholder 2"/>
          <p:cNvSpPr>
            <a:spLocks noGrp="1"/>
          </p:cNvSpPr>
          <p:nvPr>
            <p:ph idx="1"/>
          </p:nvPr>
        </p:nvSpPr>
        <p:spPr>
          <a:xfrm>
            <a:off x="457200" y="1752600"/>
            <a:ext cx="8229600" cy="4378325"/>
          </a:xfrm>
        </p:spPr>
        <p:txBody>
          <a:bodyPr/>
          <a:lstStyle/>
          <a:p>
            <a:pPr>
              <a:lnSpc>
                <a:spcPct val="90000"/>
              </a:lnSpc>
            </a:pPr>
            <a:r>
              <a:rPr lang="en-US" sz="2600" dirty="0"/>
              <a:t>The oil price increases of 1973-1974 caused substantial balance of payments difficulties for many countries of the world</a:t>
            </a:r>
          </a:p>
          <a:p>
            <a:pPr>
              <a:lnSpc>
                <a:spcPct val="90000"/>
              </a:lnSpc>
            </a:pPr>
            <a:r>
              <a:rPr lang="en-US" sz="2600" dirty="0"/>
              <a:t>In 1974 and 1975, the IMF established special oil facilities to assist these countries</a:t>
            </a:r>
          </a:p>
          <a:p>
            <a:pPr lvl="1">
              <a:lnSpc>
                <a:spcPct val="90000"/>
              </a:lnSpc>
            </a:pPr>
            <a:r>
              <a:rPr lang="en-US" sz="2200" dirty="0"/>
              <a:t>The IMF acted as an intermediary, borrowing the funds from oil-producing countries and lending them to oil-importing countries</a:t>
            </a:r>
          </a:p>
          <a:p>
            <a:pPr>
              <a:lnSpc>
                <a:spcPct val="90000"/>
              </a:lnSpc>
            </a:pPr>
            <a:r>
              <a:rPr lang="en-US" sz="2600" dirty="0"/>
              <a:t>Despite these facilities, most of the oil producing country revenues were “recycled” to other countries via the </a:t>
            </a:r>
            <a:r>
              <a:rPr lang="en-US" sz="2600" i="1" dirty="0"/>
              <a:t>commercial</a:t>
            </a:r>
            <a:r>
              <a:rPr lang="en-US" sz="2600" dirty="0"/>
              <a:t> banking system</a:t>
            </a:r>
          </a:p>
          <a:p>
            <a:endParaRPr lang="en-US" dirty="0"/>
          </a:p>
        </p:txBody>
      </p:sp>
      <p:sp>
        <p:nvSpPr>
          <p:cNvPr id="4" name="Footer Placeholder 3"/>
          <p:cNvSpPr>
            <a:spLocks noGrp="1"/>
          </p:cNvSpPr>
          <p:nvPr>
            <p:ph type="ftr" sz="quarter" idx="11"/>
          </p:nvPr>
        </p:nvSpPr>
        <p:spPr/>
        <p:txBody>
          <a:bodyPr/>
          <a:lstStyle/>
          <a:p>
            <a:r>
              <a:rPr lang="en-US" altLang="en-US" dirty="0"/>
              <a:t>© Kenneth A. Reinert, </a:t>
            </a:r>
          </a:p>
          <a:p>
            <a:r>
              <a:rPr lang="en-US" altLang="en-US" dirty="0"/>
              <a:t>Cambridge University Press 2021</a:t>
            </a:r>
          </a:p>
        </p:txBody>
      </p:sp>
    </p:spTree>
    <p:extLst>
      <p:ext uri="{BB962C8B-B14F-4D97-AF65-F5344CB8AC3E}">
        <p14:creationId xmlns:p14="http://schemas.microsoft.com/office/powerpoint/2010/main" val="38351493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289E798-AAF9-CB46-9A2E-B414F388DB7D}"/>
              </a:ext>
            </a:extLst>
          </p:cNvPr>
          <p:cNvSpPr txBox="1">
            <a:spLocks noGrp="1"/>
          </p:cNvSpPr>
          <p:nvPr>
            <p:ph type="title" idx="4294967295"/>
          </p:nvPr>
        </p:nvSpPr>
        <p:spPr bwMode="auto">
          <a:xfrm>
            <a:off x="609600" y="430213"/>
            <a:ext cx="8229600" cy="1139825"/>
          </a:xfrm>
          <a:prstGeom prst="rect">
            <a:avLst/>
          </a:prstGeom>
          <a:noFill/>
          <a:ln w="9525">
            <a:noFill/>
            <a:prstDash/>
            <a:miter lim="800000"/>
            <a:headEnd/>
            <a:tailEn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rtl="0" fontAlgn="base">
              <a:spcBef>
                <a:spcPct val="0"/>
              </a:spcBef>
              <a:spcAft>
                <a:spcPct val="0"/>
              </a:spcAft>
              <a:defRPr sz="4200">
                <a:solidFill>
                  <a:schemeClr val="tx2"/>
                </a:solidFill>
                <a:latin typeface="+mj-lt"/>
                <a:ea typeface="+mj-ea"/>
                <a:cs typeface="+mj-cs"/>
              </a:defRPr>
            </a:lvl1pPr>
            <a:lvl2pPr algn="l" rtl="0" fontAlgn="base">
              <a:spcBef>
                <a:spcPct val="0"/>
              </a:spcBef>
              <a:spcAft>
                <a:spcPct val="0"/>
              </a:spcAft>
              <a:defRPr sz="4200">
                <a:solidFill>
                  <a:schemeClr val="tx2"/>
                </a:solidFill>
                <a:latin typeface="Garamond" pitchFamily="18" charset="0"/>
              </a:defRPr>
            </a:lvl2pPr>
            <a:lvl3pPr algn="l" rtl="0" fontAlgn="base">
              <a:spcBef>
                <a:spcPct val="0"/>
              </a:spcBef>
              <a:spcAft>
                <a:spcPct val="0"/>
              </a:spcAft>
              <a:defRPr sz="4200">
                <a:solidFill>
                  <a:schemeClr val="tx2"/>
                </a:solidFill>
                <a:latin typeface="Garamond" pitchFamily="18" charset="0"/>
              </a:defRPr>
            </a:lvl3pPr>
            <a:lvl4pPr algn="l" rtl="0" fontAlgn="base">
              <a:spcBef>
                <a:spcPct val="0"/>
              </a:spcBef>
              <a:spcAft>
                <a:spcPct val="0"/>
              </a:spcAft>
              <a:defRPr sz="4200">
                <a:solidFill>
                  <a:schemeClr val="tx2"/>
                </a:solidFill>
                <a:latin typeface="Garamond" pitchFamily="18" charset="0"/>
              </a:defRPr>
            </a:lvl4pPr>
            <a:lvl5pPr algn="l" rtl="0" fontAlgn="base">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0" cap="none" spc="0" normalizeH="0" baseline="0" noProof="0" dirty="0">
                <a:ln>
                  <a:noFill/>
                </a:ln>
                <a:solidFill>
                  <a:schemeClr val="tx2"/>
                </a:solidFill>
                <a:effectLst/>
                <a:uLnTx/>
                <a:uFillTx/>
                <a:latin typeface="+mj-lt"/>
                <a:ea typeface="+mj-ea"/>
                <a:cs typeface="+mj-cs"/>
              </a:rPr>
              <a:t>Oil Shocks, Crises, and Adjustment--</a:t>
            </a:r>
            <a:br>
              <a:rPr kumimoji="0" lang="en-US" sz="3600" b="0" i="0" u="none" strike="noStrike" kern="0" cap="none" spc="0" normalizeH="0" baseline="0" noProof="0" dirty="0">
                <a:ln>
                  <a:noFill/>
                </a:ln>
                <a:solidFill>
                  <a:schemeClr val="tx2"/>
                </a:solidFill>
                <a:effectLst/>
                <a:uLnTx/>
                <a:uFillTx/>
                <a:latin typeface="+mj-lt"/>
                <a:ea typeface="+mj-ea"/>
                <a:cs typeface="+mj-cs"/>
              </a:rPr>
            </a:br>
            <a:r>
              <a:rPr kumimoji="0" lang="en-US" sz="3600" b="0" i="0" u="none" strike="noStrike" kern="0" cap="none" spc="0" normalizeH="0" baseline="0" noProof="0" dirty="0">
                <a:ln>
                  <a:noFill/>
                </a:ln>
                <a:solidFill>
                  <a:schemeClr val="tx2"/>
                </a:solidFill>
                <a:effectLst/>
                <a:uLnTx/>
                <a:uFillTx/>
                <a:latin typeface="+mj-lt"/>
                <a:ea typeface="+mj-ea"/>
                <a:cs typeface="+mj-cs"/>
              </a:rPr>
              <a:t>the 1970s: oil shocks</a:t>
            </a:r>
          </a:p>
        </p:txBody>
      </p:sp>
      <p:sp>
        <p:nvSpPr>
          <p:cNvPr id="3" name="Content Placeholder 2"/>
          <p:cNvSpPr>
            <a:spLocks noGrp="1"/>
          </p:cNvSpPr>
          <p:nvPr>
            <p:ph idx="1"/>
          </p:nvPr>
        </p:nvSpPr>
        <p:spPr>
          <a:xfrm>
            <a:off x="457200" y="1828800"/>
            <a:ext cx="8229600" cy="4302125"/>
          </a:xfrm>
        </p:spPr>
        <p:txBody>
          <a:bodyPr/>
          <a:lstStyle/>
          <a:p>
            <a:r>
              <a:rPr lang="en-US" sz="2400" dirty="0"/>
              <a:t>In 1976, IMF began to sound warnings about sustainability of LMIC borrowing from commercial banking system</a:t>
            </a:r>
          </a:p>
          <a:p>
            <a:pPr lvl="1"/>
            <a:r>
              <a:rPr lang="en-US" sz="2000" dirty="0"/>
              <a:t>Banking system reacted with hostility to these warnings, arguing that the IMF had no place interfering with private transactions</a:t>
            </a:r>
          </a:p>
          <a:p>
            <a:r>
              <a:rPr lang="en-US" sz="2400" dirty="0"/>
              <a:t>The 1980s began with a significant increase in real interest rates and a significant decline in non-oil commodity prices</a:t>
            </a:r>
          </a:p>
          <a:p>
            <a:pPr lvl="1"/>
            <a:r>
              <a:rPr lang="en-US" sz="2000" dirty="0"/>
              <a:t>Increased cost of borrowing and reduced export revenues</a:t>
            </a:r>
          </a:p>
          <a:p>
            <a:endParaRPr lang="en-US" sz="2800" dirty="0"/>
          </a:p>
        </p:txBody>
      </p:sp>
      <p:sp>
        <p:nvSpPr>
          <p:cNvPr id="4" name="Footer Placeholder 3"/>
          <p:cNvSpPr>
            <a:spLocks noGrp="1"/>
          </p:cNvSpPr>
          <p:nvPr>
            <p:ph type="ftr" sz="quarter" idx="11"/>
          </p:nvPr>
        </p:nvSpPr>
        <p:spPr/>
        <p:txBody>
          <a:bodyPr/>
          <a:lstStyle/>
          <a:p>
            <a:r>
              <a:rPr lang="en-US" altLang="en-US" dirty="0"/>
              <a:t>© Kenneth A. Reinert, </a:t>
            </a:r>
          </a:p>
          <a:p>
            <a:r>
              <a:rPr lang="en-US" altLang="en-US" dirty="0"/>
              <a:t>Cambridge University Press 2021</a:t>
            </a:r>
          </a:p>
        </p:txBody>
      </p:sp>
    </p:spTree>
    <p:extLst>
      <p:ext uri="{BB962C8B-B14F-4D97-AF65-F5344CB8AC3E}">
        <p14:creationId xmlns:p14="http://schemas.microsoft.com/office/powerpoint/2010/main" val="27872791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59045AF-160B-D249-B0B2-F6FD13D1C270}"/>
              </a:ext>
            </a:extLst>
          </p:cNvPr>
          <p:cNvSpPr>
            <a:spLocks noGrp="1"/>
          </p:cNvSpPr>
          <p:nvPr>
            <p:ph type="title"/>
          </p:nvPr>
        </p:nvSpPr>
        <p:spPr>
          <a:xfrm>
            <a:off x="479323" y="328152"/>
            <a:ext cx="8229600" cy="1139825"/>
          </a:xfrm>
        </p:spPr>
        <p:txBody>
          <a:bodyPr/>
          <a:lstStyle/>
          <a:p>
            <a:r>
              <a:rPr lang="en-US" sz="3600" dirty="0"/>
              <a:t>Oil Shocks, Crises, and Adjustment – </a:t>
            </a:r>
            <a:br>
              <a:rPr lang="en-US" sz="3600" dirty="0"/>
            </a:br>
            <a:r>
              <a:rPr lang="en-US" sz="3600" dirty="0"/>
              <a:t>the 1980s: Latin America and Africa</a:t>
            </a:r>
          </a:p>
        </p:txBody>
      </p:sp>
      <p:sp>
        <p:nvSpPr>
          <p:cNvPr id="3" name="Content Placeholder 2"/>
          <p:cNvSpPr>
            <a:spLocks noGrp="1"/>
          </p:cNvSpPr>
          <p:nvPr>
            <p:ph idx="1"/>
          </p:nvPr>
        </p:nvSpPr>
        <p:spPr>
          <a:xfrm>
            <a:off x="457200" y="1981200"/>
            <a:ext cx="8229600" cy="4149725"/>
          </a:xfrm>
        </p:spPr>
        <p:txBody>
          <a:bodyPr/>
          <a:lstStyle/>
          <a:p>
            <a:pPr>
              <a:lnSpc>
                <a:spcPct val="80000"/>
              </a:lnSpc>
            </a:pPr>
            <a:r>
              <a:rPr lang="en-US" sz="2400" dirty="0"/>
              <a:t>In 1982, IMF calculated that US banking system outstanding loans to Latin America represented approximately 100% of total bank capital</a:t>
            </a:r>
          </a:p>
          <a:p>
            <a:pPr lvl="1">
              <a:lnSpc>
                <a:spcPct val="80000"/>
              </a:lnSpc>
            </a:pPr>
            <a:r>
              <a:rPr lang="en-US" sz="2000" dirty="0"/>
              <a:t>In August 1982 Mexico announced it would stop servicing its foreign currency debt</a:t>
            </a:r>
          </a:p>
          <a:p>
            <a:pPr lvl="1">
              <a:lnSpc>
                <a:spcPct val="80000"/>
              </a:lnSpc>
            </a:pPr>
            <a:r>
              <a:rPr lang="en-US" sz="2000" dirty="0"/>
              <a:t>At the end of the month, Mexican government nationalized its banking system</a:t>
            </a:r>
          </a:p>
          <a:p>
            <a:pPr>
              <a:lnSpc>
                <a:spcPct val="80000"/>
              </a:lnSpc>
            </a:pPr>
            <a:r>
              <a:rPr lang="en-US" sz="2400" dirty="0"/>
              <a:t>1982 also found debt crises beginning in Argentina and Brazil</a:t>
            </a:r>
          </a:p>
          <a:p>
            <a:pPr>
              <a:lnSpc>
                <a:spcPct val="80000"/>
              </a:lnSpc>
            </a:pPr>
            <a:r>
              <a:rPr lang="en-US" sz="2400" dirty="0"/>
              <a:t>In 1986 and 1987, the IMF introduced new borrowing facilities, which raised the credit ceiling to 250% of quota</a:t>
            </a:r>
          </a:p>
          <a:p>
            <a:endParaRPr lang="en-US" sz="2800" dirty="0"/>
          </a:p>
        </p:txBody>
      </p:sp>
      <p:sp>
        <p:nvSpPr>
          <p:cNvPr id="4" name="Footer Placeholder 3"/>
          <p:cNvSpPr>
            <a:spLocks noGrp="1"/>
          </p:cNvSpPr>
          <p:nvPr>
            <p:ph type="ftr" sz="quarter" idx="11"/>
          </p:nvPr>
        </p:nvSpPr>
        <p:spPr/>
        <p:txBody>
          <a:bodyPr/>
          <a:lstStyle/>
          <a:p>
            <a:r>
              <a:rPr lang="en-US" altLang="en-US" dirty="0"/>
              <a:t>© Kenneth A. Reinert, </a:t>
            </a:r>
          </a:p>
          <a:p>
            <a:r>
              <a:rPr lang="en-US" altLang="en-US" dirty="0"/>
              <a:t>Cambridge University Press 2021</a:t>
            </a:r>
          </a:p>
        </p:txBody>
      </p:sp>
    </p:spTree>
    <p:extLst>
      <p:ext uri="{BB962C8B-B14F-4D97-AF65-F5344CB8AC3E}">
        <p14:creationId xmlns:p14="http://schemas.microsoft.com/office/powerpoint/2010/main" val="41545659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323" y="328152"/>
            <a:ext cx="8229600" cy="1139825"/>
          </a:xfrm>
        </p:spPr>
        <p:txBody>
          <a:bodyPr/>
          <a:lstStyle/>
          <a:p>
            <a:r>
              <a:rPr lang="en-US" sz="3600" dirty="0"/>
              <a:t>Oil Shocks, Crises, and Adjustment – </a:t>
            </a:r>
            <a:br>
              <a:rPr lang="en-US" sz="3600" dirty="0"/>
            </a:br>
            <a:r>
              <a:rPr lang="en-US" sz="3600" dirty="0"/>
              <a:t>the 1980s: Latin America and Africa</a:t>
            </a:r>
          </a:p>
        </p:txBody>
      </p:sp>
      <p:sp>
        <p:nvSpPr>
          <p:cNvPr id="3" name="Content Placeholder 2"/>
          <p:cNvSpPr>
            <a:spLocks noGrp="1"/>
          </p:cNvSpPr>
          <p:nvPr>
            <p:ph idx="1"/>
          </p:nvPr>
        </p:nvSpPr>
        <p:spPr>
          <a:xfrm>
            <a:off x="457200" y="2057400"/>
            <a:ext cx="8229600" cy="4073525"/>
          </a:xfrm>
        </p:spPr>
        <p:txBody>
          <a:bodyPr/>
          <a:lstStyle/>
          <a:p>
            <a:pPr>
              <a:lnSpc>
                <a:spcPct val="80000"/>
              </a:lnSpc>
            </a:pPr>
            <a:r>
              <a:rPr lang="en-US" sz="2400" dirty="0"/>
              <a:t>Despite the efforts, international commercial banks began to withdraw credit from many LMICs.</a:t>
            </a:r>
          </a:p>
          <a:p>
            <a:pPr>
              <a:lnSpc>
                <a:spcPct val="80000"/>
              </a:lnSpc>
            </a:pPr>
            <a:r>
              <a:rPr lang="en-US" sz="2400" dirty="0"/>
              <a:t>The debt crisis became global.</a:t>
            </a:r>
          </a:p>
          <a:p>
            <a:pPr>
              <a:lnSpc>
                <a:spcPct val="80000"/>
              </a:lnSpc>
            </a:pPr>
            <a:r>
              <a:rPr lang="en-US" sz="2400" dirty="0"/>
              <a:t>Many LMICs used trade surpluses to finance debt repayment </a:t>
            </a:r>
            <a:r>
              <a:rPr lang="en-US" sz="2400" dirty="0">
                <a:sym typeface="Wingdings" pitchFamily="2" charset="2"/>
              </a:rPr>
              <a:t> </a:t>
            </a:r>
            <a:r>
              <a:rPr lang="en-US" sz="2400" i="1" dirty="0">
                <a:solidFill>
                  <a:schemeClr val="accent5">
                    <a:lumMod val="50000"/>
                  </a:schemeClr>
                </a:solidFill>
                <a:sym typeface="Wingdings" pitchFamily="2" charset="2"/>
              </a:rPr>
              <a:t>net capital outflows</a:t>
            </a:r>
            <a:endParaRPr lang="en-US" sz="2400" dirty="0">
              <a:solidFill>
                <a:schemeClr val="accent5">
                  <a:lumMod val="50000"/>
                </a:schemeClr>
              </a:solidFill>
              <a:sym typeface="Wingdings" pitchFamily="2" charset="2"/>
            </a:endParaRPr>
          </a:p>
          <a:p>
            <a:pPr>
              <a:lnSpc>
                <a:spcPct val="80000"/>
              </a:lnSpc>
            </a:pPr>
            <a:r>
              <a:rPr lang="en-US" sz="2400" dirty="0"/>
              <a:t>A </a:t>
            </a:r>
            <a:r>
              <a:rPr lang="en-US" sz="2400" i="1" dirty="0">
                <a:solidFill>
                  <a:schemeClr val="accent5">
                    <a:lumMod val="50000"/>
                  </a:schemeClr>
                </a:solidFill>
              </a:rPr>
              <a:t>lost decade </a:t>
            </a:r>
            <a:r>
              <a:rPr lang="en-US" sz="2400" dirty="0"/>
              <a:t>for many LMICs, particularly in Latin America and Africa</a:t>
            </a:r>
          </a:p>
          <a:p>
            <a:pPr>
              <a:lnSpc>
                <a:spcPct val="80000"/>
              </a:lnSpc>
            </a:pPr>
            <a:r>
              <a:rPr lang="en-US" sz="2400" dirty="0"/>
              <a:t>Led to a new policy era for the IMF and World Bank known as the </a:t>
            </a:r>
            <a:r>
              <a:rPr lang="en-US" sz="2400" b="1" dirty="0">
                <a:solidFill>
                  <a:schemeClr val="accent5">
                    <a:lumMod val="50000"/>
                  </a:schemeClr>
                </a:solidFill>
              </a:rPr>
              <a:t>Washington Consensus</a:t>
            </a:r>
          </a:p>
          <a:p>
            <a:endParaRPr lang="en-US" sz="2800" dirty="0"/>
          </a:p>
        </p:txBody>
      </p:sp>
      <p:sp>
        <p:nvSpPr>
          <p:cNvPr id="4" name="Footer Placeholder 3"/>
          <p:cNvSpPr>
            <a:spLocks noGrp="1"/>
          </p:cNvSpPr>
          <p:nvPr>
            <p:ph type="ftr" sz="quarter" idx="11"/>
          </p:nvPr>
        </p:nvSpPr>
        <p:spPr/>
        <p:txBody>
          <a:bodyPr/>
          <a:lstStyle/>
          <a:p>
            <a:r>
              <a:rPr lang="en-US" altLang="en-US" dirty="0"/>
              <a:t>© Kenneth A. Reinert, </a:t>
            </a:r>
          </a:p>
          <a:p>
            <a:r>
              <a:rPr lang="en-US" altLang="en-US" dirty="0"/>
              <a:t>Cambridge University Press 2021</a:t>
            </a:r>
          </a:p>
        </p:txBody>
      </p:sp>
    </p:spTree>
    <p:extLst>
      <p:ext uri="{BB962C8B-B14F-4D97-AF65-F5344CB8AC3E}">
        <p14:creationId xmlns:p14="http://schemas.microsoft.com/office/powerpoint/2010/main" val="31684262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6708A-00E9-A047-B388-8B6E61ED7F5C}"/>
              </a:ext>
            </a:extLst>
          </p:cNvPr>
          <p:cNvSpPr>
            <a:spLocks noGrp="1"/>
          </p:cNvSpPr>
          <p:nvPr>
            <p:ph type="title"/>
          </p:nvPr>
        </p:nvSpPr>
        <p:spPr/>
        <p:txBody>
          <a:bodyPr/>
          <a:lstStyle/>
          <a:p>
            <a:r>
              <a:rPr lang="en-US" sz="3600" dirty="0"/>
              <a:t>Oil Shocks, Crises, and Adjustment-- </a:t>
            </a:r>
            <a:br>
              <a:rPr lang="en-US" sz="3600" dirty="0"/>
            </a:br>
            <a:r>
              <a:rPr lang="en-US" sz="3600" dirty="0"/>
              <a:t>the 1990s: Mexican and Asian financial crises</a:t>
            </a:r>
          </a:p>
        </p:txBody>
      </p:sp>
      <p:sp>
        <p:nvSpPr>
          <p:cNvPr id="3" name="Content Placeholder 2">
            <a:extLst>
              <a:ext uri="{FF2B5EF4-FFF2-40B4-BE49-F238E27FC236}">
                <a16:creationId xmlns:a16="http://schemas.microsoft.com/office/drawing/2014/main" id="{415D72EA-6749-DC45-B18C-F66309B6F44E}"/>
              </a:ext>
            </a:extLst>
          </p:cNvPr>
          <p:cNvSpPr>
            <a:spLocks noGrp="1"/>
          </p:cNvSpPr>
          <p:nvPr>
            <p:ph idx="1"/>
          </p:nvPr>
        </p:nvSpPr>
        <p:spPr>
          <a:xfrm>
            <a:off x="457200" y="1295400"/>
            <a:ext cx="8229600" cy="4652963"/>
          </a:xfrm>
        </p:spPr>
        <p:txBody>
          <a:bodyPr/>
          <a:lstStyle/>
          <a:p>
            <a:r>
              <a:rPr lang="en-US" sz="2400" dirty="0"/>
              <a:t>Despite flows of private capital into LMICs in the 1990s, a number of highly indebted countries began to show increasing levels of unpaid IMF obligations. International adjustment was not functioning well.</a:t>
            </a:r>
          </a:p>
          <a:p>
            <a:r>
              <a:rPr lang="en-US" sz="2400" dirty="0"/>
              <a:t>Mexico underwent a second crisis in 1994-1995.</a:t>
            </a:r>
          </a:p>
          <a:p>
            <a:r>
              <a:rPr lang="en-US" sz="2400" dirty="0"/>
              <a:t>In 1997, crises struck a number of Asian countries (most notably Thailand, Indonesia, South Korea, and Malaysia), leading to sharp depreciation.</a:t>
            </a:r>
          </a:p>
          <a:p>
            <a:r>
              <a:rPr lang="en-US" sz="2400" dirty="0"/>
              <a:t>During the Asian financial crisis, questions were raised about the appropriateness of the IMF’s response and its advocacy of liberalizing capital accounts in the run-up of the crisis</a:t>
            </a:r>
          </a:p>
          <a:p>
            <a:endParaRPr lang="en-US" sz="2400" dirty="0"/>
          </a:p>
        </p:txBody>
      </p:sp>
      <p:sp>
        <p:nvSpPr>
          <p:cNvPr id="4" name="Footer Placeholder 3">
            <a:extLst>
              <a:ext uri="{FF2B5EF4-FFF2-40B4-BE49-F238E27FC236}">
                <a16:creationId xmlns:a16="http://schemas.microsoft.com/office/drawing/2014/main" id="{DCC11B2D-706F-FD4B-A86E-B43473F3353C}"/>
              </a:ext>
            </a:extLst>
          </p:cNvPr>
          <p:cNvSpPr>
            <a:spLocks noGrp="1"/>
          </p:cNvSpPr>
          <p:nvPr>
            <p:ph type="ftr" sz="quarter" idx="11"/>
          </p:nvPr>
        </p:nvSpPr>
        <p:spPr/>
        <p:txBody>
          <a:bodyPr/>
          <a:lstStyle/>
          <a:p>
            <a:r>
              <a:rPr lang="en-US" altLang="en-US" dirty="0"/>
              <a:t>© Kenneth A. Reinert, </a:t>
            </a:r>
          </a:p>
          <a:p>
            <a:r>
              <a:rPr lang="en-US" altLang="en-US" dirty="0"/>
              <a:t>Cambridge University Press 2021</a:t>
            </a:r>
          </a:p>
        </p:txBody>
      </p:sp>
    </p:spTree>
    <p:extLst>
      <p:ext uri="{BB962C8B-B14F-4D97-AF65-F5344CB8AC3E}">
        <p14:creationId xmlns:p14="http://schemas.microsoft.com/office/powerpoint/2010/main" val="39335425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Oil Shocks, Crises, and Adjustment—</a:t>
            </a:r>
            <a:br>
              <a:rPr lang="en-US" sz="4000" dirty="0"/>
            </a:br>
            <a:r>
              <a:rPr lang="en-US" sz="4000" dirty="0"/>
              <a:t>the 1990s: the Russian Crisis</a:t>
            </a:r>
          </a:p>
        </p:txBody>
      </p:sp>
      <p:sp>
        <p:nvSpPr>
          <p:cNvPr id="3" name="Content Placeholder 2"/>
          <p:cNvSpPr>
            <a:spLocks noGrp="1"/>
          </p:cNvSpPr>
          <p:nvPr>
            <p:ph idx="1"/>
          </p:nvPr>
        </p:nvSpPr>
        <p:spPr/>
        <p:txBody>
          <a:bodyPr/>
          <a:lstStyle/>
          <a:p>
            <a:r>
              <a:rPr lang="en-US" sz="2600" dirty="0"/>
              <a:t>The Russian economy was hit by a crisis in 1998</a:t>
            </a:r>
          </a:p>
          <a:p>
            <a:r>
              <a:rPr lang="en-US" sz="2600" dirty="0"/>
              <a:t>IMF support of the Russian transition had begun in the early 1990s</a:t>
            </a:r>
          </a:p>
          <a:p>
            <a:r>
              <a:rPr lang="en-US" sz="2600" dirty="0"/>
              <a:t>The IMF arranged a very large loan to Russia in 1995</a:t>
            </a:r>
          </a:p>
          <a:p>
            <a:r>
              <a:rPr lang="en-US" sz="2600" dirty="0"/>
              <a:t>This proved to be insufficient as a full-fledged banking and currency crisis occurred in 1998</a:t>
            </a:r>
          </a:p>
          <a:p>
            <a:r>
              <a:rPr lang="en-US" sz="2600" dirty="0"/>
              <a:t>This required the IMF to draw on the GAB for the first time since 1978</a:t>
            </a:r>
          </a:p>
          <a:p>
            <a:r>
              <a:rPr lang="en-US" sz="2600" dirty="0"/>
              <a:t>The IMF’s role here was severely criticized</a:t>
            </a:r>
          </a:p>
        </p:txBody>
      </p:sp>
      <p:sp>
        <p:nvSpPr>
          <p:cNvPr id="4" name="Footer Placeholder 3"/>
          <p:cNvSpPr>
            <a:spLocks noGrp="1"/>
          </p:cNvSpPr>
          <p:nvPr>
            <p:ph type="ftr" sz="quarter" idx="11"/>
          </p:nvPr>
        </p:nvSpPr>
        <p:spPr/>
        <p:txBody>
          <a:bodyPr/>
          <a:lstStyle/>
          <a:p>
            <a:r>
              <a:rPr lang="en-US" altLang="en-US" dirty="0"/>
              <a:t>© Kenneth A. Reinert, </a:t>
            </a:r>
          </a:p>
          <a:p>
            <a:r>
              <a:rPr lang="en-US" altLang="en-US" dirty="0"/>
              <a:t>Cambridge University Press 2021</a:t>
            </a:r>
          </a:p>
        </p:txBody>
      </p:sp>
    </p:spTree>
    <p:extLst>
      <p:ext uri="{BB962C8B-B14F-4D97-AF65-F5344CB8AC3E}">
        <p14:creationId xmlns:p14="http://schemas.microsoft.com/office/powerpoint/2010/main" val="29329656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AB701B0C-9291-864A-874D-5DBA81D88978}"/>
              </a:ext>
            </a:extLst>
          </p:cNvPr>
          <p:cNvSpPr>
            <a:spLocks noGrp="1"/>
          </p:cNvSpPr>
          <p:nvPr>
            <p:ph type="title"/>
          </p:nvPr>
        </p:nvSpPr>
        <p:spPr/>
        <p:txBody>
          <a:bodyPr/>
          <a:lstStyle/>
          <a:p>
            <a:r>
              <a:rPr lang="en-US" sz="4000" dirty="0"/>
              <a:t>Oil Shocks, Crises, and Adjustment—</a:t>
            </a:r>
            <a:br>
              <a:rPr lang="en-US" sz="4000" dirty="0"/>
            </a:br>
            <a:r>
              <a:rPr lang="en-US" sz="4000" dirty="0"/>
              <a:t>the 1990s: Brazil and Argentina</a:t>
            </a:r>
          </a:p>
        </p:txBody>
      </p:sp>
      <p:sp>
        <p:nvSpPr>
          <p:cNvPr id="3" name="Content Placeholder 2"/>
          <p:cNvSpPr>
            <a:spLocks noGrp="1"/>
          </p:cNvSpPr>
          <p:nvPr>
            <p:ph idx="1"/>
          </p:nvPr>
        </p:nvSpPr>
        <p:spPr/>
        <p:txBody>
          <a:bodyPr/>
          <a:lstStyle/>
          <a:p>
            <a:r>
              <a:rPr lang="en-US" sz="2600" dirty="0"/>
              <a:t>In 1998, the IMF tried to support the Brazilian currency to attempt to insulate it from the Asian and Russian crises</a:t>
            </a:r>
          </a:p>
          <a:p>
            <a:r>
              <a:rPr lang="en-US" sz="2600" dirty="0"/>
              <a:t>The IMF failed, and Brazil was forced to devalue in 1999</a:t>
            </a:r>
          </a:p>
          <a:p>
            <a:r>
              <a:rPr lang="en-US" sz="2600" dirty="0"/>
              <a:t>The IMF had also been involved for some years in supporting a currency board in Argentina</a:t>
            </a:r>
          </a:p>
          <a:p>
            <a:r>
              <a:rPr lang="en-US" sz="2600" dirty="0"/>
              <a:t>This came spectacularly undone in 2001 and left the IMF open to criticism for not having mapped out an exit strategy for the country</a:t>
            </a:r>
          </a:p>
          <a:p>
            <a:endParaRPr lang="en-US" sz="2600" dirty="0"/>
          </a:p>
        </p:txBody>
      </p:sp>
      <p:sp>
        <p:nvSpPr>
          <p:cNvPr id="4" name="Footer Placeholder 3"/>
          <p:cNvSpPr>
            <a:spLocks noGrp="1"/>
          </p:cNvSpPr>
          <p:nvPr>
            <p:ph type="ftr" sz="quarter" idx="11"/>
          </p:nvPr>
        </p:nvSpPr>
        <p:spPr/>
        <p:txBody>
          <a:bodyPr/>
          <a:lstStyle/>
          <a:p>
            <a:r>
              <a:rPr lang="en-US" altLang="en-US" dirty="0"/>
              <a:t>© Kenneth A. Reinert, </a:t>
            </a:r>
          </a:p>
          <a:p>
            <a:r>
              <a:rPr lang="en-US" altLang="en-US" dirty="0"/>
              <a:t>Cambridge University Press 2021</a:t>
            </a:r>
          </a:p>
        </p:txBody>
      </p:sp>
    </p:spTree>
    <p:extLst>
      <p:ext uri="{BB962C8B-B14F-4D97-AF65-F5344CB8AC3E}">
        <p14:creationId xmlns:p14="http://schemas.microsoft.com/office/powerpoint/2010/main" val="26660376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Recent Events</a:t>
            </a:r>
          </a:p>
        </p:txBody>
      </p:sp>
      <p:sp>
        <p:nvSpPr>
          <p:cNvPr id="3" name="Content Placeholder 2"/>
          <p:cNvSpPr>
            <a:spLocks noGrp="1"/>
          </p:cNvSpPr>
          <p:nvPr>
            <p:ph idx="1"/>
          </p:nvPr>
        </p:nvSpPr>
        <p:spPr>
          <a:xfrm>
            <a:off x="457200" y="1417638"/>
            <a:ext cx="8229600" cy="4713287"/>
          </a:xfrm>
        </p:spPr>
        <p:txBody>
          <a:bodyPr/>
          <a:lstStyle/>
          <a:p>
            <a:r>
              <a:rPr lang="en-US" sz="2600" dirty="0"/>
              <a:t>The early 2000s found the IMF sinking into irrelevance</a:t>
            </a:r>
          </a:p>
          <a:p>
            <a:r>
              <a:rPr lang="en-US" sz="2600" dirty="0"/>
              <a:t>Between 2003 and 2008, the number of new arrangements declined precipitously (see Figure 19.3)</a:t>
            </a:r>
          </a:p>
          <a:p>
            <a:pPr lvl="1"/>
            <a:r>
              <a:rPr lang="en-US" sz="2200" dirty="0"/>
              <a:t>This reflected booming private capital markets and the accumulation of large foreign reserve balances in many Asian countries</a:t>
            </a:r>
          </a:p>
          <a:p>
            <a:r>
              <a:rPr lang="en-US" sz="2600" dirty="0"/>
              <a:t>Because the IMF’s operating budget depends on its loan charges, this proved to be difficult</a:t>
            </a:r>
          </a:p>
          <a:p>
            <a:r>
              <a:rPr lang="en-US" sz="2600" dirty="0"/>
              <a:t>The 2008 GFC gave renewed life to the IMF</a:t>
            </a:r>
          </a:p>
          <a:p>
            <a:endParaRPr lang="en-US" sz="2600" dirty="0"/>
          </a:p>
        </p:txBody>
      </p:sp>
      <p:sp>
        <p:nvSpPr>
          <p:cNvPr id="4" name="Footer Placeholder 3"/>
          <p:cNvSpPr>
            <a:spLocks noGrp="1"/>
          </p:cNvSpPr>
          <p:nvPr>
            <p:ph type="ftr" sz="quarter" idx="11"/>
          </p:nvPr>
        </p:nvSpPr>
        <p:spPr/>
        <p:txBody>
          <a:bodyPr/>
          <a:lstStyle/>
          <a:p>
            <a:r>
              <a:rPr lang="en-US" altLang="en-US" dirty="0"/>
              <a:t>© Kenneth A. Reinert, </a:t>
            </a:r>
          </a:p>
          <a:p>
            <a:r>
              <a:rPr lang="en-US" altLang="en-US" dirty="0"/>
              <a:t>Cambridge University Press 2021</a:t>
            </a:r>
          </a:p>
        </p:txBody>
      </p:sp>
    </p:spTree>
    <p:extLst>
      <p:ext uri="{BB962C8B-B14F-4D97-AF65-F5344CB8AC3E}">
        <p14:creationId xmlns:p14="http://schemas.microsoft.com/office/powerpoint/2010/main" val="18560673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Some Monetary History</a:t>
            </a:r>
          </a:p>
        </p:txBody>
      </p:sp>
      <p:sp>
        <p:nvSpPr>
          <p:cNvPr id="3" name="Content Placeholder 2"/>
          <p:cNvSpPr>
            <a:spLocks noGrp="1"/>
          </p:cNvSpPr>
          <p:nvPr>
            <p:ph idx="1"/>
          </p:nvPr>
        </p:nvSpPr>
        <p:spPr/>
        <p:txBody>
          <a:bodyPr/>
          <a:lstStyle/>
          <a:p>
            <a:r>
              <a:rPr lang="en-US" sz="2800" dirty="0"/>
              <a:t>Throughout 20</a:t>
            </a:r>
            <a:r>
              <a:rPr lang="en-US" sz="2800" baseline="30000" dirty="0"/>
              <a:t>th</a:t>
            </a:r>
            <a:r>
              <a:rPr lang="en-US" sz="2800" dirty="0"/>
              <a:t> century, countries struggled with various arrangements for the conduct of international finance</a:t>
            </a:r>
          </a:p>
          <a:p>
            <a:r>
              <a:rPr lang="en-US" sz="2800" dirty="0"/>
              <a:t>None proved satisfactory</a:t>
            </a:r>
          </a:p>
          <a:p>
            <a:r>
              <a:rPr lang="en-US" sz="2800" dirty="0"/>
              <a:t>In each case, the systems set up by international economists were overtaken by events</a:t>
            </a:r>
          </a:p>
          <a:p>
            <a:pPr lvl="1"/>
            <a:r>
              <a:rPr lang="en-US" sz="2400" dirty="0"/>
              <a:t>Appears international financial system had a dynamic of its own, stronger than the governance systems it overturned</a:t>
            </a:r>
          </a:p>
          <a:p>
            <a:endParaRPr lang="en-US" dirty="0"/>
          </a:p>
        </p:txBody>
      </p:sp>
      <p:sp>
        <p:nvSpPr>
          <p:cNvPr id="4" name="Footer Placeholder 3"/>
          <p:cNvSpPr>
            <a:spLocks noGrp="1"/>
          </p:cNvSpPr>
          <p:nvPr>
            <p:ph type="ftr" sz="quarter" idx="11"/>
          </p:nvPr>
        </p:nvSpPr>
        <p:spPr/>
        <p:txBody>
          <a:bodyPr/>
          <a:lstStyle/>
          <a:p>
            <a:r>
              <a:rPr lang="en-US" altLang="en-US" dirty="0"/>
              <a:t>© Kenneth A. Reinert, </a:t>
            </a:r>
          </a:p>
          <a:p>
            <a:r>
              <a:rPr lang="en-US" altLang="en-US" dirty="0"/>
              <a:t>Cambridge University Press 2021</a:t>
            </a:r>
          </a:p>
        </p:txBody>
      </p:sp>
    </p:spTree>
    <p:extLst>
      <p:ext uri="{BB962C8B-B14F-4D97-AF65-F5344CB8AC3E}">
        <p14:creationId xmlns:p14="http://schemas.microsoft.com/office/powerpoint/2010/main" val="29117455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636587"/>
          </a:xfrm>
        </p:spPr>
        <p:txBody>
          <a:bodyPr/>
          <a:lstStyle/>
          <a:p>
            <a:r>
              <a:rPr lang="en-US" sz="2400" dirty="0"/>
              <a:t>Figure 19.3: </a:t>
            </a:r>
            <a:r>
              <a:rPr lang="en-US" sz="2800" dirty="0"/>
              <a:t>New arrangements approved, 1990–2018</a:t>
            </a:r>
            <a:endParaRPr lang="en-US" sz="2400" dirty="0"/>
          </a:p>
        </p:txBody>
      </p:sp>
      <p:sp>
        <p:nvSpPr>
          <p:cNvPr id="4" name="Footer Placeholder 3"/>
          <p:cNvSpPr>
            <a:spLocks noGrp="1"/>
          </p:cNvSpPr>
          <p:nvPr>
            <p:ph type="ftr" sz="quarter" idx="11"/>
          </p:nvPr>
        </p:nvSpPr>
        <p:spPr/>
        <p:txBody>
          <a:bodyPr/>
          <a:lstStyle/>
          <a:p>
            <a:r>
              <a:rPr lang="en-US" altLang="en-US" dirty="0"/>
              <a:t>© Kenneth A. Reinert, </a:t>
            </a:r>
          </a:p>
          <a:p>
            <a:r>
              <a:rPr lang="en-US" altLang="en-US" dirty="0"/>
              <a:t>Cambridge University Press 2021</a:t>
            </a:r>
          </a:p>
        </p:txBody>
      </p:sp>
      <p:pic>
        <p:nvPicPr>
          <p:cNvPr id="7" name="Picture 5" descr="&#10;This bar chart shows the number of occurrences (such as financial agreements or crises) by year, spanning from 1990 to 2018. The vertical axis represents the number of occurrences, and the horizontal axis represents the years.&#10;&#10;Key observations:&#10;&#10;The number of occurrences peaked at 32 in 1998, followed closely by 31 in 1997.&#10;Notable highs also occurred in 1993 (29), 1994 (28), and 2001 (26).&#10;The lowest points include 2009 (8), 2013 (5), 2015 (3), and 2018 (4).&#10;After a sharp drop in 2008 (8 occurrences), there was a significant spike in 2009 to 25.&#10;In more recent years, 2017 saw an increase to 15 occurrences after several years of lower numbers.&#10;This chart illustrates a general downward trend after the late 1990s, with periods of fluctuation, particularly during economic crises or significant global events.">
            <a:extLst>
              <a:ext uri="{FF2B5EF4-FFF2-40B4-BE49-F238E27FC236}">
                <a16:creationId xmlns:a16="http://schemas.microsoft.com/office/drawing/2014/main" id="{30C29E8E-3616-8B4F-8987-8F60D3949AA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1143001"/>
            <a:ext cx="7848600" cy="4914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80875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Recent Events</a:t>
            </a:r>
          </a:p>
        </p:txBody>
      </p:sp>
      <p:sp>
        <p:nvSpPr>
          <p:cNvPr id="3" name="Content Placeholder 2"/>
          <p:cNvSpPr>
            <a:spLocks noGrp="1"/>
          </p:cNvSpPr>
          <p:nvPr>
            <p:ph idx="1"/>
          </p:nvPr>
        </p:nvSpPr>
        <p:spPr>
          <a:xfrm>
            <a:off x="457200" y="1447800"/>
            <a:ext cx="8229600" cy="4683125"/>
          </a:xfrm>
        </p:spPr>
        <p:txBody>
          <a:bodyPr/>
          <a:lstStyle/>
          <a:p>
            <a:r>
              <a:rPr lang="en-US" sz="2600" dirty="0"/>
              <a:t>The IMF was unprepared for the global financial crisis that began in 2007</a:t>
            </a:r>
          </a:p>
          <a:p>
            <a:pPr lvl="1"/>
            <a:r>
              <a:rPr lang="en-US" sz="2200" dirty="0"/>
              <a:t>The IMF’s 2007 </a:t>
            </a:r>
            <a:r>
              <a:rPr lang="en-US" sz="2200" i="1" dirty="0"/>
              <a:t>World Economic Outlook </a:t>
            </a:r>
            <a:r>
              <a:rPr lang="en-US" sz="2200" dirty="0"/>
              <a:t>stated: “Notwithstanding the recent bout of financial volatility, the world economy still looks well set for robust growth in 2007 and 2008”</a:t>
            </a:r>
          </a:p>
          <a:p>
            <a:r>
              <a:rPr lang="en-US" sz="2600" dirty="0"/>
              <a:t>The crisis, however, put the IMF back into business with agreements increasing substantially in 2009, many to European countries</a:t>
            </a:r>
          </a:p>
        </p:txBody>
      </p:sp>
      <p:sp>
        <p:nvSpPr>
          <p:cNvPr id="4" name="Footer Placeholder 3"/>
          <p:cNvSpPr>
            <a:spLocks noGrp="1"/>
          </p:cNvSpPr>
          <p:nvPr>
            <p:ph type="ftr" sz="quarter" idx="11"/>
          </p:nvPr>
        </p:nvSpPr>
        <p:spPr/>
        <p:txBody>
          <a:bodyPr/>
          <a:lstStyle/>
          <a:p>
            <a:r>
              <a:rPr lang="en-US" altLang="en-US" dirty="0"/>
              <a:t>© Kenneth A. Reinert, </a:t>
            </a:r>
          </a:p>
          <a:p>
            <a:r>
              <a:rPr lang="en-US" altLang="en-US" dirty="0"/>
              <a:t>Cambridge University Press 2021</a:t>
            </a:r>
          </a:p>
        </p:txBody>
      </p:sp>
    </p:spTree>
    <p:extLst>
      <p:ext uri="{BB962C8B-B14F-4D97-AF65-F5344CB8AC3E}">
        <p14:creationId xmlns:p14="http://schemas.microsoft.com/office/powerpoint/2010/main" val="4528809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6C13E-125E-2243-B5DC-EC0860B4735E}"/>
              </a:ext>
            </a:extLst>
          </p:cNvPr>
          <p:cNvSpPr>
            <a:spLocks noGrp="1"/>
          </p:cNvSpPr>
          <p:nvPr>
            <p:ph type="title"/>
          </p:nvPr>
        </p:nvSpPr>
        <p:spPr/>
        <p:txBody>
          <a:bodyPr/>
          <a:lstStyle/>
          <a:p>
            <a:r>
              <a:rPr lang="en-US" dirty="0"/>
              <a:t>Recent Events</a:t>
            </a:r>
          </a:p>
        </p:txBody>
      </p:sp>
      <p:sp>
        <p:nvSpPr>
          <p:cNvPr id="3" name="Content Placeholder 2">
            <a:extLst>
              <a:ext uri="{FF2B5EF4-FFF2-40B4-BE49-F238E27FC236}">
                <a16:creationId xmlns:a16="http://schemas.microsoft.com/office/drawing/2014/main" id="{15DDD33F-1A26-2E4A-964E-2C0EEA3C96D9}"/>
              </a:ext>
            </a:extLst>
          </p:cNvPr>
          <p:cNvSpPr>
            <a:spLocks noGrp="1"/>
          </p:cNvSpPr>
          <p:nvPr>
            <p:ph idx="1"/>
          </p:nvPr>
        </p:nvSpPr>
        <p:spPr/>
        <p:txBody>
          <a:bodyPr/>
          <a:lstStyle/>
          <a:p>
            <a:r>
              <a:rPr lang="en-US" sz="2600" dirty="0"/>
              <a:t>2008 was also a year when the members agreed to institute a significant </a:t>
            </a:r>
            <a:r>
              <a:rPr lang="en-US" sz="2600" dirty="0">
                <a:solidFill>
                  <a:schemeClr val="accent5">
                    <a:lumMod val="50000"/>
                  </a:schemeClr>
                </a:solidFill>
              </a:rPr>
              <a:t>quota reform </a:t>
            </a:r>
            <a:r>
              <a:rPr lang="en-US" sz="2600" dirty="0"/>
              <a:t>involving:</a:t>
            </a:r>
          </a:p>
          <a:p>
            <a:pPr lvl="1"/>
            <a:r>
              <a:rPr lang="en-US" sz="2200" dirty="0"/>
              <a:t>A new formula for calculating quotas</a:t>
            </a:r>
          </a:p>
          <a:p>
            <a:pPr lvl="1"/>
            <a:r>
              <a:rPr lang="en-US" sz="2200" dirty="0"/>
              <a:t>An additional “ad hoc” quota increases to selected ”underrepresented” countries</a:t>
            </a:r>
          </a:p>
          <a:p>
            <a:pPr lvl="1"/>
            <a:r>
              <a:rPr lang="en-US" sz="2200" dirty="0"/>
              <a:t>Increasing the number of “basic votes” for low-income countries</a:t>
            </a:r>
          </a:p>
          <a:p>
            <a:pPr lvl="1"/>
            <a:r>
              <a:rPr lang="en-US" sz="2200" dirty="0"/>
              <a:t>A decision to review quotas at a minimum of every 5 years</a:t>
            </a:r>
          </a:p>
          <a:p>
            <a:pPr lvl="1"/>
            <a:endParaRPr lang="en-US" sz="2200" dirty="0"/>
          </a:p>
          <a:p>
            <a:endParaRPr lang="en-US" dirty="0"/>
          </a:p>
        </p:txBody>
      </p:sp>
      <p:sp>
        <p:nvSpPr>
          <p:cNvPr id="4" name="Footer Placeholder 3">
            <a:extLst>
              <a:ext uri="{FF2B5EF4-FFF2-40B4-BE49-F238E27FC236}">
                <a16:creationId xmlns:a16="http://schemas.microsoft.com/office/drawing/2014/main" id="{90E93D42-1341-1846-8A1B-D189EA75913A}"/>
              </a:ext>
            </a:extLst>
          </p:cNvPr>
          <p:cNvSpPr>
            <a:spLocks noGrp="1"/>
          </p:cNvSpPr>
          <p:nvPr>
            <p:ph type="ftr" sz="quarter" idx="11"/>
          </p:nvPr>
        </p:nvSpPr>
        <p:spPr/>
        <p:txBody>
          <a:bodyPr/>
          <a:lstStyle/>
          <a:p>
            <a:r>
              <a:rPr lang="en-US" altLang="en-US" dirty="0"/>
              <a:t>© Kenneth A. Reinert, </a:t>
            </a:r>
          </a:p>
          <a:p>
            <a:r>
              <a:rPr lang="en-US" altLang="en-US" dirty="0"/>
              <a:t>Cambridge University Press 2021</a:t>
            </a:r>
          </a:p>
        </p:txBody>
      </p:sp>
    </p:spTree>
    <p:extLst>
      <p:ext uri="{BB962C8B-B14F-4D97-AF65-F5344CB8AC3E}">
        <p14:creationId xmlns:p14="http://schemas.microsoft.com/office/powerpoint/2010/main" val="24561195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9FF10-96CF-8A46-9C33-BE485ACF4745}"/>
              </a:ext>
            </a:extLst>
          </p:cNvPr>
          <p:cNvSpPr>
            <a:spLocks noGrp="1"/>
          </p:cNvSpPr>
          <p:nvPr>
            <p:ph type="title"/>
          </p:nvPr>
        </p:nvSpPr>
        <p:spPr/>
        <p:txBody>
          <a:bodyPr/>
          <a:lstStyle/>
          <a:p>
            <a:r>
              <a:rPr lang="en-US" sz="3600" dirty="0"/>
              <a:t>Table 19.2 The largest IMF programs, ranked by percentage of quota (1/2)</a:t>
            </a:r>
          </a:p>
        </p:txBody>
      </p:sp>
      <p:sp>
        <p:nvSpPr>
          <p:cNvPr id="4" name="Footer Placeholder 3">
            <a:extLst>
              <a:ext uri="{FF2B5EF4-FFF2-40B4-BE49-F238E27FC236}">
                <a16:creationId xmlns:a16="http://schemas.microsoft.com/office/drawing/2014/main" id="{5084F709-A445-5A44-ACD9-A364E4F98CEF}"/>
              </a:ext>
            </a:extLst>
          </p:cNvPr>
          <p:cNvSpPr>
            <a:spLocks noGrp="1"/>
          </p:cNvSpPr>
          <p:nvPr>
            <p:ph type="ftr" sz="quarter" idx="11"/>
          </p:nvPr>
        </p:nvSpPr>
        <p:spPr/>
        <p:txBody>
          <a:bodyPr/>
          <a:lstStyle/>
          <a:p>
            <a:r>
              <a:rPr lang="en-US" altLang="en-US" dirty="0"/>
              <a:t>© Kenneth A. Reinert, </a:t>
            </a:r>
          </a:p>
          <a:p>
            <a:r>
              <a:rPr lang="en-US" altLang="en-US" dirty="0"/>
              <a:t>Cambridge University Press 2021</a:t>
            </a:r>
          </a:p>
        </p:txBody>
      </p:sp>
      <p:pic>
        <p:nvPicPr>
          <p:cNvPr id="5" name="Picture 2" descr="This table presents data on financial assistance programs for various countries, including the year, the size of the assistance (in billions of 2009 US dollars), the percentage of quota, and the percentage of GDP.&#10;&#10;Data Overview:&#10;Greece (2010)&#10;&#10;Size: $39.1 billion&#10;Percentage of Quota: 3,212%&#10;Percentage of GDP: 13.7%&#10;Argentina (2018)&#10;&#10;Size: $57.0 billion&#10;Percentage of Quota: 3,083%&#10;Percentage of GDP: 11.0%&#10;Ireland (2010)&#10;&#10;Size: $29.3 billion&#10;Percentage of Quota: 2,322%&#10;Percentage of GDP: 14.2%&#10;Portugal (2011)&#10;&#10;Size: $36.3 billion&#10;Percentage of Quota: 2,306%&#10;Percentage of GDP: 15.8%&#10;Greece (2012)&#10;&#10;Size: $34.7 billion&#10;Percentage of Quota: 2,159%&#10;Percentage of GDP: 14.7%&#10;South Korea (1997)&#10;&#10;Size: $27.3 billion&#10;Percentage of Quota: 1,938%&#10;Percentage of GDP: 3.8%&#10;Turkey (1999)&#10;&#10;Size: $25.7 billion&#10;Percentage of Quota: 1,560%&#10;Percentage of GDP: 8.2%&#10;Turkey (2002)&#10;&#10;Size: $19.5 billion&#10;Percentage of Quota: 1,330%&#10;Percentage of GDP: 7.1%&#10;Romania (2009)&#10;&#10;Size: $17.6 billion&#10;Percentage of Quota: 1,111%&#10;Percentage of GDP: 10.7%&#10;Hungary (2008)&#10;&#10;Size: $16.8 billion&#10;Percentage of Quota: 1,015%&#10;Percentage of GDP: 10.8%&#10;Brazil (2002)&#10;&#10;Size: $41.7 billion&#10;Percentage of Quota: 902%&#10;Percentage of GDP: 7.0%">
            <a:extLst>
              <a:ext uri="{FF2B5EF4-FFF2-40B4-BE49-F238E27FC236}">
                <a16:creationId xmlns:a16="http://schemas.microsoft.com/office/drawing/2014/main" id="{84A773A3-72AD-9243-954E-B81B6F418460}"/>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67097" y="1616740"/>
            <a:ext cx="8009805" cy="4427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ouble Bracket 6">
            <a:extLst>
              <a:ext uri="{FF2B5EF4-FFF2-40B4-BE49-F238E27FC236}">
                <a16:creationId xmlns:a16="http://schemas.microsoft.com/office/drawing/2014/main" id="{A5256BEE-841F-544F-B52A-C822954E1AE3}"/>
              </a:ext>
              <a:ext uri="{C183D7F6-B498-43B3-948B-1728B52AA6E4}">
                <adec:decorative xmlns:adec="http://schemas.microsoft.com/office/drawing/2017/decorative" val="1"/>
              </a:ext>
            </a:extLst>
          </p:cNvPr>
          <p:cNvSpPr/>
          <p:nvPr/>
        </p:nvSpPr>
        <p:spPr>
          <a:xfrm>
            <a:off x="5193890" y="1616740"/>
            <a:ext cx="1295400" cy="4427642"/>
          </a:xfrm>
          <a:prstGeom prst="bracketPair">
            <a:avLst/>
          </a:prstGeom>
          <a:ln w="127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a:extLst>
              <a:ext uri="{FF2B5EF4-FFF2-40B4-BE49-F238E27FC236}">
                <a16:creationId xmlns:a16="http://schemas.microsoft.com/office/drawing/2014/main" id="{C43023EC-5017-054C-B898-02DA336FCC4C}"/>
              </a:ext>
            </a:extLst>
          </p:cNvPr>
          <p:cNvSpPr txBox="1"/>
          <p:nvPr/>
        </p:nvSpPr>
        <p:spPr>
          <a:xfrm>
            <a:off x="6466294" y="3200400"/>
            <a:ext cx="1066801" cy="1815882"/>
          </a:xfrm>
          <a:prstGeom prst="rect">
            <a:avLst/>
          </a:prstGeom>
          <a:noFill/>
        </p:spPr>
        <p:txBody>
          <a:bodyPr wrap="square" rtlCol="0">
            <a:spAutoFit/>
          </a:bodyPr>
          <a:lstStyle/>
          <a:p>
            <a:r>
              <a:rPr lang="en-US" sz="1600" dirty="0">
                <a:solidFill>
                  <a:srgbClr val="FF0000"/>
                </a:solidFill>
              </a:rPr>
              <a:t>Far beyond the formal 435% quota limit</a:t>
            </a:r>
          </a:p>
        </p:txBody>
      </p:sp>
    </p:spTree>
    <p:extLst>
      <p:ext uri="{BB962C8B-B14F-4D97-AF65-F5344CB8AC3E}">
        <p14:creationId xmlns:p14="http://schemas.microsoft.com/office/powerpoint/2010/main" val="29866939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E0B8B6B-76CB-784F-8D66-ABB2822B2EFC}"/>
              </a:ext>
            </a:extLst>
          </p:cNvPr>
          <p:cNvSpPr>
            <a:spLocks noGrp="1"/>
          </p:cNvSpPr>
          <p:nvPr>
            <p:ph type="title"/>
          </p:nvPr>
        </p:nvSpPr>
        <p:spPr/>
        <p:txBody>
          <a:bodyPr/>
          <a:lstStyle/>
          <a:p>
            <a:r>
              <a:rPr lang="en-US" sz="3600" dirty="0"/>
              <a:t>Table 19.2 The largest IMF programs, ranked by percentage of quota (2/2)</a:t>
            </a:r>
          </a:p>
        </p:txBody>
      </p:sp>
      <p:pic>
        <p:nvPicPr>
          <p:cNvPr id="6" name="Picture 2" descr="This table provides details of financial assistance programs for various countries, including the year of assistance, the size (in billions of 2009 US dollars), the percentage of quota, and the percentage of GDP.&#10;&#10;Data Overview:&#10;Ukraine (2008)&#10;&#10;Size: $17.5 billion&#10;Percentage of Quota: 802%&#10;Percentage of GDP: 9.7%&#10;Argentina (2000)&#10;&#10;Size: $27.3 billion&#10;Percentage of Quota: 800%&#10;Percentage of GDP: 6.5%&#10;Ukraine (2010)&#10;&#10;Size: $15.1 billion&#10;Percentage of Quota: 729%&#10;Percentage of GDP: 11.2%&#10;Pakistan (2008)&#10;&#10;Size: $11.5 billion&#10;Percentage of Quota: 700%&#10;Percentage of GDP: 6.7%&#10;Turkey (2005)&#10;&#10;Size: $10.7 billion&#10;Percentage of Quota: 691%&#10;Percentage of GDP: 2.0%&#10;Mexico (1995)&#10;&#10;Size: $24.3 billion&#10;Percentage of Quota: 688%&#10;Percentage of GDP: 5.3%&#10;Indonesia (1997)&#10;&#10;Size: $14.7 billion&#10;Percentage of Quota: 557%&#10;Percentage of GDP: 5.3%&#10;Brazil (1998)&#10;&#10;Size: $17.9 billion&#10;Percentage of Quota: 480%&#10;Percentage of GDP: 1.7%&#10;Argentina (2003)&#10;&#10;Size: $14.5 billion&#10;Percentage of Quota: 424%&#10;Percentage of GDP: 8.0%&#10;Brazil (2001)&#10;&#10;Size: $18.5 billion&#10;Percentage of Quota: 400%&#10;Percentage of GDP: 2.8%&#10;Russia (1996)&#10;&#10;Size: $25.0 billion&#10;Percentage of Quota: 306%&#10;Percentage of GDP: 4.9%&#10;India (1981)&#10;&#10;Size: $12.1 billion&#10;Percentage of Quota: 291%&#10;Percentage of GDP: 3.0%&#10;United Kingdom (1977)&#10;&#10;Size: $11.1 billion&#10;Percentage of Quota: 120%&#10;Percentage of GDP: 1.5%">
            <a:extLst>
              <a:ext uri="{FF2B5EF4-FFF2-40B4-BE49-F238E27FC236}">
                <a16:creationId xmlns:a16="http://schemas.microsoft.com/office/drawing/2014/main" id="{58EC2D4F-CF54-9242-ABE8-8E96A3EB8C5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9403" y="1545431"/>
            <a:ext cx="7165194" cy="457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ouble Bracket 6">
            <a:extLst>
              <a:ext uri="{FF2B5EF4-FFF2-40B4-BE49-F238E27FC236}">
                <a16:creationId xmlns:a16="http://schemas.microsoft.com/office/drawing/2014/main" id="{36574006-A311-9E40-8F98-A8E8E5F240FE}"/>
              </a:ext>
              <a:ext uri="{C183D7F6-B498-43B3-948B-1728B52AA6E4}">
                <adec:decorative xmlns:adec="http://schemas.microsoft.com/office/drawing/2017/decorative" val="1"/>
              </a:ext>
            </a:extLst>
          </p:cNvPr>
          <p:cNvSpPr/>
          <p:nvPr/>
        </p:nvSpPr>
        <p:spPr>
          <a:xfrm>
            <a:off x="5181600" y="1619197"/>
            <a:ext cx="1295400" cy="4427642"/>
          </a:xfrm>
          <a:prstGeom prst="bracketPair">
            <a:avLst/>
          </a:prstGeom>
          <a:ln w="127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Footer Placeholder 3">
            <a:extLst>
              <a:ext uri="{FF2B5EF4-FFF2-40B4-BE49-F238E27FC236}">
                <a16:creationId xmlns:a16="http://schemas.microsoft.com/office/drawing/2014/main" id="{7CA71CC9-F607-AA4F-B9F7-FCD7F48BEB84}"/>
              </a:ext>
            </a:extLst>
          </p:cNvPr>
          <p:cNvSpPr>
            <a:spLocks noGrp="1"/>
          </p:cNvSpPr>
          <p:nvPr>
            <p:ph type="ftr" sz="quarter" idx="11"/>
          </p:nvPr>
        </p:nvSpPr>
        <p:spPr/>
        <p:txBody>
          <a:bodyPr/>
          <a:lstStyle/>
          <a:p>
            <a:r>
              <a:rPr lang="en-US" altLang="en-US" dirty="0"/>
              <a:t>© Kenneth A. Reinert, </a:t>
            </a:r>
          </a:p>
          <a:p>
            <a:r>
              <a:rPr lang="en-US" altLang="en-US" dirty="0"/>
              <a:t>Cambridge University Press 2021</a:t>
            </a:r>
          </a:p>
        </p:txBody>
      </p:sp>
    </p:spTree>
    <p:extLst>
      <p:ext uri="{BB962C8B-B14F-4D97-AF65-F5344CB8AC3E}">
        <p14:creationId xmlns:p14="http://schemas.microsoft.com/office/powerpoint/2010/main" val="10586082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The Political Economy of IMF Lending</a:t>
            </a:r>
          </a:p>
        </p:txBody>
      </p:sp>
      <p:sp>
        <p:nvSpPr>
          <p:cNvPr id="3" name="Content Placeholder 2"/>
          <p:cNvSpPr>
            <a:spLocks noGrp="1"/>
          </p:cNvSpPr>
          <p:nvPr>
            <p:ph idx="1"/>
          </p:nvPr>
        </p:nvSpPr>
        <p:spPr/>
        <p:txBody>
          <a:bodyPr/>
          <a:lstStyle/>
          <a:p>
            <a:r>
              <a:rPr lang="en-US" sz="2600" dirty="0"/>
              <a:t>The analysis of the political economy of IMF lending takes place in terms of two variables</a:t>
            </a:r>
          </a:p>
          <a:p>
            <a:pPr lvl="1"/>
            <a:r>
              <a:rPr lang="en-US" sz="2200" dirty="0">
                <a:solidFill>
                  <a:schemeClr val="accent5">
                    <a:lumMod val="50000"/>
                  </a:schemeClr>
                </a:solidFill>
              </a:rPr>
              <a:t>The value of loans (L)</a:t>
            </a:r>
          </a:p>
          <a:p>
            <a:pPr lvl="1"/>
            <a:r>
              <a:rPr lang="en-US" sz="2200" dirty="0">
                <a:solidFill>
                  <a:schemeClr val="accent5">
                    <a:lumMod val="50000"/>
                  </a:schemeClr>
                </a:solidFill>
              </a:rPr>
              <a:t>The number and strength of conditions (C) </a:t>
            </a:r>
          </a:p>
          <a:p>
            <a:r>
              <a:rPr lang="en-US" sz="2600" dirty="0"/>
              <a:t>These are depicted in Figure 19.4 in terms of a “</a:t>
            </a:r>
            <a:r>
              <a:rPr lang="en-US" sz="2600" dirty="0">
                <a:solidFill>
                  <a:schemeClr val="accent5">
                    <a:lumMod val="50000"/>
                  </a:schemeClr>
                </a:solidFill>
              </a:rPr>
              <a:t>hard bargaining</a:t>
            </a:r>
            <a:r>
              <a:rPr lang="en-US" sz="2600" dirty="0"/>
              <a:t>” line and an “</a:t>
            </a:r>
            <a:r>
              <a:rPr lang="en-US" sz="2600" dirty="0">
                <a:solidFill>
                  <a:schemeClr val="accent5">
                    <a:lumMod val="50000"/>
                  </a:schemeClr>
                </a:solidFill>
              </a:rPr>
              <a:t>soft bargaining</a:t>
            </a:r>
            <a:r>
              <a:rPr lang="en-US" sz="2600" dirty="0"/>
              <a:t>” line</a:t>
            </a:r>
          </a:p>
          <a:p>
            <a:r>
              <a:rPr lang="en-US" sz="2600" dirty="0"/>
              <a:t>IMF member country governments weigh the </a:t>
            </a:r>
            <a:r>
              <a:rPr lang="en-US" sz="2600" dirty="0">
                <a:solidFill>
                  <a:schemeClr val="accent5">
                    <a:lumMod val="50000"/>
                  </a:schemeClr>
                </a:solidFill>
              </a:rPr>
              <a:t>(marginal) benefits and costs </a:t>
            </a:r>
            <a:r>
              <a:rPr lang="en-US" sz="2600" dirty="0"/>
              <a:t>of approaching the IMF for a loan</a:t>
            </a:r>
          </a:p>
          <a:p>
            <a:r>
              <a:rPr lang="en-US" sz="2600" dirty="0">
                <a:solidFill>
                  <a:schemeClr val="accent5">
                    <a:lumMod val="50000"/>
                  </a:schemeClr>
                </a:solidFill>
              </a:rPr>
              <a:t>Sovereignty costs </a:t>
            </a:r>
            <a:r>
              <a:rPr lang="en-US" sz="2600" dirty="0"/>
              <a:t>are part of these calculations</a:t>
            </a:r>
          </a:p>
          <a:p>
            <a:endParaRPr lang="en-US" sz="2600" dirty="0"/>
          </a:p>
          <a:p>
            <a:endParaRPr lang="en-US" sz="2600" dirty="0"/>
          </a:p>
        </p:txBody>
      </p:sp>
      <p:sp>
        <p:nvSpPr>
          <p:cNvPr id="4" name="Footer Placeholder 3"/>
          <p:cNvSpPr>
            <a:spLocks noGrp="1"/>
          </p:cNvSpPr>
          <p:nvPr>
            <p:ph type="ftr" sz="quarter" idx="11"/>
          </p:nvPr>
        </p:nvSpPr>
        <p:spPr/>
        <p:txBody>
          <a:bodyPr/>
          <a:lstStyle/>
          <a:p>
            <a:r>
              <a:rPr lang="en-US" altLang="en-US" dirty="0"/>
              <a:t>© Kenneth A. Reinert,</a:t>
            </a:r>
          </a:p>
          <a:p>
            <a:r>
              <a:rPr lang="en-US" altLang="en-US" dirty="0"/>
              <a:t> Cambridge University Press 2021</a:t>
            </a:r>
          </a:p>
        </p:txBody>
      </p:sp>
    </p:spTree>
    <p:extLst>
      <p:ext uri="{BB962C8B-B14F-4D97-AF65-F5344CB8AC3E}">
        <p14:creationId xmlns:p14="http://schemas.microsoft.com/office/powerpoint/2010/main" val="196073534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Figure 19.4: IMF Lending</a:t>
            </a:r>
          </a:p>
        </p:txBody>
      </p:sp>
      <p:sp>
        <p:nvSpPr>
          <p:cNvPr id="4" name="Footer Placeholder 3"/>
          <p:cNvSpPr>
            <a:spLocks noGrp="1"/>
          </p:cNvSpPr>
          <p:nvPr>
            <p:ph type="ftr" sz="quarter" idx="11"/>
          </p:nvPr>
        </p:nvSpPr>
        <p:spPr/>
        <p:txBody>
          <a:bodyPr/>
          <a:lstStyle/>
          <a:p>
            <a:r>
              <a:rPr lang="en-US" altLang="en-US" dirty="0"/>
              <a:t>© Kenneth A. Reinert, </a:t>
            </a:r>
          </a:p>
          <a:p>
            <a:r>
              <a:rPr lang="en-US" altLang="en-US" dirty="0"/>
              <a:t>Cambridge University Press 2021</a:t>
            </a:r>
          </a:p>
        </p:txBody>
      </p:sp>
      <p:pic>
        <p:nvPicPr>
          <p:cNvPr id="7" name="Picture 5" descr="This diagram illustrates the concept of bargaining dynamics between a country and the International Monetary Fund (IMF).&#10;&#10;The vertical axis is labeled &#10;𝐿&#10;L and the horizontal axis is labeled &#10;𝐶&#10;C.&#10;Two vertical dashed lines are marked &#10;𝐴&#10;A and &#10;𝐵&#10;B, representing different levels or thresholds.&#10;The diagram features two upward-sloping lines:&#10;The upper line represents the situation of &quot;Easy bargaining&quot; on the part of the IMF, indicating more favorable conditions or lenient negotiations.&#10;The lower line represents &quot;Hard bargaining&quot; on the part of the IMF, indicating stricter terms or tougher conditions imposed by the IMF.&#10;This visual suggests that the IMF’s stance (whether lenient or strict) varies based on certain criteria or thresholds, represented by positions &#10;𝐴&#10;A and &#10;𝐵&#10;B along the horizontal axis.">
            <a:extLst>
              <a:ext uri="{FF2B5EF4-FFF2-40B4-BE49-F238E27FC236}">
                <a16:creationId xmlns:a16="http://schemas.microsoft.com/office/drawing/2014/main" id="{9BAA774F-CDB3-DA45-99FC-3DF4EF3C715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81200" y="1981200"/>
            <a:ext cx="5181600" cy="365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298611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The Political Economy of IMF Lending</a:t>
            </a:r>
          </a:p>
        </p:txBody>
      </p:sp>
      <p:sp>
        <p:nvSpPr>
          <p:cNvPr id="3" name="Content Placeholder 2"/>
          <p:cNvSpPr>
            <a:spLocks noGrp="1"/>
          </p:cNvSpPr>
          <p:nvPr>
            <p:ph idx="1"/>
          </p:nvPr>
        </p:nvSpPr>
        <p:spPr>
          <a:xfrm>
            <a:off x="457200" y="1447800"/>
            <a:ext cx="8229600" cy="4683125"/>
          </a:xfrm>
        </p:spPr>
        <p:txBody>
          <a:bodyPr/>
          <a:lstStyle/>
          <a:p>
            <a:r>
              <a:rPr lang="en-US" sz="2600" dirty="0"/>
              <a:t>Newer thinking and research suggests that, in some cases, country governments might prefer points along line B in Figure 19.4 to points along line A</a:t>
            </a:r>
          </a:p>
          <a:p>
            <a:r>
              <a:rPr lang="en-US" sz="2600" dirty="0"/>
              <a:t>This would be to push reforms through in the face of domestic political opposition</a:t>
            </a:r>
          </a:p>
          <a:p>
            <a:r>
              <a:rPr lang="en-US" sz="2600" dirty="0"/>
              <a:t>Here blame is shifted to the IMF</a:t>
            </a:r>
          </a:p>
          <a:p>
            <a:r>
              <a:rPr lang="en-US" sz="2600" dirty="0"/>
              <a:t>Research also suggests that country government failures to abide by conditionality agreements can simply be the result of a change in the benefit-cost calculations of member country governments</a:t>
            </a:r>
          </a:p>
        </p:txBody>
      </p:sp>
      <p:sp>
        <p:nvSpPr>
          <p:cNvPr id="4" name="Footer Placeholder 3"/>
          <p:cNvSpPr>
            <a:spLocks noGrp="1"/>
          </p:cNvSpPr>
          <p:nvPr>
            <p:ph type="ftr" sz="quarter" idx="11"/>
          </p:nvPr>
        </p:nvSpPr>
        <p:spPr/>
        <p:txBody>
          <a:bodyPr/>
          <a:lstStyle/>
          <a:p>
            <a:r>
              <a:rPr lang="en-US" altLang="en-US" dirty="0"/>
              <a:t>© Kenneth A. Reinert, </a:t>
            </a:r>
          </a:p>
          <a:p>
            <a:r>
              <a:rPr lang="en-US" altLang="en-US" dirty="0"/>
              <a:t>Cambridge University Press 2021</a:t>
            </a:r>
          </a:p>
        </p:txBody>
      </p:sp>
    </p:spTree>
    <p:extLst>
      <p:ext uri="{BB962C8B-B14F-4D97-AF65-F5344CB8AC3E}">
        <p14:creationId xmlns:p14="http://schemas.microsoft.com/office/powerpoint/2010/main" val="124885823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53183-8848-8A4E-98AD-79027A8DAF6F}"/>
              </a:ext>
            </a:extLst>
          </p:cNvPr>
          <p:cNvSpPr>
            <a:spLocks noGrp="1"/>
          </p:cNvSpPr>
          <p:nvPr>
            <p:ph type="title"/>
          </p:nvPr>
        </p:nvSpPr>
        <p:spPr/>
        <p:txBody>
          <a:bodyPr/>
          <a:lstStyle/>
          <a:p>
            <a:r>
              <a:rPr lang="en-US" sz="4000" dirty="0"/>
              <a:t>The Political Economy of IMF Lending</a:t>
            </a:r>
          </a:p>
        </p:txBody>
      </p:sp>
      <p:sp>
        <p:nvSpPr>
          <p:cNvPr id="3" name="Content Placeholder 2">
            <a:extLst>
              <a:ext uri="{FF2B5EF4-FFF2-40B4-BE49-F238E27FC236}">
                <a16:creationId xmlns:a16="http://schemas.microsoft.com/office/drawing/2014/main" id="{46A4B0A0-0253-9245-B421-9E01C27BD495}"/>
              </a:ext>
            </a:extLst>
          </p:cNvPr>
          <p:cNvSpPr>
            <a:spLocks noGrp="1"/>
          </p:cNvSpPr>
          <p:nvPr>
            <p:ph idx="1"/>
          </p:nvPr>
        </p:nvSpPr>
        <p:spPr/>
        <p:txBody>
          <a:bodyPr/>
          <a:lstStyle/>
          <a:p>
            <a:r>
              <a:rPr lang="en-US" sz="2400" dirty="0"/>
              <a:t>What determines whether the Fund will adopt the “</a:t>
            </a:r>
            <a:r>
              <a:rPr lang="en-US" sz="2400" dirty="0">
                <a:solidFill>
                  <a:schemeClr val="accent5">
                    <a:lumMod val="50000"/>
                  </a:schemeClr>
                </a:solidFill>
              </a:rPr>
              <a:t>easy bargaining</a:t>
            </a:r>
            <a:r>
              <a:rPr lang="en-US" sz="2400" dirty="0"/>
              <a:t>” or “</a:t>
            </a:r>
            <a:r>
              <a:rPr lang="en-US" sz="2400" dirty="0">
                <a:solidFill>
                  <a:schemeClr val="accent5">
                    <a:lumMod val="50000"/>
                  </a:schemeClr>
                </a:solidFill>
              </a:rPr>
              <a:t>hard bargaining</a:t>
            </a:r>
            <a:r>
              <a:rPr lang="en-US" sz="2400" dirty="0"/>
              <a:t>” positions in Figure 19.4?</a:t>
            </a:r>
          </a:p>
          <a:p>
            <a:r>
              <a:rPr lang="en-US" sz="2400" dirty="0" err="1"/>
              <a:t>Copelovitch</a:t>
            </a:r>
            <a:r>
              <a:rPr lang="en-US" sz="2400" dirty="0"/>
              <a:t> (2010) suggests that one determining factor here is the </a:t>
            </a:r>
            <a:r>
              <a:rPr lang="en-US" sz="2400" i="1" dirty="0"/>
              <a:t>size</a:t>
            </a:r>
            <a:r>
              <a:rPr lang="en-US" sz="2400" dirty="0"/>
              <a:t> and </a:t>
            </a:r>
            <a:r>
              <a:rPr lang="en-US" sz="2400" i="1" dirty="0"/>
              <a:t>composition</a:t>
            </a:r>
            <a:r>
              <a:rPr lang="en-US" sz="2400" dirty="0"/>
              <a:t> of international capital flows.</a:t>
            </a:r>
          </a:p>
          <a:p>
            <a:pPr lvl="1"/>
            <a:r>
              <a:rPr lang="en-US" sz="2000" dirty="0"/>
              <a:t>In countries with strong ties to private capital sources, the IMF tends to adopt an </a:t>
            </a:r>
            <a:r>
              <a:rPr lang="en-US" sz="2000" i="1" dirty="0"/>
              <a:t>easier bargaining </a:t>
            </a:r>
            <a:r>
              <a:rPr lang="en-US" sz="2000" dirty="0"/>
              <a:t>position with a larger L for a given C.</a:t>
            </a:r>
          </a:p>
          <a:p>
            <a:pPr lvl="1"/>
            <a:r>
              <a:rPr lang="en-US" sz="2000" dirty="0"/>
              <a:t>When borrowing is in the form of bond finance as opposed to commercial bank lending or is by private borrowers rather than the central government, the IMF tends to promote larger loan size in order to overcome the </a:t>
            </a:r>
            <a:r>
              <a:rPr lang="en-US" sz="2000" i="1" dirty="0"/>
              <a:t>collective action </a:t>
            </a:r>
            <a:r>
              <a:rPr lang="en-US" sz="2000" dirty="0"/>
              <a:t>problems inherent in the potentially large number of bond holders.</a:t>
            </a:r>
          </a:p>
          <a:p>
            <a:endParaRPr lang="en-US" sz="2400" dirty="0"/>
          </a:p>
          <a:p>
            <a:endParaRPr lang="en-US" sz="2400" dirty="0"/>
          </a:p>
        </p:txBody>
      </p:sp>
      <p:sp>
        <p:nvSpPr>
          <p:cNvPr id="4" name="Footer Placeholder 3">
            <a:extLst>
              <a:ext uri="{FF2B5EF4-FFF2-40B4-BE49-F238E27FC236}">
                <a16:creationId xmlns:a16="http://schemas.microsoft.com/office/drawing/2014/main" id="{26BFE69C-93EF-A343-A5D9-2512B8C923ED}"/>
              </a:ext>
            </a:extLst>
          </p:cNvPr>
          <p:cNvSpPr>
            <a:spLocks noGrp="1"/>
          </p:cNvSpPr>
          <p:nvPr>
            <p:ph type="ftr" sz="quarter" idx="11"/>
          </p:nvPr>
        </p:nvSpPr>
        <p:spPr/>
        <p:txBody>
          <a:bodyPr/>
          <a:lstStyle/>
          <a:p>
            <a:r>
              <a:rPr lang="en-US" altLang="en-US" dirty="0"/>
              <a:t>© Kenneth A. Reinert, </a:t>
            </a:r>
          </a:p>
          <a:p>
            <a:r>
              <a:rPr lang="en-US" altLang="en-US" dirty="0"/>
              <a:t>Cambridge University Press 2021</a:t>
            </a:r>
          </a:p>
        </p:txBody>
      </p:sp>
    </p:spTree>
    <p:extLst>
      <p:ext uri="{BB962C8B-B14F-4D97-AF65-F5344CB8AC3E}">
        <p14:creationId xmlns:p14="http://schemas.microsoft.com/office/powerpoint/2010/main" val="149825815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An Assessment</a:t>
            </a:r>
          </a:p>
        </p:txBody>
      </p:sp>
      <p:sp>
        <p:nvSpPr>
          <p:cNvPr id="3" name="Content Placeholder 2"/>
          <p:cNvSpPr>
            <a:spLocks noGrp="1"/>
          </p:cNvSpPr>
          <p:nvPr>
            <p:ph idx="1"/>
          </p:nvPr>
        </p:nvSpPr>
        <p:spPr>
          <a:xfrm>
            <a:off x="457200" y="1219200"/>
            <a:ext cx="8229600" cy="4911725"/>
          </a:xfrm>
        </p:spPr>
        <p:txBody>
          <a:bodyPr/>
          <a:lstStyle/>
          <a:p>
            <a:r>
              <a:rPr lang="en-US" sz="2400" dirty="0"/>
              <a:t>The IMF was originally designed to support the </a:t>
            </a:r>
            <a:r>
              <a:rPr lang="en-US" sz="2400" dirty="0">
                <a:solidFill>
                  <a:schemeClr val="accent5">
                    <a:lumMod val="50000"/>
                  </a:schemeClr>
                </a:solidFill>
              </a:rPr>
              <a:t>Bretton Woods system</a:t>
            </a:r>
            <a:r>
              <a:rPr lang="en-US" sz="2400" dirty="0"/>
              <a:t>, a system the no longer exists</a:t>
            </a:r>
          </a:p>
          <a:p>
            <a:r>
              <a:rPr lang="en-US" sz="2400" dirty="0"/>
              <a:t>The IMF reinvented itself as a multilateral development institution; its lending shifted towards LMICs and its involvement in what is called </a:t>
            </a:r>
            <a:r>
              <a:rPr lang="en-US" sz="2400" b="1" dirty="0">
                <a:solidFill>
                  <a:schemeClr val="accent5">
                    <a:lumMod val="50000"/>
                  </a:schemeClr>
                </a:solidFill>
              </a:rPr>
              <a:t>structural adjustment </a:t>
            </a:r>
            <a:r>
              <a:rPr lang="en-US" sz="2400" dirty="0"/>
              <a:t>increased substantially.</a:t>
            </a:r>
          </a:p>
          <a:p>
            <a:r>
              <a:rPr lang="en-US" sz="2400" dirty="0"/>
              <a:t>International financial arrangements are often evaluated in terms of their contributions to </a:t>
            </a:r>
            <a:r>
              <a:rPr lang="en-US" sz="2400" i="1" dirty="0">
                <a:solidFill>
                  <a:schemeClr val="accent5">
                    <a:lumMod val="50000"/>
                  </a:schemeClr>
                </a:solidFill>
              </a:rPr>
              <a:t>liquidity</a:t>
            </a:r>
            <a:r>
              <a:rPr lang="en-US" sz="2400" dirty="0"/>
              <a:t> and </a:t>
            </a:r>
            <a:r>
              <a:rPr lang="en-US" sz="2400" i="1" dirty="0">
                <a:solidFill>
                  <a:schemeClr val="accent5">
                    <a:lumMod val="50000"/>
                  </a:schemeClr>
                </a:solidFill>
              </a:rPr>
              <a:t>adjustment</a:t>
            </a:r>
          </a:p>
          <a:p>
            <a:pPr lvl="1"/>
            <a:r>
              <a:rPr lang="en-US" sz="2000" dirty="0"/>
              <a:t>The IMF has never had the resources necessary to contribute substantially to global liquidity</a:t>
            </a:r>
          </a:p>
          <a:p>
            <a:pPr lvl="1"/>
            <a:r>
              <a:rPr lang="en-US" sz="2000" dirty="0"/>
              <a:t>By only penalizing debtor members (no matter what the source of the adjustment problem) and not creditor members, it has also been limited in its ability to facilitate adjustment</a:t>
            </a:r>
          </a:p>
          <a:p>
            <a:endParaRPr lang="en-US" sz="2400" dirty="0"/>
          </a:p>
        </p:txBody>
      </p:sp>
      <p:sp>
        <p:nvSpPr>
          <p:cNvPr id="4" name="Footer Placeholder 3"/>
          <p:cNvSpPr>
            <a:spLocks noGrp="1"/>
          </p:cNvSpPr>
          <p:nvPr>
            <p:ph type="ftr" sz="quarter" idx="11"/>
          </p:nvPr>
        </p:nvSpPr>
        <p:spPr/>
        <p:txBody>
          <a:bodyPr/>
          <a:lstStyle/>
          <a:p>
            <a:r>
              <a:rPr lang="en-US" altLang="en-US" dirty="0"/>
              <a:t>© Kenneth A. Reinert, </a:t>
            </a:r>
          </a:p>
          <a:p>
            <a:r>
              <a:rPr lang="en-US" altLang="en-US" dirty="0"/>
              <a:t>Cambridge University Press 2021</a:t>
            </a:r>
          </a:p>
        </p:txBody>
      </p:sp>
    </p:spTree>
    <p:extLst>
      <p:ext uri="{BB962C8B-B14F-4D97-AF65-F5344CB8AC3E}">
        <p14:creationId xmlns:p14="http://schemas.microsoft.com/office/powerpoint/2010/main" val="13384466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The Gold Standard</a:t>
            </a:r>
          </a:p>
        </p:txBody>
      </p:sp>
      <p:sp>
        <p:nvSpPr>
          <p:cNvPr id="3" name="Content Placeholder 2"/>
          <p:cNvSpPr>
            <a:spLocks noGrp="1"/>
          </p:cNvSpPr>
          <p:nvPr>
            <p:ph idx="1"/>
          </p:nvPr>
        </p:nvSpPr>
        <p:spPr/>
        <p:txBody>
          <a:bodyPr/>
          <a:lstStyle/>
          <a:p>
            <a:pPr>
              <a:lnSpc>
                <a:spcPct val="80000"/>
              </a:lnSpc>
            </a:pPr>
            <a:r>
              <a:rPr lang="en-US" sz="2800" dirty="0"/>
              <a:t>Late 19</a:t>
            </a:r>
            <a:r>
              <a:rPr lang="en-US" sz="2800" baseline="30000" dirty="0"/>
              <a:t>th</a:t>
            </a:r>
            <a:r>
              <a:rPr lang="en-US" sz="2800" dirty="0"/>
              <a:t> and early 20</a:t>
            </a:r>
            <a:r>
              <a:rPr lang="en-US" sz="2800" baseline="30000" dirty="0"/>
              <a:t>th</a:t>
            </a:r>
            <a:r>
              <a:rPr lang="en-US" sz="2800" dirty="0"/>
              <a:t> centuries were characterized by a highly integrated world economy</a:t>
            </a:r>
          </a:p>
          <a:p>
            <a:pPr>
              <a:lnSpc>
                <a:spcPct val="80000"/>
              </a:lnSpc>
            </a:pPr>
            <a:r>
              <a:rPr lang="en-US" sz="2800" dirty="0"/>
              <a:t>Supported from approximately 1870 to 1914 by an international financial arrangement known as the </a:t>
            </a:r>
            <a:r>
              <a:rPr lang="en-US" sz="2800" b="1" dirty="0">
                <a:solidFill>
                  <a:schemeClr val="accent5">
                    <a:lumMod val="50000"/>
                  </a:schemeClr>
                </a:solidFill>
              </a:rPr>
              <a:t>gold standard</a:t>
            </a:r>
          </a:p>
          <a:p>
            <a:pPr lvl="2">
              <a:lnSpc>
                <a:spcPct val="80000"/>
              </a:lnSpc>
            </a:pPr>
            <a:r>
              <a:rPr lang="en-US" sz="2400" dirty="0"/>
              <a:t>Each country defined the value of its currency in terms of gold</a:t>
            </a:r>
          </a:p>
          <a:p>
            <a:pPr lvl="2">
              <a:lnSpc>
                <a:spcPct val="80000"/>
              </a:lnSpc>
            </a:pPr>
            <a:r>
              <a:rPr lang="en-US" sz="2400" dirty="0"/>
              <a:t>Most countries also held gold as official reserves</a:t>
            </a:r>
          </a:p>
          <a:p>
            <a:pPr lvl="2">
              <a:lnSpc>
                <a:spcPct val="80000"/>
              </a:lnSpc>
            </a:pPr>
            <a:r>
              <a:rPr lang="en-US" sz="2400" dirty="0"/>
              <a:t>Since value of each currency was defined in terms of gold, rates of exchange among the currencies were fixed</a:t>
            </a:r>
          </a:p>
          <a:p>
            <a:endParaRPr lang="en-US" dirty="0"/>
          </a:p>
        </p:txBody>
      </p:sp>
      <p:sp>
        <p:nvSpPr>
          <p:cNvPr id="4" name="Footer Placeholder 3"/>
          <p:cNvSpPr>
            <a:spLocks noGrp="1"/>
          </p:cNvSpPr>
          <p:nvPr>
            <p:ph type="ftr" sz="quarter" idx="11"/>
          </p:nvPr>
        </p:nvSpPr>
        <p:spPr/>
        <p:txBody>
          <a:bodyPr/>
          <a:lstStyle/>
          <a:p>
            <a:r>
              <a:rPr lang="en-US" altLang="en-US" dirty="0"/>
              <a:t>© Kenneth A. Reinert, </a:t>
            </a:r>
          </a:p>
          <a:p>
            <a:r>
              <a:rPr lang="en-US" altLang="en-US" dirty="0"/>
              <a:t>Cambridge University Press 2021</a:t>
            </a:r>
          </a:p>
        </p:txBody>
      </p:sp>
    </p:spTree>
    <p:extLst>
      <p:ext uri="{BB962C8B-B14F-4D97-AF65-F5344CB8AC3E}">
        <p14:creationId xmlns:p14="http://schemas.microsoft.com/office/powerpoint/2010/main" val="395716185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Options for Reform</a:t>
            </a:r>
          </a:p>
        </p:txBody>
      </p:sp>
      <p:sp>
        <p:nvSpPr>
          <p:cNvPr id="3" name="Content Placeholder 2"/>
          <p:cNvSpPr>
            <a:spLocks noGrp="1"/>
          </p:cNvSpPr>
          <p:nvPr>
            <p:ph idx="1"/>
          </p:nvPr>
        </p:nvSpPr>
        <p:spPr/>
        <p:txBody>
          <a:bodyPr/>
          <a:lstStyle/>
          <a:p>
            <a:r>
              <a:rPr lang="en-US" sz="2600" dirty="0"/>
              <a:t>Options for radical reform of the IMF fall into two categories</a:t>
            </a:r>
          </a:p>
          <a:p>
            <a:pPr lvl="1"/>
            <a:r>
              <a:rPr lang="en-US" sz="2200" dirty="0"/>
              <a:t>Reconstitution in the form of a </a:t>
            </a:r>
            <a:r>
              <a:rPr lang="en-US" sz="2200" dirty="0">
                <a:solidFill>
                  <a:schemeClr val="accent5">
                    <a:lumMod val="50000"/>
                  </a:schemeClr>
                </a:solidFill>
              </a:rPr>
              <a:t>global central bank</a:t>
            </a:r>
          </a:p>
          <a:p>
            <a:pPr lvl="2"/>
            <a:r>
              <a:rPr lang="en-US" sz="1800" dirty="0"/>
              <a:t>Reaffirming the SDR as a reserve asset</a:t>
            </a:r>
          </a:p>
          <a:p>
            <a:pPr lvl="2"/>
            <a:r>
              <a:rPr lang="en-US" sz="1800" dirty="0"/>
              <a:t>Giving the IMF responsibility for regulating global liquidity</a:t>
            </a:r>
          </a:p>
          <a:p>
            <a:pPr lvl="1"/>
            <a:r>
              <a:rPr lang="en-US" sz="2200" dirty="0"/>
              <a:t>Spreading adjustment requirements over </a:t>
            </a:r>
            <a:r>
              <a:rPr lang="en-US" sz="2200" dirty="0">
                <a:solidFill>
                  <a:schemeClr val="accent5">
                    <a:lumMod val="50000"/>
                  </a:schemeClr>
                </a:solidFill>
              </a:rPr>
              <a:t>both debtor and creditor</a:t>
            </a:r>
            <a:r>
              <a:rPr lang="en-US" sz="2200" dirty="0"/>
              <a:t> members</a:t>
            </a:r>
          </a:p>
          <a:p>
            <a:pPr lvl="2"/>
            <a:r>
              <a:rPr lang="en-US" sz="1800" dirty="0"/>
              <a:t>This was the original vision of the </a:t>
            </a:r>
            <a:r>
              <a:rPr lang="en-US" sz="1800" dirty="0">
                <a:solidFill>
                  <a:schemeClr val="accent5">
                    <a:lumMod val="50000"/>
                  </a:schemeClr>
                </a:solidFill>
              </a:rPr>
              <a:t>Keynes plan </a:t>
            </a:r>
            <a:r>
              <a:rPr lang="en-US" sz="1800" dirty="0"/>
              <a:t>of 1941</a:t>
            </a:r>
          </a:p>
        </p:txBody>
      </p:sp>
      <p:sp>
        <p:nvSpPr>
          <p:cNvPr id="4" name="Footer Placeholder 3"/>
          <p:cNvSpPr>
            <a:spLocks noGrp="1"/>
          </p:cNvSpPr>
          <p:nvPr>
            <p:ph type="ftr" sz="quarter" idx="11"/>
          </p:nvPr>
        </p:nvSpPr>
        <p:spPr/>
        <p:txBody>
          <a:bodyPr/>
          <a:lstStyle/>
          <a:p>
            <a:r>
              <a:rPr lang="en-US" altLang="en-US" dirty="0"/>
              <a:t>© Kenneth A. Reinert, </a:t>
            </a:r>
          </a:p>
          <a:p>
            <a:r>
              <a:rPr lang="en-US" altLang="en-US" dirty="0"/>
              <a:t>Cambridge University Press 2021</a:t>
            </a:r>
          </a:p>
        </p:txBody>
      </p:sp>
    </p:spTree>
    <p:extLst>
      <p:ext uri="{BB962C8B-B14F-4D97-AF65-F5344CB8AC3E}">
        <p14:creationId xmlns:p14="http://schemas.microsoft.com/office/powerpoint/2010/main" val="18640935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The Gold Standard</a:t>
            </a:r>
          </a:p>
        </p:txBody>
      </p:sp>
      <p:sp>
        <p:nvSpPr>
          <p:cNvPr id="3" name="Content Placeholder 2"/>
          <p:cNvSpPr>
            <a:spLocks noGrp="1"/>
          </p:cNvSpPr>
          <p:nvPr>
            <p:ph idx="1"/>
          </p:nvPr>
        </p:nvSpPr>
        <p:spPr>
          <a:xfrm>
            <a:off x="457200" y="1447800"/>
            <a:ext cx="8229600" cy="4683125"/>
          </a:xfrm>
        </p:spPr>
        <p:txBody>
          <a:bodyPr/>
          <a:lstStyle/>
          <a:p>
            <a:pPr>
              <a:lnSpc>
                <a:spcPct val="80000"/>
              </a:lnSpc>
            </a:pPr>
            <a:r>
              <a:rPr lang="en-US" sz="2800" dirty="0"/>
              <a:t>When World War I began in 1914, the countries involved in that conflict suspended the convertibility of their currencies into gold</a:t>
            </a:r>
          </a:p>
          <a:p>
            <a:pPr>
              <a:lnSpc>
                <a:spcPct val="80000"/>
              </a:lnSpc>
            </a:pPr>
            <a:r>
              <a:rPr lang="en-US" sz="2800" dirty="0"/>
              <a:t>After the war, there were unsuccessful attempt to return international financial system back to </a:t>
            </a:r>
            <a:r>
              <a:rPr lang="en-US" sz="2800" dirty="0">
                <a:solidFill>
                  <a:schemeClr val="accent5">
                    <a:lumMod val="50000"/>
                  </a:schemeClr>
                </a:solidFill>
              </a:rPr>
              <a:t>gold standard</a:t>
            </a:r>
          </a:p>
          <a:p>
            <a:endParaRPr lang="en-US" dirty="0"/>
          </a:p>
        </p:txBody>
      </p:sp>
      <p:sp>
        <p:nvSpPr>
          <p:cNvPr id="4" name="Footer Placeholder 3"/>
          <p:cNvSpPr>
            <a:spLocks noGrp="1"/>
          </p:cNvSpPr>
          <p:nvPr>
            <p:ph type="ftr" sz="quarter" idx="11"/>
          </p:nvPr>
        </p:nvSpPr>
        <p:spPr/>
        <p:txBody>
          <a:bodyPr/>
          <a:lstStyle/>
          <a:p>
            <a:r>
              <a:rPr lang="en-US" altLang="en-US" dirty="0"/>
              <a:t>© Kenneth A. Reinert, </a:t>
            </a:r>
          </a:p>
          <a:p>
            <a:r>
              <a:rPr lang="en-US" altLang="en-US" dirty="0"/>
              <a:t>Cambridge University Press 2021</a:t>
            </a:r>
          </a:p>
        </p:txBody>
      </p:sp>
    </p:spTree>
    <p:extLst>
      <p:ext uri="{BB962C8B-B14F-4D97-AF65-F5344CB8AC3E}">
        <p14:creationId xmlns:p14="http://schemas.microsoft.com/office/powerpoint/2010/main" val="1761960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The Gold Exchange Standard</a:t>
            </a:r>
          </a:p>
        </p:txBody>
      </p:sp>
      <p:sp>
        <p:nvSpPr>
          <p:cNvPr id="3" name="Content Placeholder 2"/>
          <p:cNvSpPr>
            <a:spLocks noGrp="1"/>
          </p:cNvSpPr>
          <p:nvPr>
            <p:ph idx="1"/>
          </p:nvPr>
        </p:nvSpPr>
        <p:spPr>
          <a:xfrm>
            <a:off x="457200" y="1371600"/>
            <a:ext cx="8229600" cy="4759325"/>
          </a:xfrm>
        </p:spPr>
        <p:txBody>
          <a:bodyPr/>
          <a:lstStyle/>
          <a:p>
            <a:pPr>
              <a:lnSpc>
                <a:spcPct val="80000"/>
              </a:lnSpc>
            </a:pPr>
            <a:r>
              <a:rPr lang="en-US" sz="2400" dirty="0"/>
              <a:t>In 1922, there was an attempt to rebuild the pre-World War I gold standard.</a:t>
            </a:r>
          </a:p>
          <a:p>
            <a:pPr>
              <a:lnSpc>
                <a:spcPct val="80000"/>
              </a:lnSpc>
            </a:pPr>
            <a:r>
              <a:rPr lang="en-US" sz="2400" dirty="0"/>
              <a:t>New gold standard was different from the pre-war standard due to then current gold shortage</a:t>
            </a:r>
          </a:p>
          <a:p>
            <a:pPr lvl="1">
              <a:lnSpc>
                <a:spcPct val="80000"/>
              </a:lnSpc>
            </a:pPr>
            <a:r>
              <a:rPr lang="en-US" sz="2000" dirty="0"/>
              <a:t>Countries that were not important financial centers did not hold gold reserves but instead held gold-convertible currencies</a:t>
            </a:r>
          </a:p>
          <a:p>
            <a:pPr>
              <a:lnSpc>
                <a:spcPct val="80000"/>
              </a:lnSpc>
            </a:pPr>
            <a:r>
              <a:rPr lang="en-US" sz="2400" dirty="0"/>
              <a:t>For this reason, the new gold standard was known as the </a:t>
            </a:r>
            <a:r>
              <a:rPr lang="en-US" sz="2400" b="1" dirty="0">
                <a:solidFill>
                  <a:schemeClr val="accent5">
                    <a:lumMod val="50000"/>
                  </a:schemeClr>
                </a:solidFill>
              </a:rPr>
              <a:t>gold exchange standard</a:t>
            </a:r>
          </a:p>
          <a:p>
            <a:pPr>
              <a:lnSpc>
                <a:spcPct val="80000"/>
              </a:lnSpc>
            </a:pPr>
            <a:r>
              <a:rPr lang="en-US" sz="2400" dirty="0"/>
              <a:t>Goal was to set major rates at their pre-war levels, especially British pound</a:t>
            </a:r>
          </a:p>
          <a:p>
            <a:pPr>
              <a:lnSpc>
                <a:spcPct val="80000"/>
              </a:lnSpc>
            </a:pPr>
            <a:r>
              <a:rPr lang="en-US" sz="2400" dirty="0"/>
              <a:t>In 1925, it was set to gold at the overvalued, pre-war rate of US$4.86 per pound</a:t>
            </a:r>
          </a:p>
          <a:p>
            <a:pPr>
              <a:lnSpc>
                <a:spcPct val="80000"/>
              </a:lnSpc>
            </a:pPr>
            <a:r>
              <a:rPr lang="en-US" sz="2400" dirty="0"/>
              <a:t>Caused balance of payments problems and market expectations of devaluation</a:t>
            </a:r>
          </a:p>
          <a:p>
            <a:endParaRPr lang="en-US" sz="2800" dirty="0"/>
          </a:p>
        </p:txBody>
      </p:sp>
      <p:sp>
        <p:nvSpPr>
          <p:cNvPr id="4" name="Footer Placeholder 3"/>
          <p:cNvSpPr>
            <a:spLocks noGrp="1"/>
          </p:cNvSpPr>
          <p:nvPr>
            <p:ph type="ftr" sz="quarter" idx="11"/>
          </p:nvPr>
        </p:nvSpPr>
        <p:spPr/>
        <p:txBody>
          <a:bodyPr/>
          <a:lstStyle/>
          <a:p>
            <a:r>
              <a:rPr lang="en-US" altLang="en-US" dirty="0"/>
              <a:t>© Kenneth A. Reinert,</a:t>
            </a:r>
          </a:p>
          <a:p>
            <a:r>
              <a:rPr lang="en-US" altLang="en-US" dirty="0"/>
              <a:t> Cambridge University Press 2021</a:t>
            </a:r>
          </a:p>
        </p:txBody>
      </p:sp>
    </p:spTree>
    <p:extLst>
      <p:ext uri="{BB962C8B-B14F-4D97-AF65-F5344CB8AC3E}">
        <p14:creationId xmlns:p14="http://schemas.microsoft.com/office/powerpoint/2010/main" val="38883255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The Gold Exchange Standard</a:t>
            </a:r>
          </a:p>
        </p:txBody>
      </p:sp>
      <p:sp>
        <p:nvSpPr>
          <p:cNvPr id="3" name="Content Placeholder 2"/>
          <p:cNvSpPr>
            <a:spLocks noGrp="1"/>
          </p:cNvSpPr>
          <p:nvPr>
            <p:ph idx="1"/>
          </p:nvPr>
        </p:nvSpPr>
        <p:spPr/>
        <p:txBody>
          <a:bodyPr/>
          <a:lstStyle/>
          <a:p>
            <a:pPr>
              <a:lnSpc>
                <a:spcPct val="80000"/>
              </a:lnSpc>
            </a:pPr>
            <a:r>
              <a:rPr lang="en-US" sz="2600" dirty="0"/>
              <a:t>At a system-wide level, each major rate was set to gold, ignoring the implied rates among the various currencies</a:t>
            </a:r>
            <a:endParaRPr lang="en-US" dirty="0"/>
          </a:p>
          <a:p>
            <a:pPr>
              <a:lnSpc>
                <a:spcPct val="90000"/>
              </a:lnSpc>
            </a:pPr>
            <a:r>
              <a:rPr lang="en-US" sz="2600" b="1" dirty="0">
                <a:solidFill>
                  <a:schemeClr val="accent5">
                    <a:lumMod val="50000"/>
                  </a:schemeClr>
                </a:solidFill>
              </a:rPr>
              <a:t>Gold exchange standard </a:t>
            </a:r>
            <a:r>
              <a:rPr lang="en-US" sz="2600" dirty="0"/>
              <a:t>consisted of a set of </a:t>
            </a:r>
            <a:r>
              <a:rPr lang="en-US" sz="2600" i="1" dirty="0">
                <a:solidFill>
                  <a:schemeClr val="accent5">
                    <a:lumMod val="50000"/>
                  </a:schemeClr>
                </a:solidFill>
              </a:rPr>
              <a:t>center</a:t>
            </a:r>
            <a:r>
              <a:rPr lang="en-US" sz="2600" dirty="0"/>
              <a:t> countries tied to gold and a set of </a:t>
            </a:r>
            <a:r>
              <a:rPr lang="en-US" sz="2600" i="1" dirty="0">
                <a:solidFill>
                  <a:schemeClr val="accent5">
                    <a:lumMod val="50000"/>
                  </a:schemeClr>
                </a:solidFill>
              </a:rPr>
              <a:t>periphery</a:t>
            </a:r>
            <a:r>
              <a:rPr lang="en-US" sz="2600" dirty="0"/>
              <a:t> countries holding these center-country currencies as reserves</a:t>
            </a:r>
          </a:p>
          <a:p>
            <a:pPr>
              <a:lnSpc>
                <a:spcPct val="90000"/>
              </a:lnSpc>
            </a:pPr>
            <a:r>
              <a:rPr lang="en-US" sz="2600" dirty="0"/>
              <a:t>By 1930, nearly all the countries of the world had joined</a:t>
            </a:r>
          </a:p>
          <a:p>
            <a:pPr>
              <a:lnSpc>
                <a:spcPct val="90000"/>
              </a:lnSpc>
            </a:pPr>
            <a:r>
              <a:rPr lang="en-US" sz="2600" dirty="0"/>
              <a:t>However system’s design contained a significant </a:t>
            </a:r>
            <a:r>
              <a:rPr lang="en-US" sz="2600" i="1" dirty="0">
                <a:solidFill>
                  <a:schemeClr val="accent5">
                    <a:lumMod val="50000"/>
                  </a:schemeClr>
                </a:solidFill>
              </a:rPr>
              <a:t>incentive problem </a:t>
            </a:r>
            <a:r>
              <a:rPr lang="en-US" sz="2600" dirty="0"/>
              <a:t>for the </a:t>
            </a:r>
            <a:r>
              <a:rPr lang="en-US" sz="2600" dirty="0">
                <a:solidFill>
                  <a:schemeClr val="accent5">
                    <a:lumMod val="50000"/>
                  </a:schemeClr>
                </a:solidFill>
              </a:rPr>
              <a:t>periphery</a:t>
            </a:r>
            <a:r>
              <a:rPr lang="en-US" sz="2600" dirty="0"/>
              <a:t> countries</a:t>
            </a:r>
          </a:p>
          <a:p>
            <a:endParaRPr lang="en-US" dirty="0"/>
          </a:p>
        </p:txBody>
      </p:sp>
      <p:sp>
        <p:nvSpPr>
          <p:cNvPr id="4" name="Footer Placeholder 3"/>
          <p:cNvSpPr>
            <a:spLocks noGrp="1"/>
          </p:cNvSpPr>
          <p:nvPr>
            <p:ph type="ftr" sz="quarter" idx="11"/>
          </p:nvPr>
        </p:nvSpPr>
        <p:spPr/>
        <p:txBody>
          <a:bodyPr/>
          <a:lstStyle/>
          <a:p>
            <a:r>
              <a:rPr lang="en-US" altLang="en-US" dirty="0"/>
              <a:t>© Kenneth A. Reinert, </a:t>
            </a:r>
          </a:p>
          <a:p>
            <a:r>
              <a:rPr lang="en-US" altLang="en-US" dirty="0"/>
              <a:t>Cambridge University Press 2021</a:t>
            </a:r>
          </a:p>
        </p:txBody>
      </p:sp>
    </p:spTree>
    <p:extLst>
      <p:ext uri="{BB962C8B-B14F-4D97-AF65-F5344CB8AC3E}">
        <p14:creationId xmlns:p14="http://schemas.microsoft.com/office/powerpoint/2010/main" val="37927719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Gold Exchange Standard</a:t>
            </a:r>
          </a:p>
        </p:txBody>
      </p:sp>
      <p:sp>
        <p:nvSpPr>
          <p:cNvPr id="3" name="Content Placeholder 2"/>
          <p:cNvSpPr>
            <a:spLocks noGrp="1"/>
          </p:cNvSpPr>
          <p:nvPr>
            <p:ph idx="1"/>
          </p:nvPr>
        </p:nvSpPr>
        <p:spPr>
          <a:xfrm>
            <a:off x="457200" y="1371600"/>
            <a:ext cx="8229600" cy="4759325"/>
          </a:xfrm>
        </p:spPr>
        <p:txBody>
          <a:bodyPr/>
          <a:lstStyle/>
          <a:p>
            <a:pPr>
              <a:lnSpc>
                <a:spcPct val="90000"/>
              </a:lnSpc>
            </a:pPr>
            <a:r>
              <a:rPr lang="en-US" sz="2400" dirty="0"/>
              <a:t>Suppose a </a:t>
            </a:r>
            <a:r>
              <a:rPr lang="en-US" sz="2400" dirty="0">
                <a:solidFill>
                  <a:schemeClr val="accent5">
                    <a:lumMod val="50000"/>
                  </a:schemeClr>
                </a:solidFill>
              </a:rPr>
              <a:t>periphery</a:t>
            </a:r>
            <a:r>
              <a:rPr lang="en-US" sz="2400" dirty="0"/>
              <a:t> country expected that the currency it held as reserves was going to be devalued against gold</a:t>
            </a:r>
          </a:p>
          <a:p>
            <a:pPr>
              <a:lnSpc>
                <a:spcPct val="90000"/>
              </a:lnSpc>
            </a:pPr>
            <a:r>
              <a:rPr lang="en-US" sz="2400" dirty="0"/>
              <a:t>Would be in the interest of the country to sell its reserves </a:t>
            </a:r>
            <a:r>
              <a:rPr lang="en-US" sz="2400" i="1" dirty="0"/>
              <a:t>before</a:t>
            </a:r>
            <a:r>
              <a:rPr lang="en-US" sz="2400" dirty="0"/>
              <a:t> devaluation took place so as to preserve value of its total reserves</a:t>
            </a:r>
          </a:p>
          <a:p>
            <a:pPr>
              <a:lnSpc>
                <a:spcPct val="90000"/>
              </a:lnSpc>
            </a:pPr>
            <a:r>
              <a:rPr lang="en-US" sz="2400" dirty="0"/>
              <a:t>Would put even greater pressure on center currency</a:t>
            </a:r>
          </a:p>
          <a:p>
            <a:pPr>
              <a:lnSpc>
                <a:spcPct val="90000"/>
              </a:lnSpc>
            </a:pPr>
            <a:r>
              <a:rPr lang="en-US" sz="2400" dirty="0"/>
              <a:t>As the British pound was set at an overvalued rate there was a run on the pound (1931)</a:t>
            </a:r>
          </a:p>
          <a:p>
            <a:pPr>
              <a:lnSpc>
                <a:spcPct val="90000"/>
              </a:lnSpc>
            </a:pPr>
            <a:r>
              <a:rPr lang="en-US" sz="2400" dirty="0"/>
              <a:t>Forced Britain to cut pound’s tie to gold, leading to many other countries following suit</a:t>
            </a:r>
          </a:p>
          <a:p>
            <a:pPr>
              <a:lnSpc>
                <a:spcPct val="90000"/>
              </a:lnSpc>
            </a:pPr>
            <a:r>
              <a:rPr lang="en-US" sz="2400" dirty="0"/>
              <a:t>By 1937, no countries remained on gold-exchange standard</a:t>
            </a:r>
          </a:p>
        </p:txBody>
      </p:sp>
      <p:sp>
        <p:nvSpPr>
          <p:cNvPr id="4" name="Footer Placeholder 3"/>
          <p:cNvSpPr>
            <a:spLocks noGrp="1"/>
          </p:cNvSpPr>
          <p:nvPr>
            <p:ph type="ftr" sz="quarter" idx="11"/>
          </p:nvPr>
        </p:nvSpPr>
        <p:spPr/>
        <p:txBody>
          <a:bodyPr/>
          <a:lstStyle/>
          <a:p>
            <a:r>
              <a:rPr lang="en-US" altLang="en-US" dirty="0"/>
              <a:t>© Kenneth A. Reinert, </a:t>
            </a:r>
          </a:p>
          <a:p>
            <a:r>
              <a:rPr lang="en-US" altLang="en-US" dirty="0"/>
              <a:t>Cambridge University Press 2021</a:t>
            </a:r>
          </a:p>
        </p:txBody>
      </p:sp>
    </p:spTree>
    <p:extLst>
      <p:ext uri="{BB962C8B-B14F-4D97-AF65-F5344CB8AC3E}">
        <p14:creationId xmlns:p14="http://schemas.microsoft.com/office/powerpoint/2010/main" val="3519578625"/>
      </p:ext>
    </p:extLst>
  </p:cSld>
  <p:clrMapOvr>
    <a:masterClrMapping/>
  </p:clrMapOvr>
</p:sld>
</file>

<file path=ppt/theme/theme1.xml><?xml version="1.0" encoding="utf-8"?>
<a:theme xmlns:a="http://schemas.openxmlformats.org/drawingml/2006/main" name="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8EE24C4ABA1C94593A5D5AEAECA7343" ma:contentTypeVersion="17" ma:contentTypeDescription="Create a new document." ma:contentTypeScope="" ma:versionID="de76bc3a2869181d2446d923ea4b6be0">
  <xsd:schema xmlns:xsd="http://www.w3.org/2001/XMLSchema" xmlns:xs="http://www.w3.org/2001/XMLSchema" xmlns:p="http://schemas.microsoft.com/office/2006/metadata/properties" xmlns:ns2="4fac8261-9e7f-49bd-9ad1-3d8ff24d3444" xmlns:ns3="c00e84f8-d27d-4a88-9238-e8ac26935f62" targetNamespace="http://schemas.microsoft.com/office/2006/metadata/properties" ma:root="true" ma:fieldsID="8c68cffba3d78558ab75daf1a85a67bd" ns2:_="" ns3:_="">
    <xsd:import namespace="4fac8261-9e7f-49bd-9ad1-3d8ff24d3444"/>
    <xsd:import namespace="c00e84f8-d27d-4a88-9238-e8ac26935f62"/>
    <xsd:element name="properties">
      <xsd:complexType>
        <xsd:sequence>
          <xsd:element name="documentManagement">
            <xsd:complexType>
              <xsd:all>
                <xsd:element ref="ns2:MediaServiceMetadata" minOccurs="0"/>
                <xsd:element ref="ns2:MediaServiceFastMetadata" minOccurs="0"/>
                <xsd:element ref="ns2:FirstName" minOccurs="0"/>
                <xsd:element ref="ns2:LastName"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fac8261-9e7f-49bd-9ad1-3d8ff24d344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FirstName" ma:index="10" nillable="true" ma:displayName="First Name" ma:format="Dropdown" ma:internalName="FirstName">
      <xsd:simpleType>
        <xsd:restriction base="dms:Text">
          <xsd:maxLength value="255"/>
        </xsd:restriction>
      </xsd:simpleType>
    </xsd:element>
    <xsd:element name="LastName" ma:index="11" nillable="true" ma:displayName="Last Name" ma:format="Dropdown" ma:internalName="LastName">
      <xsd:simpleType>
        <xsd:restriction base="dms:Text">
          <xsd:maxLength value="255"/>
        </xsd:restriction>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16c1bbba-1a2d-496b-84ee-32d915066267"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Location" ma:index="24"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00e84f8-d27d-4a88-9238-e8ac26935f6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b0895196-0a8f-43a7-9b6c-41eeae9874b3}" ma:internalName="TaxCatchAll" ma:showField="CatchAllData" ma:web="c00e84f8-d27d-4a88-9238-e8ac26935f6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FirstName xmlns="4fac8261-9e7f-49bd-9ad1-3d8ff24d3444" xsi:nil="true"/>
    <LastName xmlns="4fac8261-9e7f-49bd-9ad1-3d8ff24d3444" xsi:nil="true"/>
    <TaxCatchAll xmlns="c00e84f8-d27d-4a88-9238-e8ac26935f62" xsi:nil="true"/>
    <lcf76f155ced4ddcb4097134ff3c332f xmlns="4fac8261-9e7f-49bd-9ad1-3d8ff24d344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06B1D5C8-E08E-428E-A1AC-66D33765B847}"/>
</file>

<file path=customXml/itemProps2.xml><?xml version="1.0" encoding="utf-8"?>
<ds:datastoreItem xmlns:ds="http://schemas.openxmlformats.org/officeDocument/2006/customXml" ds:itemID="{CAAB5618-DCA5-453E-B5A2-5EC1C9369215}"/>
</file>

<file path=customXml/itemProps3.xml><?xml version="1.0" encoding="utf-8"?>
<ds:datastoreItem xmlns:ds="http://schemas.openxmlformats.org/officeDocument/2006/customXml" ds:itemID="{A9068D71-0AE1-4B32-A293-8D04B19FFD9C}"/>
</file>

<file path=docProps/app.xml><?xml version="1.0" encoding="utf-8"?>
<Properties xmlns="http://schemas.openxmlformats.org/officeDocument/2006/extended-properties" xmlns:vt="http://schemas.openxmlformats.org/officeDocument/2006/docPropsVTypes">
  <Template>Edge</Template>
  <TotalTime>1141</TotalTime>
  <Words>3936</Words>
  <Application>Microsoft Office PowerPoint</Application>
  <PresentationFormat>On-screen Show (4:3)</PresentationFormat>
  <Paragraphs>361</Paragraphs>
  <Slides>50</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50</vt:i4>
      </vt:variant>
    </vt:vector>
  </HeadingPairs>
  <TitlesOfParts>
    <vt:vector size="55" baseType="lpstr">
      <vt:lpstr>Arial</vt:lpstr>
      <vt:lpstr>Calibri</vt:lpstr>
      <vt:lpstr>Garamond</vt:lpstr>
      <vt:lpstr>Wingdings</vt:lpstr>
      <vt:lpstr>Edge</vt:lpstr>
      <vt:lpstr>Chapter 19: The International Monetary Fund</vt:lpstr>
      <vt:lpstr>Analytical Elements </vt:lpstr>
      <vt:lpstr>The Year 1941</vt:lpstr>
      <vt:lpstr>Some Monetary History</vt:lpstr>
      <vt:lpstr>The Gold Standard</vt:lpstr>
      <vt:lpstr>The Gold Standard</vt:lpstr>
      <vt:lpstr>The Gold Exchange Standard</vt:lpstr>
      <vt:lpstr>The Gold Exchange Standard</vt:lpstr>
      <vt:lpstr>Gold Exchange Standard</vt:lpstr>
      <vt:lpstr>The Gold Exchange Standard</vt:lpstr>
      <vt:lpstr>The Bretton Woods System</vt:lpstr>
      <vt:lpstr>Bretton Woods System</vt:lpstr>
      <vt:lpstr>Bretton Woods System</vt:lpstr>
      <vt:lpstr>Triffin Dilemma</vt:lpstr>
      <vt:lpstr>Figure 19.1: The Triffin Dilemma</vt:lpstr>
      <vt:lpstr>Triffin Dilemma</vt:lpstr>
      <vt:lpstr>Triffin Dilemma</vt:lpstr>
      <vt:lpstr>The Non-System</vt:lpstr>
      <vt:lpstr>The Non-System</vt:lpstr>
      <vt:lpstr>The Operation of the IMF</vt:lpstr>
      <vt:lpstr>The Operation of the IMF</vt:lpstr>
      <vt:lpstr>IMF Quota System</vt:lpstr>
      <vt:lpstr>Figure 19.2  IMF quotas, 2019 (percentage shares above 0.90) Source: www.imf.org.</vt:lpstr>
      <vt:lpstr>IMF lending</vt:lpstr>
      <vt:lpstr>Table 19.1  IMF lending instruments</vt:lpstr>
      <vt:lpstr>IMF lending</vt:lpstr>
      <vt:lpstr>IMF lending </vt:lpstr>
      <vt:lpstr>Sources of IMF Funds</vt:lpstr>
      <vt:lpstr>History of IMF Operations: 1950s</vt:lpstr>
      <vt:lpstr>History of IMF Operations: 1960s</vt:lpstr>
      <vt:lpstr>History of IMF Operations 1960s</vt:lpstr>
      <vt:lpstr>Oil Shocks, Crises, and Adjustment-- the 1970s: oil shocks</vt:lpstr>
      <vt:lpstr>Oil Shocks, Crises, and Adjustment-- the 1970s: oil shocks</vt:lpstr>
      <vt:lpstr>Oil Shocks, Crises, and Adjustment –  the 1980s: Latin America and Africa</vt:lpstr>
      <vt:lpstr>Oil Shocks, Crises, and Adjustment –  the 1980s: Latin America and Africa</vt:lpstr>
      <vt:lpstr>Oil Shocks, Crises, and Adjustment--  the 1990s: Mexican and Asian financial crises</vt:lpstr>
      <vt:lpstr>Oil Shocks, Crises, and Adjustment— the 1990s: the Russian Crisis</vt:lpstr>
      <vt:lpstr>Oil Shocks, Crises, and Adjustment— the 1990s: Brazil and Argentina</vt:lpstr>
      <vt:lpstr>Recent Events</vt:lpstr>
      <vt:lpstr>Figure 19.3: New arrangements approved, 1990–2018</vt:lpstr>
      <vt:lpstr>Recent Events</vt:lpstr>
      <vt:lpstr>Recent Events</vt:lpstr>
      <vt:lpstr>Table 19.2 The largest IMF programs, ranked by percentage of quota (1/2)</vt:lpstr>
      <vt:lpstr>Table 19.2 The largest IMF programs, ranked by percentage of quota (2/2)</vt:lpstr>
      <vt:lpstr>The Political Economy of IMF Lending</vt:lpstr>
      <vt:lpstr>Figure 19.4: IMF Lending</vt:lpstr>
      <vt:lpstr>The Political Economy of IMF Lending</vt:lpstr>
      <vt:lpstr>The Political Economy of IMF Lending</vt:lpstr>
      <vt:lpstr>An Assessment</vt:lpstr>
      <vt:lpstr>Options for Reform</vt:lpstr>
    </vt:vector>
  </TitlesOfParts>
  <Company>GMU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dc:title>
  <dc:creator>Kenneth</dc:creator>
  <cp:lastModifiedBy>Robert Starr</cp:lastModifiedBy>
  <cp:revision>189</cp:revision>
  <dcterms:created xsi:type="dcterms:W3CDTF">2009-09-02T15:55:36Z</dcterms:created>
  <dcterms:modified xsi:type="dcterms:W3CDTF">2024-12-17T13:47:26Z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0x010100A8EE24C4ABA1C94593A5D5AEAECA7343</vt:lpwstr>
  </property>
</Properties>
</file>