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sldIdLst>
    <p:sldId id="256" r:id="rId2"/>
    <p:sldId id="283" r:id="rId3"/>
    <p:sldId id="297" r:id="rId4"/>
    <p:sldId id="326" r:id="rId5"/>
    <p:sldId id="327" r:id="rId6"/>
    <p:sldId id="298" r:id="rId7"/>
    <p:sldId id="284" r:id="rId8"/>
    <p:sldId id="299" r:id="rId9"/>
    <p:sldId id="300" r:id="rId10"/>
    <p:sldId id="304" r:id="rId11"/>
    <p:sldId id="305" r:id="rId12"/>
    <p:sldId id="306" r:id="rId13"/>
    <p:sldId id="307" r:id="rId14"/>
    <p:sldId id="308" r:id="rId15"/>
    <p:sldId id="309" r:id="rId16"/>
    <p:sldId id="310" r:id="rId17"/>
    <p:sldId id="311" r:id="rId18"/>
    <p:sldId id="315" r:id="rId19"/>
    <p:sldId id="317" r:id="rId20"/>
    <p:sldId id="329" r:id="rId21"/>
    <p:sldId id="296" r:id="rId22"/>
    <p:sldId id="318" r:id="rId23"/>
    <p:sldId id="319" r:id="rId24"/>
    <p:sldId id="320" r:id="rId25"/>
    <p:sldId id="290" r:id="rId26"/>
    <p:sldId id="291" r:id="rId27"/>
    <p:sldId id="321" r:id="rId28"/>
    <p:sldId id="292" r:id="rId29"/>
    <p:sldId id="322" r:id="rId30"/>
    <p:sldId id="323"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553" autoAdjust="0"/>
  </p:normalViewPr>
  <p:slideViewPr>
    <p:cSldViewPr>
      <p:cViewPr varScale="1">
        <p:scale>
          <a:sx n="94" d="100"/>
          <a:sy n="94" d="100"/>
        </p:scale>
        <p:origin x="1410" y="84"/>
      </p:cViewPr>
      <p:guideLst>
        <p:guide orient="horz" pos="2160"/>
        <p:guide pos="2880"/>
      </p:guideLst>
    </p:cSldViewPr>
  </p:slideViewPr>
  <p:outlineViewPr>
    <p:cViewPr>
      <p:scale>
        <a:sx n="33" d="100"/>
        <a:sy n="33" d="100"/>
      </p:scale>
      <p:origin x="0" y="-34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5F585-C0A0-4BE3-9C49-E8B2C7216352}" type="datetimeFigureOut">
              <a:rPr lang="en-US" smtClean="0"/>
              <a:pPr/>
              <a:t>12/17/2024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E530B-BECC-4F2D-8746-69F9494D123D}" type="slidenum">
              <a:rPr lang="en-US" smtClean="0"/>
              <a:pPr/>
              <a:t>‹#›</a:t>
            </a:fld>
            <a:endParaRPr lang="en-US"/>
          </a:p>
        </p:txBody>
      </p:sp>
    </p:spTree>
    <p:extLst>
      <p:ext uri="{BB962C8B-B14F-4D97-AF65-F5344CB8AC3E}">
        <p14:creationId xmlns:p14="http://schemas.microsoft.com/office/powerpoint/2010/main" val="106646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ltLang="en-US"/>
          </a:p>
        </p:txBody>
      </p:sp>
      <p:sp>
        <p:nvSpPr>
          <p:cNvPr id="5125" name="Rectangle 5"/>
          <p:cNvSpPr>
            <a:spLocks noGrp="1" noChangeArrowheads="1"/>
          </p:cNvSpPr>
          <p:nvPr>
            <p:ph type="ftr" sz="quarter" idx="3"/>
          </p:nvPr>
        </p:nvSpPr>
        <p:spPr>
          <a:xfrm>
            <a:off x="3124200" y="6243638"/>
            <a:ext cx="2895600" cy="457200"/>
          </a:xfrm>
        </p:spPr>
        <p:txBody>
          <a:bodyPr/>
          <a:lstStyle>
            <a:lvl1pPr>
              <a:defRPr/>
            </a:lvl1pPr>
          </a:lstStyle>
          <a:p>
            <a:r>
              <a:rPr lang="en-US" altLang="en-US"/>
              <a:t>© Kenneth A. Reinert, Cambridge University Press 2012</a:t>
            </a:r>
          </a:p>
        </p:txBody>
      </p:sp>
      <p:sp>
        <p:nvSpPr>
          <p:cNvPr id="5126" name="Rectangle 6"/>
          <p:cNvSpPr>
            <a:spLocks noGrp="1" noChangeArrowheads="1"/>
          </p:cNvSpPr>
          <p:nvPr>
            <p:ph type="sldNum" sz="quarter" idx="4"/>
          </p:nvPr>
        </p:nvSpPr>
        <p:spPr/>
        <p:txBody>
          <a:bodyPr/>
          <a:lstStyle>
            <a:lvl1pPr>
              <a:defRPr/>
            </a:lvl1pPr>
          </a:lstStyle>
          <a:p>
            <a:fld id="{4BDA208C-0688-451A-BF7D-CB40AAA901C4}" type="slidenum">
              <a:rPr lang="en-US" altLang="en-US"/>
              <a:pPr/>
              <a:t>‹#›</a:t>
            </a:fld>
            <a:endParaRPr lang="en-US" altLang="en-US"/>
          </a:p>
        </p:txBody>
      </p:sp>
      <p:sp>
        <p:nvSpPr>
          <p:cNvPr id="512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12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F7841A66-284C-4A22-A49E-DC0CACB3BCC6}"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0AA4B6D9-72D8-48FE-89F1-8A6E90EFC9C3}"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25945742-A09E-4108-97F0-EC14CBAB3DD7}"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96D853BE-A1DA-4E80-A1E7-8B16AD483EE6}"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 Kenneth A. Reinert, Cambridge University Press 2012</a:t>
            </a:r>
          </a:p>
        </p:txBody>
      </p:sp>
      <p:sp>
        <p:nvSpPr>
          <p:cNvPr id="7" name="Slide Number Placeholder 6"/>
          <p:cNvSpPr>
            <a:spLocks noGrp="1"/>
          </p:cNvSpPr>
          <p:nvPr>
            <p:ph type="sldNum" sz="quarter" idx="12"/>
          </p:nvPr>
        </p:nvSpPr>
        <p:spPr/>
        <p:txBody>
          <a:bodyPr/>
          <a:lstStyle>
            <a:lvl1pPr>
              <a:defRPr/>
            </a:lvl1pPr>
          </a:lstStyle>
          <a:p>
            <a:fld id="{3686DA7B-245A-4581-9C64-12541CBEEEE8}"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 Kenneth A. Reinert, Cambridge University Press 2012</a:t>
            </a:r>
          </a:p>
        </p:txBody>
      </p:sp>
      <p:sp>
        <p:nvSpPr>
          <p:cNvPr id="9" name="Slide Number Placeholder 8"/>
          <p:cNvSpPr>
            <a:spLocks noGrp="1"/>
          </p:cNvSpPr>
          <p:nvPr>
            <p:ph type="sldNum" sz="quarter" idx="12"/>
          </p:nvPr>
        </p:nvSpPr>
        <p:spPr/>
        <p:txBody>
          <a:bodyPr/>
          <a:lstStyle>
            <a:lvl1pPr>
              <a:defRPr/>
            </a:lvl1pPr>
          </a:lstStyle>
          <a:p>
            <a:fld id="{F45BA80E-3BFD-472F-AE02-49E3938DE3F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 Kenneth A. Reinert, Cambridge University Press 2012</a:t>
            </a:r>
          </a:p>
        </p:txBody>
      </p:sp>
      <p:sp>
        <p:nvSpPr>
          <p:cNvPr id="5" name="Slide Number Placeholder 4"/>
          <p:cNvSpPr>
            <a:spLocks noGrp="1"/>
          </p:cNvSpPr>
          <p:nvPr>
            <p:ph type="sldNum" sz="quarter" idx="12"/>
          </p:nvPr>
        </p:nvSpPr>
        <p:spPr/>
        <p:txBody>
          <a:bodyPr/>
          <a:lstStyle>
            <a:lvl1pPr>
              <a:defRPr/>
            </a:lvl1pPr>
          </a:lstStyle>
          <a:p>
            <a:fld id="{4B4E657D-427E-49A8-AE2B-014959872571}"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 Kenneth A. Reinert, Cambridge University Press 2012</a:t>
            </a:r>
          </a:p>
        </p:txBody>
      </p:sp>
      <p:sp>
        <p:nvSpPr>
          <p:cNvPr id="4" name="Slide Number Placeholder 3"/>
          <p:cNvSpPr>
            <a:spLocks noGrp="1"/>
          </p:cNvSpPr>
          <p:nvPr>
            <p:ph type="sldNum" sz="quarter" idx="12"/>
          </p:nvPr>
        </p:nvSpPr>
        <p:spPr/>
        <p:txBody>
          <a:bodyPr/>
          <a:lstStyle>
            <a:lvl1pPr>
              <a:defRPr/>
            </a:lvl1pPr>
          </a:lstStyle>
          <a:p>
            <a:fld id="{1EAA6922-3B73-47B7-AFF6-98D87648B919}"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 Kenneth A. Reinert, Cambridge University Press 2012</a:t>
            </a:r>
          </a:p>
        </p:txBody>
      </p:sp>
      <p:sp>
        <p:nvSpPr>
          <p:cNvPr id="7" name="Slide Number Placeholder 6"/>
          <p:cNvSpPr>
            <a:spLocks noGrp="1"/>
          </p:cNvSpPr>
          <p:nvPr>
            <p:ph type="sldNum" sz="quarter" idx="12"/>
          </p:nvPr>
        </p:nvSpPr>
        <p:spPr/>
        <p:txBody>
          <a:bodyPr/>
          <a:lstStyle>
            <a:lvl1pPr>
              <a:defRPr/>
            </a:lvl1pPr>
          </a:lstStyle>
          <a:p>
            <a:fld id="{A7E85FAF-C9CB-4BC9-9447-470DEB033C1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 Kenneth A. Reinert, Cambridge University Press 2012</a:t>
            </a:r>
          </a:p>
        </p:txBody>
      </p:sp>
      <p:sp>
        <p:nvSpPr>
          <p:cNvPr id="7" name="Slide Number Placeholder 6"/>
          <p:cNvSpPr>
            <a:spLocks noGrp="1"/>
          </p:cNvSpPr>
          <p:nvPr>
            <p:ph type="sldNum" sz="quarter" idx="12"/>
          </p:nvPr>
        </p:nvSpPr>
        <p:spPr/>
        <p:txBody>
          <a:bodyPr/>
          <a:lstStyle>
            <a:lvl1pPr>
              <a:defRPr/>
            </a:lvl1pPr>
          </a:lstStyle>
          <a:p>
            <a:fld id="{0630799C-F568-49FA-B969-71232FD780AD}"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ltLang="en-US"/>
              <a:t>© Kenneth A. Reinert, Cambridge University Press 2012</a:t>
            </a: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44241F1-C488-4FAA-B18B-3106F568F33B}" type="slidenum">
              <a:rPr lang="en-US" altLang="en-US"/>
              <a:pPr/>
              <a:t>‹#›</a:t>
            </a:fld>
            <a:endParaRPr lang="en-US" altLang="en-US"/>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Chapter 17: Flexible Exchange Rates</a:t>
            </a:r>
          </a:p>
        </p:txBody>
      </p:sp>
      <p:sp>
        <p:nvSpPr>
          <p:cNvPr id="2051" name="Rectangle 3"/>
          <p:cNvSpPr>
            <a:spLocks noGrp="1" noChangeArrowheads="1"/>
          </p:cNvSpPr>
          <p:nvPr>
            <p:ph type="subTitle" idx="1"/>
          </p:nvPr>
        </p:nvSpPr>
        <p:spPr/>
        <p:txBody>
          <a:bodyPr/>
          <a:lstStyle/>
          <a:p>
            <a:r>
              <a:rPr lang="en-US" dirty="0"/>
              <a:t>An Introduction to International Economics: New Perspectives on the World Economy</a:t>
            </a:r>
          </a:p>
        </p:txBody>
      </p:sp>
      <p:sp>
        <p:nvSpPr>
          <p:cNvPr id="4" name="Footer Placeholder 3"/>
          <p:cNvSpPr>
            <a:spLocks noGrp="1"/>
          </p:cNvSpPr>
          <p:nvPr>
            <p:ph type="ftr" sz="quarter" idx="3"/>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Capital Inflows and the Peso Market</a:t>
            </a:r>
          </a:p>
        </p:txBody>
      </p:sp>
      <p:sp>
        <p:nvSpPr>
          <p:cNvPr id="3" name="Content Placeholder 2"/>
          <p:cNvSpPr>
            <a:spLocks noGrp="1"/>
          </p:cNvSpPr>
          <p:nvPr>
            <p:ph idx="1"/>
          </p:nvPr>
        </p:nvSpPr>
        <p:spPr>
          <a:xfrm>
            <a:off x="457200" y="1530785"/>
            <a:ext cx="3633019" cy="4530725"/>
          </a:xfrm>
        </p:spPr>
        <p:txBody>
          <a:bodyPr/>
          <a:lstStyle/>
          <a:p>
            <a:r>
              <a:rPr lang="en-US" sz="1800" dirty="0"/>
              <a:t>We can use the trade-based model of Figure 17.4 to analyze </a:t>
            </a:r>
            <a:r>
              <a:rPr lang="en-US" sz="1800" i="1" dirty="0">
                <a:solidFill>
                  <a:schemeClr val="accent5">
                    <a:lumMod val="50000"/>
                  </a:schemeClr>
                </a:solidFill>
              </a:rPr>
              <a:t>capital inflows </a:t>
            </a:r>
            <a:r>
              <a:rPr lang="en-US" sz="1800" dirty="0"/>
              <a:t>in Figure 15.4</a:t>
            </a:r>
            <a:endParaRPr lang="en-US" sz="1800" i="1" dirty="0"/>
          </a:p>
          <a:p>
            <a:r>
              <a:rPr lang="en-US" sz="1800" dirty="0"/>
              <a:t>An inflow of capital in the form of foreign savings shifts the </a:t>
            </a:r>
            <a:r>
              <a:rPr lang="en-US" sz="1800" i="1" dirty="0"/>
              <a:t>S</a:t>
            </a:r>
            <a:r>
              <a:rPr lang="en-US" sz="1800" i="1" baseline="-25000" dirty="0"/>
              <a:t>F</a:t>
            </a:r>
            <a:r>
              <a:rPr lang="en-US" sz="1800" dirty="0"/>
              <a:t> curve to the right</a:t>
            </a:r>
          </a:p>
          <a:p>
            <a:r>
              <a:rPr lang="en-US" sz="1800" dirty="0"/>
              <a:t>This causes an excess demand for pesos at </a:t>
            </a:r>
            <a:r>
              <a:rPr lang="en-US" sz="1800" i="1" dirty="0"/>
              <a:t>1/e</a:t>
            </a:r>
            <a:r>
              <a:rPr lang="en-US" sz="1800" i="1" baseline="-25000" dirty="0"/>
              <a:t>0</a:t>
            </a:r>
          </a:p>
          <a:p>
            <a:r>
              <a:rPr lang="en-US" sz="1800" dirty="0"/>
              <a:t>The value of the peso will begin to increase towards </a:t>
            </a:r>
            <a:r>
              <a:rPr lang="en-US" sz="1800" i="1" dirty="0"/>
              <a:t>1/e</a:t>
            </a:r>
            <a:r>
              <a:rPr lang="en-US" sz="1800" i="1" baseline="-25000" dirty="0"/>
              <a:t>1</a:t>
            </a:r>
          </a:p>
          <a:p>
            <a:r>
              <a:rPr lang="en-US" sz="1800" dirty="0"/>
              <a:t>That is, there will be an appreciation of the peso </a:t>
            </a:r>
          </a:p>
          <a:p>
            <a:pPr marL="342900" lvl="1" indent="-342900">
              <a:buClr>
                <a:schemeClr val="accent1"/>
              </a:buClr>
              <a:buSzPct val="65000"/>
              <a:buFont typeface="Wingdings" pitchFamily="2" charset="2"/>
              <a:buChar char="n"/>
            </a:pPr>
            <a:r>
              <a:rPr lang="en-US" sz="1800" dirty="0"/>
              <a:t>The trade deficit will expand along the </a:t>
            </a:r>
            <a:r>
              <a:rPr lang="en-US" sz="1400" i="1" dirty="0"/>
              <a:t>(Z - E)</a:t>
            </a:r>
            <a:r>
              <a:rPr lang="en-US" sz="1800" dirty="0"/>
              <a:t> graph</a:t>
            </a:r>
          </a:p>
        </p:txBody>
      </p:sp>
      <p:pic>
        <p:nvPicPr>
          <p:cNvPr id="5" name="Picture 2" descr="This diagram illustrates the supply and demand for pesos in an exchange rate context, highlighting excess demand. The vertical axis represents the exchange rate &#10;1/𝑒, while the horizontal axis is labeled 𝑆𝐹𝑍−𝐸, representing the quantity of currency. The vertical line labeled 𝑆𝐹  shows the fixed demand for pesos, and the upward-sloping line labeled &#10;𝑍−𝐸 represents the supply of pesos, which increases with the exchange rate. There are two exchange rates, &#10;1/𝑒0 (lower) and 1/𝑒1​&#10;  (higher), marked by horizontal dashed lines. At 1/𝑒0​&#10; , there is excess demand where the quantity demanded exceeds the quantity supplied. Arrows indicate the imbalance, showing an upward adjustment in the exchange rate to &#10;1/𝑒1  to restore equilibrium. This graph demonstrates how excess demand leads to an appreciation of the currency.">
            <a:extLst>
              <a:ext uri="{FF2B5EF4-FFF2-40B4-BE49-F238E27FC236}">
                <a16:creationId xmlns:a16="http://schemas.microsoft.com/office/drawing/2014/main" id="{248010CC-D54C-D14F-892C-ED895BE961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4967" y="1838325"/>
            <a:ext cx="489902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80D27B4-5D91-3D4C-A4BB-7B7995A8431C}"/>
              </a:ext>
            </a:extLst>
          </p:cNvPr>
          <p:cNvSpPr/>
          <p:nvPr/>
        </p:nvSpPr>
        <p:spPr>
          <a:xfrm>
            <a:off x="4090219" y="5264424"/>
            <a:ext cx="4572000" cy="338554"/>
          </a:xfrm>
          <a:prstGeom prst="rect">
            <a:avLst/>
          </a:prstGeom>
        </p:spPr>
        <p:txBody>
          <a:bodyPr>
            <a:spAutoFit/>
          </a:bodyPr>
          <a:lstStyle/>
          <a:p>
            <a:r>
              <a:rPr lang="en-US" sz="1600" dirty="0">
                <a:solidFill>
                  <a:schemeClr val="tx2"/>
                </a:solidFill>
                <a:latin typeface="Helvetica" pitchFamily="2" charset="0"/>
              </a:rPr>
              <a:t>Figure 17.5 Capital inflows and the peso market</a:t>
            </a:r>
            <a:endParaRPr lang="en-US" sz="1600" dirty="0">
              <a:solidFill>
                <a:schemeClr val="tx2"/>
              </a:solidFill>
              <a:effectLst/>
              <a:latin typeface="Helvetica" pitchFamily="2" charset="0"/>
            </a:endParaRP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439265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An Assets-Based Model</a:t>
            </a:r>
          </a:p>
        </p:txBody>
      </p:sp>
      <p:sp>
        <p:nvSpPr>
          <p:cNvPr id="3" name="Content Placeholder 2"/>
          <p:cNvSpPr>
            <a:spLocks noGrp="1"/>
          </p:cNvSpPr>
          <p:nvPr>
            <p:ph idx="1"/>
          </p:nvPr>
        </p:nvSpPr>
        <p:spPr>
          <a:xfrm>
            <a:off x="457200" y="1447800"/>
            <a:ext cx="8229600" cy="4683125"/>
          </a:xfrm>
        </p:spPr>
        <p:txBody>
          <a:bodyPr/>
          <a:lstStyle/>
          <a:p>
            <a:pPr>
              <a:lnSpc>
                <a:spcPct val="80000"/>
              </a:lnSpc>
            </a:pPr>
            <a:r>
              <a:rPr lang="en-US" sz="2400" dirty="0"/>
              <a:t>Views foreign currency transactions as arising from the buying and selling of foreign-currency-denominated </a:t>
            </a:r>
            <a:r>
              <a:rPr lang="en-US" sz="2400" i="1" dirty="0">
                <a:solidFill>
                  <a:schemeClr val="accent5">
                    <a:lumMod val="50000"/>
                  </a:schemeClr>
                </a:solidFill>
              </a:rPr>
              <a:t>assets</a:t>
            </a:r>
            <a:r>
              <a:rPr lang="en-US" sz="2400" dirty="0"/>
              <a:t>, rather than from trade flows</a:t>
            </a:r>
          </a:p>
          <a:p>
            <a:pPr lvl="1">
              <a:lnSpc>
                <a:spcPct val="80000"/>
              </a:lnSpc>
            </a:pPr>
            <a:r>
              <a:rPr lang="en-US" sz="2000" dirty="0"/>
              <a:t>Focuses on foreign savings rather than on trade deficit in the </a:t>
            </a:r>
            <a:r>
              <a:rPr lang="en-US" sz="2000" i="1" dirty="0"/>
              <a:t>S</a:t>
            </a:r>
            <a:r>
              <a:rPr lang="en-US" sz="2000" i="1" baseline="-25000" dirty="0"/>
              <a:t>F</a:t>
            </a:r>
            <a:r>
              <a:rPr lang="en-US" sz="2000" i="1" dirty="0"/>
              <a:t> = Z - E </a:t>
            </a:r>
            <a:r>
              <a:rPr lang="en-US" sz="2000" dirty="0"/>
              <a:t>relationship</a:t>
            </a:r>
          </a:p>
          <a:p>
            <a:pPr lvl="1">
              <a:lnSpc>
                <a:spcPct val="80000"/>
              </a:lnSpc>
            </a:pPr>
            <a:endParaRPr lang="en-US" sz="2000" dirty="0"/>
          </a:p>
          <a:p>
            <a:pPr>
              <a:lnSpc>
                <a:spcPct val="80000"/>
              </a:lnSpc>
            </a:pPr>
            <a:r>
              <a:rPr lang="en-US" sz="2400" dirty="0"/>
              <a:t>Pretend you are a Mexican investor, deciding upon the allocation of your wealth portfolio between two assets</a:t>
            </a:r>
          </a:p>
          <a:p>
            <a:pPr lvl="1">
              <a:lnSpc>
                <a:spcPct val="80000"/>
              </a:lnSpc>
            </a:pPr>
            <a:r>
              <a:rPr lang="en-US" sz="2000" dirty="0"/>
              <a:t>A peso-denominated asset </a:t>
            </a:r>
          </a:p>
          <a:p>
            <a:pPr lvl="1">
              <a:lnSpc>
                <a:spcPct val="80000"/>
              </a:lnSpc>
            </a:pPr>
            <a:r>
              <a:rPr lang="en-US" sz="2000" dirty="0"/>
              <a:t>A dollar-denominated asset</a:t>
            </a:r>
          </a:p>
          <a:p>
            <a:pPr>
              <a:lnSpc>
                <a:spcPct val="80000"/>
              </a:lnSpc>
            </a:pPr>
            <a:r>
              <a:rPr lang="en-US" sz="2400" dirty="0"/>
              <a:t>Assume both assets to be open-ended mutual funds with fixed domestic-currency prices</a:t>
            </a:r>
          </a:p>
          <a:p>
            <a:pPr lvl="1">
              <a:lnSpc>
                <a:spcPct val="80000"/>
              </a:lnSpc>
            </a:pPr>
            <a:r>
              <a:rPr lang="en-US" sz="2000" dirty="0"/>
              <a:t>You will allocate your portfolio with an eye to rates of return of alternative assets</a:t>
            </a:r>
          </a:p>
          <a:p>
            <a:endParaRPr lang="en-US" sz="28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670673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An Assets-Based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nSpc>
                    <a:spcPct val="90000"/>
                  </a:lnSpc>
                </a:pPr>
                <a:r>
                  <a:rPr lang="en-US" sz="2600" dirty="0"/>
                  <a:t>In the case of peso-denominated assets, return you obtain is the </a:t>
                </a:r>
                <a:r>
                  <a:rPr lang="en-US" sz="2600" dirty="0">
                    <a:solidFill>
                      <a:schemeClr val="accent5">
                        <a:lumMod val="50000"/>
                      </a:schemeClr>
                    </a:solidFill>
                  </a:rPr>
                  <a:t>interest rate</a:t>
                </a:r>
                <a:r>
                  <a:rPr lang="en-US" sz="2600" dirty="0"/>
                  <a:t>, or </a:t>
                </a:r>
                <a:r>
                  <a:rPr lang="en-US" sz="2600" i="1" dirty="0" err="1"/>
                  <a:t>r</a:t>
                </a:r>
                <a:r>
                  <a:rPr lang="en-US" sz="2600" i="1" baseline="-25000" dirty="0" err="1"/>
                  <a:t>M</a:t>
                </a:r>
                <a:endParaRPr lang="en-US" sz="2600" i="1" dirty="0"/>
              </a:p>
              <a:p>
                <a:pPr lvl="1">
                  <a:lnSpc>
                    <a:spcPct val="90000"/>
                  </a:lnSpc>
                </a:pPr>
                <a:r>
                  <a:rPr lang="en-US" sz="2200" dirty="0"/>
                  <a:t>Total expected return on the peso-denominated asset is </a:t>
                </a:r>
              </a:p>
              <a:p>
                <a:pPr lvl="2">
                  <a:lnSpc>
                    <a:spcPct val="90000"/>
                  </a:lnSpc>
                </a:pP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a:rPr>
                          <m:t>𝑅</m:t>
                        </m:r>
                      </m:e>
                      <m:sub>
                        <m:r>
                          <a:rPr lang="en-US" sz="2000" i="1">
                            <a:latin typeface="Cambria Math"/>
                          </a:rPr>
                          <m:t>𝑀</m:t>
                        </m:r>
                      </m:sub>
                      <m:sup>
                        <m:r>
                          <a:rPr lang="en-US" sz="2000" i="1">
                            <a:latin typeface="Cambria Math"/>
                          </a:rPr>
                          <m:t>𝑒</m:t>
                        </m:r>
                      </m:sup>
                    </m:sSubSup>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𝑟</m:t>
                        </m:r>
                      </m:e>
                      <m:sub>
                        <m:r>
                          <a:rPr lang="en-US" sz="2000" i="1">
                            <a:latin typeface="Cambria Math"/>
                          </a:rPr>
                          <m:t>𝑀</m:t>
                        </m:r>
                      </m:sub>
                    </m:sSub>
                  </m:oMath>
                </a14:m>
                <a:endParaRPr lang="en-US" sz="1800" dirty="0"/>
              </a:p>
              <a:p>
                <a:pPr>
                  <a:lnSpc>
                    <a:spcPct val="90000"/>
                  </a:lnSpc>
                </a:pPr>
                <a:r>
                  <a:rPr lang="en-US" sz="2600" dirty="0"/>
                  <a:t>Since you are a Mexican investor, dollar-denominated assets are a bit more complicated—you must consider</a:t>
                </a:r>
              </a:p>
              <a:p>
                <a:pPr lvl="1">
                  <a:lnSpc>
                    <a:spcPct val="90000"/>
                  </a:lnSpc>
                </a:pPr>
                <a:r>
                  <a:rPr lang="en-US" sz="2200" dirty="0"/>
                  <a:t>The interest rate or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𝑟</m:t>
                        </m:r>
                      </m:e>
                      <m:sub>
                        <m:r>
                          <a:rPr lang="en-US" sz="2000" b="0" i="1" smtClean="0">
                            <a:latin typeface="Cambria Math"/>
                          </a:rPr>
                          <m:t>𝑈𝑆</m:t>
                        </m:r>
                      </m:sub>
                    </m:sSub>
                  </m:oMath>
                </a14:m>
                <a:endParaRPr lang="en-US" sz="2200" dirty="0"/>
              </a:p>
              <a:p>
                <a:pPr lvl="1">
                  <a:lnSpc>
                    <a:spcPct val="90000"/>
                  </a:lnSpc>
                </a:pPr>
                <a:r>
                  <a:rPr lang="en-US" sz="2200" dirty="0"/>
                  <a:t>The exchange rate</a:t>
                </a:r>
              </a:p>
              <a:p>
                <a:pPr>
                  <a:lnSpc>
                    <a:spcPct val="90000"/>
                  </a:lnSpc>
                </a:pPr>
                <a:endParaRPr lang="en-US" sz="32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63" t="-1955" r="-30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139236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An Assets-Based Model</a:t>
            </a:r>
          </a:p>
        </p:txBody>
      </p:sp>
      <p:sp>
        <p:nvSpPr>
          <p:cNvPr id="3" name="Content Placeholder 2"/>
          <p:cNvSpPr>
            <a:spLocks noGrp="1"/>
          </p:cNvSpPr>
          <p:nvPr>
            <p:ph idx="1"/>
          </p:nvPr>
        </p:nvSpPr>
        <p:spPr/>
        <p:txBody>
          <a:bodyPr/>
          <a:lstStyle/>
          <a:p>
            <a:r>
              <a:rPr lang="en-US" sz="2600" dirty="0"/>
              <a:t>Suppose that the initial exchange rate is </a:t>
            </a:r>
            <a:r>
              <a:rPr lang="en-US" sz="2600" i="1" dirty="0"/>
              <a:t>e</a:t>
            </a:r>
            <a:r>
              <a:rPr lang="en-US" sz="2600" i="1" baseline="-25000" dirty="0"/>
              <a:t>1 </a:t>
            </a:r>
            <a:r>
              <a:rPr lang="en-US" sz="2600" i="1" dirty="0"/>
              <a:t>= 1.0</a:t>
            </a:r>
            <a:endParaRPr lang="en-US" sz="2600" dirty="0"/>
          </a:p>
          <a:p>
            <a:pPr lvl="1"/>
            <a:r>
              <a:rPr lang="en-US" sz="2200" dirty="0"/>
              <a:t>At this exchange rate, you purchase a dollar-denominated asset worth $1,000 and therefore 1,000 pesos </a:t>
            </a:r>
          </a:p>
          <a:p>
            <a:r>
              <a:rPr lang="en-US" sz="2600" dirty="0"/>
              <a:t>Suppose that the peso depreciates so that the new exchange rate is </a:t>
            </a:r>
            <a:r>
              <a:rPr lang="en-US" sz="2600" i="1" dirty="0"/>
              <a:t>e</a:t>
            </a:r>
            <a:r>
              <a:rPr lang="en-US" sz="2600" i="1" baseline="-25000" dirty="0"/>
              <a:t>2</a:t>
            </a:r>
            <a:r>
              <a:rPr lang="en-US" sz="2600" i="1" dirty="0"/>
              <a:t>= 1.1</a:t>
            </a:r>
            <a:endParaRPr lang="en-US" sz="2600" dirty="0"/>
          </a:p>
          <a:p>
            <a:pPr lvl="1"/>
            <a:r>
              <a:rPr lang="en-US" sz="2200" dirty="0"/>
              <a:t>The $1,000 asset has increased in value to 1,100 pesos </a:t>
            </a:r>
          </a:p>
          <a:p>
            <a:r>
              <a:rPr lang="en-US" sz="2600" dirty="0">
                <a:sym typeface="Wingdings" pitchFamily="2" charset="2"/>
              </a:rPr>
              <a:t> </a:t>
            </a:r>
            <a:r>
              <a:rPr lang="en-US" sz="2600" dirty="0"/>
              <a:t>Depreciation of the peso causes a </a:t>
            </a:r>
            <a:r>
              <a:rPr lang="en-US" sz="2600" i="1" dirty="0">
                <a:solidFill>
                  <a:schemeClr val="accent5">
                    <a:lumMod val="50000"/>
                  </a:schemeClr>
                </a:solidFill>
              </a:rPr>
              <a:t>capital gain </a:t>
            </a:r>
            <a:r>
              <a:rPr lang="en-US" sz="2600" dirty="0"/>
              <a:t>on the dollar-denominated asset in peso terms</a:t>
            </a:r>
            <a:endParaRPr lang="en-US" sz="2600" i="1"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992891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An Assets-Based Model</a:t>
            </a:r>
          </a:p>
        </p:txBody>
      </p:sp>
      <p:sp>
        <p:nvSpPr>
          <p:cNvPr id="3" name="Content Placeholder 2"/>
          <p:cNvSpPr>
            <a:spLocks noGrp="1"/>
          </p:cNvSpPr>
          <p:nvPr>
            <p:ph idx="1"/>
          </p:nvPr>
        </p:nvSpPr>
        <p:spPr/>
        <p:txBody>
          <a:bodyPr/>
          <a:lstStyle/>
          <a:p>
            <a:pPr>
              <a:lnSpc>
                <a:spcPct val="90000"/>
              </a:lnSpc>
            </a:pPr>
            <a:r>
              <a:rPr lang="en-US" sz="2600" dirty="0"/>
              <a:t>At any point in time, you have your expectation of what exchange rate will be in the future, or </a:t>
            </a:r>
            <a:r>
              <a:rPr lang="en-US" sz="2600" i="1" dirty="0" err="1"/>
              <a:t>e</a:t>
            </a:r>
            <a:r>
              <a:rPr lang="en-US" sz="2600" i="1" baseline="30000" dirty="0" err="1"/>
              <a:t>e</a:t>
            </a:r>
            <a:endParaRPr lang="en-US" sz="2600" i="1" dirty="0"/>
          </a:p>
          <a:p>
            <a:pPr>
              <a:lnSpc>
                <a:spcPct val="90000"/>
              </a:lnSpc>
            </a:pPr>
            <a:r>
              <a:rPr lang="en-US" sz="2600" dirty="0"/>
              <a:t>Your </a:t>
            </a:r>
            <a:r>
              <a:rPr lang="en-US" sz="2600" i="1" dirty="0">
                <a:solidFill>
                  <a:schemeClr val="accent5">
                    <a:lumMod val="50000"/>
                  </a:schemeClr>
                </a:solidFill>
              </a:rPr>
              <a:t>expected rate of depreciation </a:t>
            </a:r>
            <a:r>
              <a:rPr lang="en-US" sz="2600" dirty="0"/>
              <a:t>of the peso is</a:t>
            </a:r>
          </a:p>
          <a:p>
            <a:pPr>
              <a:lnSpc>
                <a:spcPct val="90000"/>
              </a:lnSpc>
            </a:pPr>
            <a:endParaRPr lang="en-US" sz="2600" dirty="0"/>
          </a:p>
          <a:p>
            <a:pPr>
              <a:lnSpc>
                <a:spcPct val="90000"/>
              </a:lnSpc>
            </a:pPr>
            <a:endParaRPr lang="en-US" sz="2600" dirty="0"/>
          </a:p>
          <a:p>
            <a:pPr>
              <a:lnSpc>
                <a:spcPct val="90000"/>
              </a:lnSpc>
            </a:pPr>
            <a:r>
              <a:rPr lang="en-US" sz="2600" dirty="0"/>
              <a:t>Your </a:t>
            </a:r>
            <a:r>
              <a:rPr lang="en-US" sz="2600" i="1" dirty="0">
                <a:solidFill>
                  <a:schemeClr val="accent5">
                    <a:lumMod val="50000"/>
                  </a:schemeClr>
                </a:solidFill>
              </a:rPr>
              <a:t>expected total rate of return </a:t>
            </a:r>
            <a:r>
              <a:rPr lang="en-US" sz="2600" i="1" dirty="0"/>
              <a:t>on dollar-denominated assets </a:t>
            </a:r>
            <a:r>
              <a:rPr lang="en-US" sz="2600" dirty="0"/>
              <a:t>is the sum of the interest rate and the expected rate of depreciation of the peso</a:t>
            </a:r>
          </a:p>
          <a:p>
            <a:pPr>
              <a:lnSpc>
                <a:spcPct val="90000"/>
              </a:lnSpc>
            </a:pPr>
            <a:endParaRPr lang="en-US" sz="2600" dirty="0"/>
          </a:p>
          <a:p>
            <a:pPr>
              <a:lnSpc>
                <a:spcPct val="90000"/>
              </a:lnSpc>
            </a:pPr>
            <a:endParaRPr lang="en-US" sz="2600" dirty="0"/>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graphicFrame>
        <p:nvGraphicFramePr>
          <p:cNvPr id="5" name="Object 4" descr="&quot;the difference between 𝑒  raised to the power of 𝑒  minus e, divided by &#10;𝑒.&quot;"/>
          <p:cNvGraphicFramePr>
            <a:graphicFrameLocks noChangeAspect="1"/>
          </p:cNvGraphicFramePr>
          <p:nvPr>
            <p:extLst>
              <p:ext uri="{D42A27DB-BD31-4B8C-83A1-F6EECF244321}">
                <p14:modId xmlns:p14="http://schemas.microsoft.com/office/powerpoint/2010/main" val="3562077312"/>
              </p:ext>
            </p:extLst>
          </p:nvPr>
        </p:nvGraphicFramePr>
        <p:xfrm>
          <a:off x="1905000" y="2819401"/>
          <a:ext cx="1225550" cy="914400"/>
        </p:xfrm>
        <a:graphic>
          <a:graphicData uri="http://schemas.openxmlformats.org/presentationml/2006/ole">
            <mc:AlternateContent xmlns:mc="http://schemas.openxmlformats.org/markup-compatibility/2006">
              <mc:Choice xmlns:v="urn:schemas-microsoft-com:vml" Requires="v">
                <p:oleObj name="Equation" r:id="rId2" imgW="533169" imgH="418918" progId="Equation.3">
                  <p:embed/>
                </p:oleObj>
              </mc:Choice>
              <mc:Fallback>
                <p:oleObj name="Equation" r:id="rId2" imgW="533169" imgH="418918"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19401"/>
                        <a:ext cx="1225550" cy="914400"/>
                      </a:xfrm>
                      <a:prstGeom prst="rect">
                        <a:avLst/>
                      </a:prstGeom>
                      <a:noFill/>
                      <a:ln>
                        <a:noFill/>
                      </a:ln>
                    </p:spPr>
                  </p:pic>
                </p:oleObj>
              </mc:Fallback>
            </mc:AlternateContent>
          </a:graphicData>
        </a:graphic>
      </p:graphicFrame>
      <p:graphicFrame>
        <p:nvGraphicFramePr>
          <p:cNvPr id="6" name="Object 5" descr="It represents 𝑅 to the power ofe sub U S equals R sub U S plus fraction numerator e to the power of e minus e divided by denominator e"/>
          <p:cNvGraphicFramePr>
            <a:graphicFrameLocks noChangeAspect="1"/>
          </p:cNvGraphicFramePr>
          <p:nvPr>
            <p:extLst>
              <p:ext uri="{D42A27DB-BD31-4B8C-83A1-F6EECF244321}">
                <p14:modId xmlns:p14="http://schemas.microsoft.com/office/powerpoint/2010/main" val="2865959122"/>
              </p:ext>
            </p:extLst>
          </p:nvPr>
        </p:nvGraphicFramePr>
        <p:xfrm>
          <a:off x="1143000" y="4953000"/>
          <a:ext cx="2514600" cy="827088"/>
        </p:xfrm>
        <a:graphic>
          <a:graphicData uri="http://schemas.openxmlformats.org/presentationml/2006/ole">
            <mc:AlternateContent xmlns:mc="http://schemas.openxmlformats.org/markup-compatibility/2006">
              <mc:Choice xmlns:v="urn:schemas-microsoft-com:vml" Requires="v">
                <p:oleObj name="Equation" r:id="rId4" imgW="1270000" imgH="419100" progId="Equation.3">
                  <p:embed/>
                </p:oleObj>
              </mc:Choice>
              <mc:Fallback>
                <p:oleObj name="Equation" r:id="rId4" imgW="1270000" imgH="4191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953000"/>
                        <a:ext cx="25146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5810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An Assets-Based Model-Portfolio Allocation</a:t>
            </a:r>
          </a:p>
        </p:txBody>
      </p:sp>
      <p:sp>
        <p:nvSpPr>
          <p:cNvPr id="3" name="Content Placeholder 2"/>
          <p:cNvSpPr>
            <a:spLocks noGrp="1"/>
          </p:cNvSpPr>
          <p:nvPr>
            <p:ph idx="1"/>
          </p:nvPr>
        </p:nvSpPr>
        <p:spPr>
          <a:xfrm>
            <a:off x="457200" y="1219200"/>
            <a:ext cx="8229600" cy="4911725"/>
          </a:xfrm>
        </p:spPr>
        <p:txBody>
          <a:bodyPr/>
          <a:lstStyle/>
          <a:p>
            <a:r>
              <a:rPr lang="en-US" sz="2400" dirty="0"/>
              <a:t>Suppose the </a:t>
            </a:r>
            <a:r>
              <a:rPr lang="en-US" sz="2400" dirty="0">
                <a:solidFill>
                  <a:schemeClr val="accent5">
                    <a:lumMod val="50000"/>
                  </a:schemeClr>
                </a:solidFill>
              </a:rPr>
              <a:t>expected total rate of return </a:t>
            </a:r>
            <a:r>
              <a:rPr lang="en-US" sz="2400" dirty="0"/>
              <a:t>on peso-denominated assets exceeds the </a:t>
            </a:r>
            <a:r>
              <a:rPr lang="en-US" sz="2400" dirty="0">
                <a:solidFill>
                  <a:schemeClr val="accent5">
                    <a:lumMod val="50000"/>
                  </a:schemeClr>
                </a:solidFill>
              </a:rPr>
              <a:t>expected total rate of return </a:t>
            </a:r>
            <a:r>
              <a:rPr lang="en-US" sz="2400" dirty="0"/>
              <a:t>on dollar-denominated assets</a:t>
            </a:r>
          </a:p>
          <a:p>
            <a:pPr lvl="1"/>
            <a:r>
              <a:rPr lang="en-US" sz="2000" dirty="0"/>
              <a:t>You reallocate your portfolio towards peso-denominated assets, selling dollars and buying pesos</a:t>
            </a:r>
          </a:p>
          <a:p>
            <a:r>
              <a:rPr lang="en-US" sz="2400" dirty="0"/>
              <a:t>Suppose the </a:t>
            </a:r>
            <a:r>
              <a:rPr lang="en-US" sz="2400" dirty="0">
                <a:solidFill>
                  <a:schemeClr val="accent5">
                    <a:lumMod val="50000"/>
                  </a:schemeClr>
                </a:solidFill>
              </a:rPr>
              <a:t>expected total rate of return</a:t>
            </a:r>
            <a:r>
              <a:rPr lang="en-US" sz="2400" dirty="0"/>
              <a:t> on dollar-denominated assets exceeds the </a:t>
            </a:r>
            <a:r>
              <a:rPr lang="en-US" sz="2400" dirty="0">
                <a:solidFill>
                  <a:schemeClr val="accent5">
                    <a:lumMod val="50000"/>
                  </a:schemeClr>
                </a:solidFill>
              </a:rPr>
              <a:t>expected total rate of return</a:t>
            </a:r>
            <a:r>
              <a:rPr lang="en-US" sz="2400" dirty="0"/>
              <a:t> on peso-denominated assets</a:t>
            </a:r>
          </a:p>
          <a:p>
            <a:pPr lvl="1"/>
            <a:r>
              <a:rPr lang="en-US" sz="2000" dirty="0"/>
              <a:t>You reallocate your portfolio towards dollar-denominated assets, selling pesos and buying dollars</a:t>
            </a:r>
          </a:p>
          <a:p>
            <a:r>
              <a:rPr lang="en-US" sz="2400" dirty="0"/>
              <a:t>Suppose the expected total rate of return on peso- and dollar-denominated assets are the same</a:t>
            </a:r>
          </a:p>
          <a:p>
            <a:pPr lvl="1"/>
            <a:r>
              <a:rPr lang="en-US" sz="2000" dirty="0"/>
              <a:t>You keep your portfolio as it is</a:t>
            </a:r>
          </a:p>
          <a:p>
            <a:pPr lvl="1"/>
            <a:endParaRPr lang="en-US" sz="2000" dirty="0"/>
          </a:p>
          <a:p>
            <a:pPr marL="0" lvl="1" indent="0">
              <a:buClr>
                <a:schemeClr val="accent1"/>
              </a:buClr>
              <a:buSzPct val="65000"/>
              <a:buNone/>
            </a:pPr>
            <a:endParaRPr lang="en-US" dirty="0"/>
          </a:p>
          <a:p>
            <a:endParaRPr lang="en-US" sz="26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875353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Interest Rate Parity Condition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4683125"/>
              </a:xfrm>
            </p:spPr>
            <p:txBody>
              <a:bodyPr/>
              <a:lstStyle/>
              <a:p>
                <a:r>
                  <a:rPr lang="en-US" sz="2400" dirty="0"/>
                  <a:t>Whenever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𝑅</m:t>
                        </m:r>
                      </m:e>
                      <m:sub>
                        <m:r>
                          <a:rPr lang="en-US" sz="2400" i="1">
                            <a:latin typeface="Cambria Math"/>
                          </a:rPr>
                          <m:t>𝑀</m:t>
                        </m:r>
                      </m:sub>
                      <m:sup>
                        <m:r>
                          <a:rPr lang="en-US" sz="2400" i="1">
                            <a:latin typeface="Cambria Math"/>
                          </a:rPr>
                          <m:t>𝑒</m:t>
                        </m:r>
                      </m:sup>
                    </m:sSubSup>
                  </m:oMath>
                </a14:m>
                <a:r>
                  <a:rPr lang="en-US" sz="2400" dirty="0"/>
                  <a:t> and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𝑅</m:t>
                        </m:r>
                      </m:e>
                      <m:sub>
                        <m:r>
                          <a:rPr lang="en-US" sz="2400" b="0" i="1" smtClean="0">
                            <a:latin typeface="Cambria Math"/>
                          </a:rPr>
                          <m:t>𝑈𝑆</m:t>
                        </m:r>
                      </m:sub>
                      <m:sup>
                        <m:r>
                          <a:rPr lang="en-US" sz="2400" i="1">
                            <a:latin typeface="Cambria Math"/>
                          </a:rPr>
                          <m:t>𝑒</m:t>
                        </m:r>
                      </m:sup>
                    </m:sSubSup>
                  </m:oMath>
                </a14:m>
                <a:r>
                  <a:rPr lang="en-US" sz="2400" dirty="0"/>
                  <a:t> are not equal, there will be reason for you to reallocate your portfolio</a:t>
                </a:r>
              </a:p>
              <a:p>
                <a:r>
                  <a:rPr lang="en-US" sz="2400" dirty="0"/>
                  <a:t>Therefore, equilibrium in the foreign exchange market requires that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𝑅</m:t>
                        </m:r>
                      </m:e>
                      <m:sub>
                        <m:r>
                          <a:rPr lang="en-US" sz="2400" i="1">
                            <a:latin typeface="Cambria Math"/>
                          </a:rPr>
                          <m:t>𝑀</m:t>
                        </m:r>
                      </m:sub>
                      <m:sup>
                        <m:r>
                          <a:rPr lang="en-US" sz="2400" i="1">
                            <a:latin typeface="Cambria Math"/>
                          </a:rPr>
                          <m:t>𝑒</m:t>
                        </m:r>
                      </m:sup>
                    </m:sSubSup>
                  </m:oMath>
                </a14:m>
                <a:r>
                  <a:rPr lang="en-US" sz="2400" dirty="0"/>
                  <a:t> </a:t>
                </a:r>
                <a:r>
                  <a:rPr lang="en-US" sz="2400" i="1" dirty="0"/>
                  <a:t>=</a:t>
                </a:r>
                <a:r>
                  <a:rPr lang="en-US" sz="2400" dirty="0"/>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𝑅</m:t>
                        </m:r>
                      </m:e>
                      <m:sub>
                        <m:r>
                          <a:rPr lang="en-US" sz="2400" i="1">
                            <a:latin typeface="Cambria Math"/>
                          </a:rPr>
                          <m:t>𝑈𝑆</m:t>
                        </m:r>
                      </m:sub>
                      <m:sup>
                        <m:r>
                          <a:rPr lang="en-US" sz="2400" i="1">
                            <a:latin typeface="Cambria Math"/>
                          </a:rPr>
                          <m:t>𝑒</m:t>
                        </m:r>
                      </m:sup>
                    </m:sSubSup>
                  </m:oMath>
                </a14:m>
                <a:r>
                  <a:rPr lang="en-US" sz="2400" dirty="0"/>
                  <a:t> </a:t>
                </a:r>
              </a:p>
              <a:p>
                <a:r>
                  <a:rPr lang="en-US" sz="2400" dirty="0"/>
                  <a:t>This gives us the </a:t>
                </a:r>
                <a:r>
                  <a:rPr lang="en-US" sz="2400" b="1" dirty="0">
                    <a:solidFill>
                      <a:schemeClr val="accent5">
                        <a:lumMod val="50000"/>
                      </a:schemeClr>
                    </a:solidFill>
                  </a:rPr>
                  <a:t>interest rate parity condition</a:t>
                </a:r>
              </a:p>
              <a:p>
                <a:endParaRPr lang="en-US" sz="2600" dirty="0"/>
              </a:p>
              <a:p>
                <a:endParaRPr lang="en-US" sz="2600" dirty="0"/>
              </a:p>
              <a:p>
                <a:r>
                  <a:rPr lang="en-US" sz="2400" dirty="0"/>
                  <a:t>Equilibrium in the foreign exchange market requires that the interest rate on peso deposits equals the interest rate on dollar deposits plus the expected rate of peso depreciation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4683125"/>
              </a:xfrm>
              <a:blipFill>
                <a:blip r:embed="rId3"/>
                <a:stretch>
                  <a:fillRect l="-309" t="-1081" r="-200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graphicFrame>
        <p:nvGraphicFramePr>
          <p:cNvPr id="5" name="Object 4" descr="r sub M equals R sub U S plus fraction numerator paren e to the power of e minus e close paren divided by denominaotr e"/>
          <p:cNvGraphicFramePr>
            <a:graphicFrameLocks noChangeAspect="1"/>
          </p:cNvGraphicFramePr>
          <p:nvPr>
            <p:extLst>
              <p:ext uri="{D42A27DB-BD31-4B8C-83A1-F6EECF244321}">
                <p14:modId xmlns:p14="http://schemas.microsoft.com/office/powerpoint/2010/main" val="2227733308"/>
              </p:ext>
            </p:extLst>
          </p:nvPr>
        </p:nvGraphicFramePr>
        <p:xfrm>
          <a:off x="1600200" y="3581400"/>
          <a:ext cx="2286000" cy="820738"/>
        </p:xfrm>
        <a:graphic>
          <a:graphicData uri="http://schemas.openxmlformats.org/presentationml/2006/ole">
            <mc:AlternateContent xmlns:mc="http://schemas.openxmlformats.org/markup-compatibility/2006">
              <mc:Choice xmlns:v="urn:schemas-microsoft-com:vml" Requires="v">
                <p:oleObj name="Equation" r:id="rId4" imgW="1168400" imgH="419100" progId="Equation.3">
                  <p:embed/>
                </p:oleObj>
              </mc:Choice>
              <mc:Fallback>
                <p:oleObj name="Equation" r:id="rId4" imgW="1168400" imgH="4191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581400"/>
                        <a:ext cx="2286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423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Interest Rate Parity Condition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4683125"/>
              </a:xfrm>
            </p:spPr>
            <p:txBody>
              <a:bodyPr/>
              <a:lstStyle/>
              <a:p>
                <a:r>
                  <a:rPr lang="en-US" sz="2400" dirty="0"/>
                  <a:t>We are going to consider the interest rate parity condition in terms of the peso market in Figure 17.4</a:t>
                </a:r>
              </a:p>
              <a:p>
                <a:r>
                  <a:rPr lang="en-US" sz="2400" dirty="0"/>
                  <a:t>Suppose that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𝑅</m:t>
                        </m:r>
                      </m:e>
                      <m:sub>
                        <m:r>
                          <a:rPr lang="en-US" sz="2400" i="1">
                            <a:latin typeface="Cambria Math"/>
                          </a:rPr>
                          <m:t>𝑀</m:t>
                        </m:r>
                      </m:sub>
                      <m:sup>
                        <m:r>
                          <a:rPr lang="en-US" sz="2400" i="1">
                            <a:latin typeface="Cambria Math"/>
                          </a:rPr>
                          <m:t>𝑒</m:t>
                        </m:r>
                      </m:sup>
                    </m:sSubSup>
                  </m:oMath>
                </a14:m>
                <a:r>
                  <a:rPr lang="en-US" sz="2400" dirty="0"/>
                  <a:t> </a:t>
                </a:r>
                <a:r>
                  <a:rPr lang="en-US" sz="2400" i="1" dirty="0"/>
                  <a:t>=</a:t>
                </a:r>
                <a:r>
                  <a:rPr lang="en-US" sz="2400" dirty="0"/>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𝑅</m:t>
                        </m:r>
                      </m:e>
                      <m:sub>
                        <m:r>
                          <a:rPr lang="en-US" sz="2400" i="1">
                            <a:latin typeface="Cambria Math"/>
                          </a:rPr>
                          <m:t>𝑈𝑆</m:t>
                        </m:r>
                      </m:sub>
                      <m:sup>
                        <m:r>
                          <a:rPr lang="en-US" sz="2400" i="1">
                            <a:latin typeface="Cambria Math"/>
                          </a:rPr>
                          <m:t>𝑒</m:t>
                        </m:r>
                      </m:sup>
                    </m:sSubSup>
                  </m:oMath>
                </a14:m>
                <a:r>
                  <a:rPr lang="en-US" sz="2400" dirty="0"/>
                  <a:t> </a:t>
                </a:r>
              </a:p>
              <a:p>
                <a:r>
                  <a:rPr lang="en-US" sz="2400" dirty="0"/>
                  <a:t>Then the value of the peso increases or </a:t>
                </a:r>
                <a:r>
                  <a:rPr lang="en-US" sz="2400" i="1" dirty="0"/>
                  <a:t>e</a:t>
                </a:r>
                <a:r>
                  <a:rPr lang="en-US" sz="2400" dirty="0"/>
                  <a:t> falls</a:t>
                </a:r>
              </a:p>
              <a:p>
                <a:pPr lvl="1"/>
                <a:r>
                  <a:rPr lang="en-US" sz="2000" dirty="0"/>
                  <a:t>For a given expected future exchange rate </a:t>
                </a:r>
                <a:r>
                  <a:rPr lang="en-US" sz="2000" i="1" dirty="0" err="1"/>
                  <a:t>e</a:t>
                </a:r>
                <a:r>
                  <a:rPr lang="en-US" sz="2000" i="1" baseline="30000" dirty="0" err="1"/>
                  <a:t>e</a:t>
                </a:r>
                <a:r>
                  <a:rPr lang="en-US" sz="2000" dirty="0"/>
                  <a:t>, as </a:t>
                </a:r>
                <a:r>
                  <a:rPr lang="en-US" sz="2000" i="1" dirty="0"/>
                  <a:t>e</a:t>
                </a:r>
                <a:r>
                  <a:rPr lang="en-US" sz="2000" dirty="0"/>
                  <a:t> falls, the expected future depreciation increases</a:t>
                </a:r>
              </a:p>
              <a:p>
                <a:pPr lvl="1"/>
                <a:r>
                  <a:rPr lang="en-US" sz="2000" dirty="0"/>
                  <a:t>Now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a:rPr>
                          <m:t>𝑅</m:t>
                        </m:r>
                      </m:e>
                      <m:sub>
                        <m:r>
                          <a:rPr lang="en-US" sz="2000" b="0" i="1" smtClean="0">
                            <a:latin typeface="Cambria Math"/>
                          </a:rPr>
                          <m:t>𝑈𝑆</m:t>
                        </m:r>
                      </m:sub>
                      <m:sup>
                        <m:r>
                          <a:rPr lang="en-US" sz="2000" i="1">
                            <a:latin typeface="Cambria Math"/>
                          </a:rPr>
                          <m:t>𝑒</m:t>
                        </m:r>
                      </m:sup>
                    </m:sSubSup>
                  </m:oMath>
                </a14:m>
                <a:r>
                  <a:rPr lang="en-US" sz="2000" dirty="0"/>
                  <a:t> &gt;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a:rPr>
                          <m:t>𝑅</m:t>
                        </m:r>
                      </m:e>
                      <m:sub>
                        <m:r>
                          <a:rPr lang="en-US" sz="2000" b="0" i="1" smtClean="0">
                            <a:latin typeface="Cambria Math"/>
                          </a:rPr>
                          <m:t>𝑀</m:t>
                        </m:r>
                      </m:sub>
                      <m:sup>
                        <m:r>
                          <a:rPr lang="en-US" sz="2000" i="1">
                            <a:latin typeface="Cambria Math"/>
                          </a:rPr>
                          <m:t>𝑒</m:t>
                        </m:r>
                      </m:sup>
                    </m:sSubSup>
                  </m:oMath>
                </a14:m>
                <a:r>
                  <a:rPr lang="en-US" sz="2000" dirty="0"/>
                  <a:t> and investors switch into dollar-denominated assets</a:t>
                </a:r>
              </a:p>
              <a:p>
                <a:pPr lvl="1"/>
                <a:r>
                  <a:rPr lang="en-US" sz="2000" dirty="0"/>
                  <a:t>Foreign savings (</a:t>
                </a:r>
                <a:r>
                  <a:rPr lang="en-US" sz="2000" i="1" dirty="0"/>
                  <a:t>S</a:t>
                </a:r>
                <a:r>
                  <a:rPr lang="en-US" sz="2000" i="1" baseline="-25000" dirty="0"/>
                  <a:t>F </a:t>
                </a:r>
                <a:r>
                  <a:rPr lang="en-US" sz="2000" dirty="0"/>
                  <a:t>) or the asset-based demand for pesos declines</a:t>
                </a:r>
              </a:p>
              <a:p>
                <a:r>
                  <a:rPr lang="en-US" sz="2400" dirty="0"/>
                  <a:t>This gives us the downward-sloping demand curve for pesos in Figure 17.6</a:t>
                </a:r>
              </a:p>
              <a:p>
                <a:endParaRPr lang="en-US" sz="2000" dirty="0"/>
              </a:p>
              <a:p>
                <a:endParaRPr lang="en-US" sz="2400" dirty="0"/>
              </a:p>
              <a:p>
                <a:endParaRPr lang="en-US" sz="24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4683125"/>
              </a:xfrm>
              <a:blipFill>
                <a:blip r:embed="rId2"/>
                <a:stretch>
                  <a:fillRect l="-309" t="-108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007576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Adjustment in the Peso Market</a:t>
            </a:r>
          </a:p>
        </p:txBody>
      </p:sp>
      <p:sp>
        <p:nvSpPr>
          <p:cNvPr id="3" name="Content Placeholder 2"/>
          <p:cNvSpPr>
            <a:spLocks noGrp="1"/>
          </p:cNvSpPr>
          <p:nvPr>
            <p:ph idx="1"/>
          </p:nvPr>
        </p:nvSpPr>
        <p:spPr>
          <a:xfrm>
            <a:off x="457200" y="1143000"/>
            <a:ext cx="4114800" cy="4987925"/>
          </a:xfrm>
        </p:spPr>
        <p:txBody>
          <a:bodyPr/>
          <a:lstStyle/>
          <a:p>
            <a:r>
              <a:rPr lang="en-US" sz="1800" dirty="0"/>
              <a:t>At </a:t>
            </a:r>
            <a:r>
              <a:rPr lang="en-US" sz="1800" i="1" dirty="0"/>
              <a:t>1/e</a:t>
            </a:r>
            <a:r>
              <a:rPr lang="en-US" sz="1800" i="1" baseline="-25000" dirty="0"/>
              <a:t>1</a:t>
            </a:r>
            <a:r>
              <a:rPr lang="en-US" sz="1800" dirty="0"/>
              <a:t> in Figure 17.6, the supply of pesos exceeds the demand for pesos</a:t>
            </a:r>
          </a:p>
          <a:p>
            <a:pPr lvl="1"/>
            <a:r>
              <a:rPr lang="en-US" sz="1600" dirty="0"/>
              <a:t>The value of the peso falls</a:t>
            </a:r>
          </a:p>
          <a:p>
            <a:pPr lvl="1"/>
            <a:r>
              <a:rPr lang="en-US" sz="1600" dirty="0"/>
              <a:t>The trade deficit falls</a:t>
            </a:r>
          </a:p>
          <a:p>
            <a:pPr lvl="1"/>
            <a:r>
              <a:rPr lang="en-US" sz="1600" dirty="0"/>
              <a:t>Foreign savings increases as the expected rate of depreciation of the peso falls</a:t>
            </a:r>
          </a:p>
          <a:p>
            <a:r>
              <a:rPr lang="en-US" sz="1800" dirty="0"/>
              <a:t>At </a:t>
            </a:r>
            <a:r>
              <a:rPr lang="en-US" sz="1800" i="1" dirty="0"/>
              <a:t>1/e</a:t>
            </a:r>
            <a:r>
              <a:rPr lang="en-US" sz="1800" i="1" baseline="-25000" dirty="0"/>
              <a:t>2</a:t>
            </a:r>
            <a:r>
              <a:rPr lang="en-US" sz="1800" dirty="0"/>
              <a:t>, the demand for pesos exceeds the supply of pesos</a:t>
            </a:r>
          </a:p>
          <a:p>
            <a:pPr lvl="1"/>
            <a:r>
              <a:rPr lang="en-US" sz="1600" dirty="0"/>
              <a:t>The value of the peso rises</a:t>
            </a:r>
          </a:p>
          <a:p>
            <a:pPr lvl="1"/>
            <a:r>
              <a:rPr lang="en-US" sz="1600" dirty="0"/>
              <a:t>The trade deficit increases</a:t>
            </a:r>
          </a:p>
          <a:p>
            <a:pPr lvl="1"/>
            <a:r>
              <a:rPr lang="en-US" sz="1600" dirty="0"/>
              <a:t>Foreign savings deceases as the expected rate of depreciation of the peso rises</a:t>
            </a:r>
          </a:p>
          <a:p>
            <a:r>
              <a:rPr lang="en-US" sz="1800" dirty="0"/>
              <a:t>At </a:t>
            </a:r>
            <a:r>
              <a:rPr lang="en-US" sz="1800" i="1" dirty="0"/>
              <a:t>1/e</a:t>
            </a:r>
            <a:r>
              <a:rPr lang="en-US" sz="1800" i="1" baseline="-25000" dirty="0"/>
              <a:t>0</a:t>
            </a:r>
            <a:r>
              <a:rPr lang="en-US" sz="1800" dirty="0"/>
              <a:t>, the peso market is in equilibrium</a:t>
            </a:r>
          </a:p>
        </p:txBody>
      </p:sp>
      <p:pic>
        <p:nvPicPr>
          <p:cNvPr id="5" name="Picture 2" descr="This diagram shows the supply and demand for pesos in an exchange rate context. The vertical axis is labeled 1/𝑒 (the exchange rate), and the horizontal axis is labeled &#10;𝑆𝐹,𝑍−𝐸(quantity of currency). The upward-sloping line represents the supply of pesos, labeled &#10;𝑍−𝐸, while the downward-sloping line represents the demand for pesos, labeled 𝑆𝐹.&#10;The equilibrium exchange rate is marked as 1/𝑒0  where the supply and demand curves intersect. Above this point, at 1/𝑒1 , there is an area labeled &quot;Excess supply&quot; with a horizontal arrow pointing to the left, indicating that the supply of pesos exceeds demand. Below the equilibrium, at 1/𝑒2 , there is an area labeled &quot;Excess demand&quot; with a horizontal arrow pointing to the right, indicating that demand exceeds supply. Vertical arrows show how the exchange rate can adjust through appreciation (moving up) or depreciation (moving down) to restore equilibrium.">
            <a:extLst>
              <a:ext uri="{FF2B5EF4-FFF2-40B4-BE49-F238E27FC236}">
                <a16:creationId xmlns:a16="http://schemas.microsoft.com/office/drawing/2014/main" id="{21EEF493-BAC6-7C4E-A350-BB7D1E4573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535113"/>
            <a:ext cx="4306887"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2B418F4-C470-F844-800C-650512A5DEA6}"/>
              </a:ext>
            </a:extLst>
          </p:cNvPr>
          <p:cNvSpPr txBox="1"/>
          <p:nvPr/>
        </p:nvSpPr>
        <p:spPr>
          <a:xfrm>
            <a:off x="5334001" y="4866968"/>
            <a:ext cx="3352800" cy="584775"/>
          </a:xfrm>
          <a:prstGeom prst="rect">
            <a:avLst/>
          </a:prstGeom>
          <a:noFill/>
        </p:spPr>
        <p:txBody>
          <a:bodyPr wrap="square" rtlCol="0">
            <a:spAutoFit/>
          </a:bodyPr>
          <a:lstStyle/>
          <a:p>
            <a:r>
              <a:rPr lang="en-US" sz="1600" dirty="0">
                <a:solidFill>
                  <a:schemeClr val="tx2"/>
                </a:solidFill>
              </a:rPr>
              <a:t>Figure 17.6 An assets-based view of the peso market</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535983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017587"/>
          </a:xfrm>
        </p:spPr>
        <p:txBody>
          <a:bodyPr/>
          <a:lstStyle/>
          <a:p>
            <a:r>
              <a:rPr lang="en-US" sz="3600" dirty="0"/>
              <a:t>Interest Rates and Expectations </a:t>
            </a:r>
          </a:p>
        </p:txBody>
      </p:sp>
      <p:sp>
        <p:nvSpPr>
          <p:cNvPr id="3" name="Content Placeholder 2"/>
          <p:cNvSpPr>
            <a:spLocks noGrp="1"/>
          </p:cNvSpPr>
          <p:nvPr>
            <p:ph idx="1"/>
          </p:nvPr>
        </p:nvSpPr>
        <p:spPr>
          <a:xfrm>
            <a:off x="457200" y="1524000"/>
            <a:ext cx="3657600" cy="4606925"/>
          </a:xfrm>
        </p:spPr>
        <p:txBody>
          <a:bodyPr/>
          <a:lstStyle/>
          <a:p>
            <a:r>
              <a:rPr lang="en-US" sz="2000" dirty="0"/>
              <a:t>In the interest rate parity condition, changes in </a:t>
            </a:r>
            <a:r>
              <a:rPr lang="en-US" sz="2000" i="1" dirty="0"/>
              <a:t> </a:t>
            </a:r>
            <a:r>
              <a:rPr lang="en-US" sz="2000" i="1" dirty="0" err="1"/>
              <a:t>r</a:t>
            </a:r>
            <a:r>
              <a:rPr lang="en-US" sz="2000" i="1" baseline="-25000" dirty="0" err="1"/>
              <a:t>m</a:t>
            </a:r>
            <a:r>
              <a:rPr lang="en-US" sz="2000" i="1" dirty="0"/>
              <a:t> </a:t>
            </a:r>
            <a:r>
              <a:rPr lang="en-US" sz="2000" dirty="0"/>
              <a:t>and</a:t>
            </a:r>
            <a:r>
              <a:rPr lang="en-US" sz="2000" i="1" dirty="0"/>
              <a:t> </a:t>
            </a:r>
            <a:r>
              <a:rPr lang="en-US" sz="2000" i="1" dirty="0" err="1"/>
              <a:t>r</a:t>
            </a:r>
            <a:r>
              <a:rPr lang="en-US" sz="2000" i="1" baseline="-25000" dirty="0" err="1"/>
              <a:t>US</a:t>
            </a:r>
            <a:r>
              <a:rPr lang="en-US" sz="2000" i="1" dirty="0"/>
              <a:t> </a:t>
            </a:r>
            <a:r>
              <a:rPr lang="en-US" sz="2000" dirty="0"/>
              <a:t>shift the demand for peso graph</a:t>
            </a:r>
          </a:p>
          <a:p>
            <a:r>
              <a:rPr lang="en-US" sz="2000" dirty="0"/>
              <a:t>An increase in </a:t>
            </a:r>
            <a:r>
              <a:rPr lang="en-US" sz="2000" i="1" dirty="0" err="1"/>
              <a:t>r</a:t>
            </a:r>
            <a:r>
              <a:rPr lang="en-US" sz="2000" i="1" baseline="-25000" dirty="0" err="1"/>
              <a:t>M</a:t>
            </a:r>
            <a:r>
              <a:rPr lang="en-US" sz="2000" dirty="0"/>
              <a:t> increases the total expected rate of return on peso-denominated assets</a:t>
            </a:r>
          </a:p>
          <a:p>
            <a:pPr lvl="1"/>
            <a:r>
              <a:rPr lang="en-US" sz="1600" dirty="0"/>
              <a:t>The demand curve for pesos shifts to the right and the value of the peso increases</a:t>
            </a:r>
          </a:p>
        </p:txBody>
      </p:sp>
      <p:pic>
        <p:nvPicPr>
          <p:cNvPr id="5" name="Picture 2" descr="This diagram shows the supply and demand for pesos in an exchange rate context, incorporating shifts due to changes in interest rates and expectations. The vertical axis represents the exchange rate &#10;1/𝑒, while the horizontal axis shows the quantity labeled S F​ ,Z−E.&#10;The upward-sloping line represents the supply of pesos (𝑍−𝐸), while the downward-sloping line represents the demand for pesos (𝑆𝐹(𝑟𝑀,𝑟𝑈𝑆,𝑒𝑒). The demand curve shifts to the left, indicated by a dashed line, due to changes in the U.S. interest rate (𝑟𝑈𝑆) or expectations (𝑒e ). Arrows indicate increases in the Mexican interest rate (𝑟𝑀), the U.S. interest rate (𝑟𝑈𝑆​), and expectations of depreciation (𝑒𝑒).&#10;The exchange rates 1/𝑒1, 1/𝑒0​, and &#10;1/𝑒2  are shown with horizontal dashed lines. Vertical arrows indicate how the exchange rate can appreciate (move up) or depreciate (move down) in response to these changes. The graph illustrates how changes in interest rates and expectations influence the equilibrium exchange rate and the supply and demand for pesos.">
            <a:extLst>
              <a:ext uri="{FF2B5EF4-FFF2-40B4-BE49-F238E27FC236}">
                <a16:creationId xmlns:a16="http://schemas.microsoft.com/office/drawing/2014/main" id="{BFBAB2DE-C250-ED47-8C22-3C2943A064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390662"/>
            <a:ext cx="4572000" cy="360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D75558A-0E33-A148-8FE9-C5129164CB03}"/>
              </a:ext>
            </a:extLst>
          </p:cNvPr>
          <p:cNvSpPr txBox="1"/>
          <p:nvPr/>
        </p:nvSpPr>
        <p:spPr>
          <a:xfrm>
            <a:off x="5176685" y="5220928"/>
            <a:ext cx="3510116" cy="584775"/>
          </a:xfrm>
          <a:prstGeom prst="rect">
            <a:avLst/>
          </a:prstGeom>
          <a:noFill/>
        </p:spPr>
        <p:txBody>
          <a:bodyPr wrap="square" rtlCol="0">
            <a:spAutoFit/>
          </a:bodyPr>
          <a:lstStyle/>
          <a:p>
            <a:r>
              <a:rPr lang="en-US" sz="1600" dirty="0">
                <a:solidFill>
                  <a:schemeClr val="tx2"/>
                </a:solidFill>
              </a:rPr>
              <a:t>Figure 17.7 Interest rates and the peso market</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47450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Analytical Elements </a:t>
            </a:r>
          </a:p>
        </p:txBody>
      </p:sp>
      <p:sp>
        <p:nvSpPr>
          <p:cNvPr id="3" name="Content Placeholder 2"/>
          <p:cNvSpPr>
            <a:spLocks noGrp="1"/>
          </p:cNvSpPr>
          <p:nvPr>
            <p:ph idx="1"/>
          </p:nvPr>
        </p:nvSpPr>
        <p:spPr/>
        <p:txBody>
          <a:bodyPr/>
          <a:lstStyle/>
          <a:p>
            <a:r>
              <a:rPr lang="en-US" dirty="0"/>
              <a:t>Countries</a:t>
            </a:r>
          </a:p>
          <a:p>
            <a:r>
              <a:rPr lang="en-US" dirty="0"/>
              <a:t>Currencies</a:t>
            </a:r>
          </a:p>
          <a:p>
            <a:r>
              <a:rPr lang="en-US" dirty="0"/>
              <a:t>Financial assets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017587"/>
          </a:xfrm>
        </p:spPr>
        <p:txBody>
          <a:bodyPr/>
          <a:lstStyle/>
          <a:p>
            <a:r>
              <a:rPr lang="en-US" sz="3600" dirty="0"/>
              <a:t>Interest Rates and Expectations </a:t>
            </a:r>
          </a:p>
        </p:txBody>
      </p:sp>
      <p:sp>
        <p:nvSpPr>
          <p:cNvPr id="3" name="Content Placeholder 2"/>
          <p:cNvSpPr>
            <a:spLocks noGrp="1"/>
          </p:cNvSpPr>
          <p:nvPr>
            <p:ph idx="1"/>
          </p:nvPr>
        </p:nvSpPr>
        <p:spPr>
          <a:xfrm>
            <a:off x="457200" y="1143000"/>
            <a:ext cx="3962400" cy="4987925"/>
          </a:xfrm>
        </p:spPr>
        <p:txBody>
          <a:bodyPr/>
          <a:lstStyle/>
          <a:p>
            <a:r>
              <a:rPr lang="en-US" sz="2000" dirty="0"/>
              <a:t>An increase in </a:t>
            </a:r>
            <a:r>
              <a:rPr lang="en-US" sz="2000" i="1" dirty="0" err="1"/>
              <a:t>r</a:t>
            </a:r>
            <a:r>
              <a:rPr lang="en-US" sz="2000" i="1" baseline="-25000" dirty="0" err="1"/>
              <a:t>US</a:t>
            </a:r>
            <a:r>
              <a:rPr lang="en-US" sz="2000" dirty="0"/>
              <a:t> increases the total expected rate of return on dollar-denominated assets</a:t>
            </a:r>
          </a:p>
          <a:p>
            <a:pPr lvl="1"/>
            <a:r>
              <a:rPr lang="en-US" sz="1600" dirty="0"/>
              <a:t>The demand curve for pesos shifts to the left and the value of the peso decreases</a:t>
            </a:r>
          </a:p>
          <a:p>
            <a:r>
              <a:rPr lang="en-US" sz="2000" dirty="0"/>
              <a:t>An increase in </a:t>
            </a:r>
            <a:r>
              <a:rPr lang="en-US" sz="2000" i="1" dirty="0" err="1"/>
              <a:t>e</a:t>
            </a:r>
            <a:r>
              <a:rPr lang="en-US" sz="2000" i="1" baseline="30000" dirty="0" err="1"/>
              <a:t>e</a:t>
            </a:r>
            <a:r>
              <a:rPr lang="en-US" sz="2000" dirty="0"/>
              <a:t> increases the total expected rate of return on dollar-denominated assets</a:t>
            </a:r>
          </a:p>
          <a:p>
            <a:pPr lvl="1"/>
            <a:r>
              <a:rPr lang="en-US" sz="1600" dirty="0"/>
              <a:t>The demand curve for pesos shifts to the left and the value of the peso decreases</a:t>
            </a:r>
          </a:p>
          <a:p>
            <a:pPr lvl="1"/>
            <a:endParaRPr lang="en-US" sz="1800" dirty="0"/>
          </a:p>
        </p:txBody>
      </p:sp>
      <p:pic>
        <p:nvPicPr>
          <p:cNvPr id="5" name="Picture 2" descr="This diagram shows the supply and demand for pesos in an exchange rate context, incorporating shifts due to changes in interest rates and expectations. The vertical axis represents the exchange rate &#10;1/𝑒, while the horizontal axis shows the quantity labeled S F​ ,Z−E.&#10;The upward-sloping line represents the supply of pesos (𝑍−𝐸), while the downward-sloping line represents the demand for pesos (𝑆𝐹(𝑟𝑀,𝑟𝑈𝑆,𝑒𝑒). The demand curve shifts to the left, indicated by a dashed line, due to changes in the U.S. interest rate (𝑟𝑈𝑆) or expectations (𝑒e ). Arrows indicate increases in the Mexican interest rate (𝑟𝑀), the U.S. interest rate (𝑟𝑈𝑆​), and expectations of depreciation (𝑒𝑒).&#10;The exchange rates 1/𝑒1, 1/𝑒0​, and &#10;1/𝑒2  are shown with horizontal dashed lines. Vertical arrows indicate how the exchange rate can appreciate (move up) or depreciate (move down) in response to these changes. The graph illustrates how changes in interest rates and expectations influence the equilibrium exchange rate and the supply and demand for pesos.">
            <a:extLst>
              <a:ext uri="{FF2B5EF4-FFF2-40B4-BE49-F238E27FC236}">
                <a16:creationId xmlns:a16="http://schemas.microsoft.com/office/drawing/2014/main" id="{BFBAB2DE-C250-ED47-8C22-3C2943A064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8149" y="1412875"/>
            <a:ext cx="4448651" cy="351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D75558A-0E33-A148-8FE9-C5129164CB03}"/>
              </a:ext>
            </a:extLst>
          </p:cNvPr>
          <p:cNvSpPr txBox="1"/>
          <p:nvPr/>
        </p:nvSpPr>
        <p:spPr>
          <a:xfrm>
            <a:off x="5176685" y="5220928"/>
            <a:ext cx="3510116" cy="584775"/>
          </a:xfrm>
          <a:prstGeom prst="rect">
            <a:avLst/>
          </a:prstGeom>
          <a:noFill/>
        </p:spPr>
        <p:txBody>
          <a:bodyPr wrap="square" rtlCol="0">
            <a:spAutoFit/>
          </a:bodyPr>
          <a:lstStyle/>
          <a:p>
            <a:r>
              <a:rPr lang="en-US" sz="1600" dirty="0">
                <a:solidFill>
                  <a:schemeClr val="tx2"/>
                </a:solidFill>
              </a:rPr>
              <a:t>Figure 17.7 Interest rates and the peso market</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327938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Table 17.2: Changes in Currency Markets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83961660"/>
              </p:ext>
            </p:extLst>
          </p:nvPr>
        </p:nvGraphicFramePr>
        <p:xfrm>
          <a:off x="457200" y="1600200"/>
          <a:ext cx="8229600" cy="310896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370840">
                <a:tc>
                  <a:txBody>
                    <a:bodyPr/>
                    <a:lstStyle/>
                    <a:p>
                      <a:r>
                        <a:rPr lang="en-US" dirty="0">
                          <a:solidFill>
                            <a:schemeClr val="tx1"/>
                          </a:solidFill>
                        </a:rPr>
                        <a:t>Change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Effect on </a:t>
                      </a:r>
                      <a:r>
                        <a:rPr lang="en-US" sz="1800" b="1" kern="1200" dirty="0">
                          <a:solidFill>
                            <a:schemeClr val="tx1"/>
                          </a:solidFill>
                          <a:effectLst/>
                          <a:latin typeface="+mn-lt"/>
                          <a:ea typeface="+mn-ea"/>
                          <a:cs typeface="+mn-cs"/>
                        </a:rPr>
                        <a:t>S</a:t>
                      </a:r>
                      <a:r>
                        <a:rPr lang="en-US" sz="1800" b="1" kern="1200" baseline="-25000" dirty="0">
                          <a:solidFill>
                            <a:schemeClr val="tx1"/>
                          </a:solidFill>
                          <a:effectLst/>
                          <a:latin typeface="+mn-lt"/>
                          <a:ea typeface="+mn-ea"/>
                          <a:cs typeface="+mn-cs"/>
                        </a:rPr>
                        <a:t>F</a:t>
                      </a:r>
                      <a:endParaRPr lang="en-US" sz="1800" b="1" kern="1200" dirty="0">
                        <a:solidFill>
                          <a:schemeClr val="tx1"/>
                        </a:solidFill>
                        <a:effectLst/>
                        <a:latin typeface="+mn-lt"/>
                        <a:ea typeface="+mn-ea"/>
                        <a:cs typeface="+mn-cs"/>
                      </a:endParaRPr>
                    </a:p>
                    <a:p>
                      <a:r>
                        <a:rPr lang="en-US" dirty="0">
                          <a:solidFill>
                            <a:schemeClr val="tx1"/>
                          </a:solidFill>
                        </a:rPr>
                        <a:t>curve</a:t>
                      </a:r>
                    </a:p>
                  </a:txBody>
                  <a:tcPr/>
                </a:tc>
                <a:tc>
                  <a:txBody>
                    <a:bodyPr/>
                    <a:lstStyle/>
                    <a:p>
                      <a:r>
                        <a:rPr lang="en-US" dirty="0">
                          <a:solidFill>
                            <a:schemeClr val="tx1"/>
                          </a:solidFill>
                        </a:rPr>
                        <a:t>Effect on value of home currency (</a:t>
                      </a:r>
                      <a:r>
                        <a:rPr lang="en-US" i="1" dirty="0">
                          <a:solidFill>
                            <a:schemeClr val="tx1"/>
                          </a:solidFill>
                        </a:rPr>
                        <a:t>1/e</a:t>
                      </a:r>
                      <a:r>
                        <a:rPr lang="en-US" dirty="0">
                          <a:solidFill>
                            <a:schemeClr val="tx1"/>
                          </a:solidFill>
                        </a:rPr>
                        <a:t>)</a:t>
                      </a:r>
                    </a:p>
                  </a:txBody>
                  <a:tcPr/>
                </a:tc>
                <a:tc>
                  <a:txBody>
                    <a:bodyPr/>
                    <a:lstStyle/>
                    <a:p>
                      <a:r>
                        <a:rPr lang="en-US" dirty="0">
                          <a:solidFill>
                            <a:schemeClr val="tx1"/>
                          </a:solidFill>
                        </a:rPr>
                        <a:t>Term</a:t>
                      </a:r>
                    </a:p>
                  </a:txBody>
                  <a:tcPr/>
                </a:tc>
                <a:extLst>
                  <a:ext uri="{0D108BD9-81ED-4DB2-BD59-A6C34878D82A}">
                    <a16:rowId xmlns:a16="http://schemas.microsoft.com/office/drawing/2014/main" val="10000"/>
                  </a:ext>
                </a:extLst>
              </a:tr>
              <a:tr h="370840">
                <a:tc>
                  <a:txBody>
                    <a:bodyPr/>
                    <a:lstStyle/>
                    <a:p>
                      <a:r>
                        <a:rPr lang="en-US" dirty="0"/>
                        <a:t>Increase</a:t>
                      </a:r>
                      <a:r>
                        <a:rPr lang="en-US" baseline="0" dirty="0"/>
                        <a:t> in home-country interest rate</a:t>
                      </a:r>
                      <a:endParaRPr lang="en-US" dirty="0"/>
                    </a:p>
                  </a:txBody>
                  <a:tcPr/>
                </a:tc>
                <a:tc>
                  <a:txBody>
                    <a:bodyPr/>
                    <a:lstStyle/>
                    <a:p>
                      <a:r>
                        <a:rPr lang="en-US" dirty="0"/>
                        <a:t>Shifts to right</a:t>
                      </a:r>
                    </a:p>
                  </a:txBody>
                  <a:tcPr/>
                </a:tc>
                <a:tc>
                  <a:txBody>
                    <a:bodyPr/>
                    <a:lstStyle/>
                    <a:p>
                      <a:r>
                        <a:rPr lang="en-US" dirty="0"/>
                        <a:t>Increases</a:t>
                      </a:r>
                    </a:p>
                  </a:txBody>
                  <a:tcPr/>
                </a:tc>
                <a:tc>
                  <a:txBody>
                    <a:bodyPr/>
                    <a:lstStyle/>
                    <a:p>
                      <a:r>
                        <a:rPr lang="en-US" dirty="0"/>
                        <a:t>Appreciation</a:t>
                      </a:r>
                    </a:p>
                  </a:txBody>
                  <a:tcPr/>
                </a:tc>
                <a:extLst>
                  <a:ext uri="{0D108BD9-81ED-4DB2-BD59-A6C34878D82A}">
                    <a16:rowId xmlns:a16="http://schemas.microsoft.com/office/drawing/2014/main" val="10001"/>
                  </a:ext>
                </a:extLst>
              </a:tr>
              <a:tr h="370840">
                <a:tc>
                  <a:txBody>
                    <a:bodyPr/>
                    <a:lstStyle/>
                    <a:p>
                      <a:r>
                        <a:rPr lang="en-US" dirty="0"/>
                        <a:t>Increase in foreign-country interest rate</a:t>
                      </a:r>
                    </a:p>
                  </a:txBody>
                  <a:tcPr/>
                </a:tc>
                <a:tc>
                  <a:txBody>
                    <a:bodyPr/>
                    <a:lstStyle/>
                    <a:p>
                      <a:r>
                        <a:rPr lang="en-US" dirty="0"/>
                        <a:t>Shifts to left</a:t>
                      </a:r>
                    </a:p>
                  </a:txBody>
                  <a:tcPr/>
                </a:tc>
                <a:tc>
                  <a:txBody>
                    <a:bodyPr/>
                    <a:lstStyle/>
                    <a:p>
                      <a:r>
                        <a:rPr lang="en-US" dirty="0"/>
                        <a:t>Decreases</a:t>
                      </a:r>
                    </a:p>
                  </a:txBody>
                  <a:tcPr/>
                </a:tc>
                <a:tc>
                  <a:txBody>
                    <a:bodyPr/>
                    <a:lstStyle/>
                    <a:p>
                      <a:r>
                        <a:rPr lang="en-US" dirty="0"/>
                        <a:t>Depreciation</a:t>
                      </a:r>
                    </a:p>
                  </a:txBody>
                  <a:tcPr/>
                </a:tc>
                <a:extLst>
                  <a:ext uri="{0D108BD9-81ED-4DB2-BD59-A6C34878D82A}">
                    <a16:rowId xmlns:a16="http://schemas.microsoft.com/office/drawing/2014/main" val="10002"/>
                  </a:ext>
                </a:extLst>
              </a:tr>
              <a:tr h="370840">
                <a:tc>
                  <a:txBody>
                    <a:bodyPr/>
                    <a:lstStyle/>
                    <a:p>
                      <a:r>
                        <a:rPr lang="en-US" dirty="0"/>
                        <a:t>Increase in expected future home-country exchange rate</a:t>
                      </a:r>
                    </a:p>
                  </a:txBody>
                  <a:tcPr/>
                </a:tc>
                <a:tc>
                  <a:txBody>
                    <a:bodyPr/>
                    <a:lstStyle/>
                    <a:p>
                      <a:r>
                        <a:rPr lang="en-US" dirty="0"/>
                        <a:t>Shifts to left</a:t>
                      </a:r>
                    </a:p>
                  </a:txBody>
                  <a:tcPr/>
                </a:tc>
                <a:tc>
                  <a:txBody>
                    <a:bodyPr/>
                    <a:lstStyle/>
                    <a:p>
                      <a:r>
                        <a:rPr lang="en-US"/>
                        <a:t>Decreases</a:t>
                      </a:r>
                    </a:p>
                  </a:txBody>
                  <a:tcPr/>
                </a:tc>
                <a:tc>
                  <a:txBody>
                    <a:bodyPr/>
                    <a:lstStyle/>
                    <a:p>
                      <a:r>
                        <a:rPr lang="en-US" dirty="0"/>
                        <a:t>Depreciation</a:t>
                      </a:r>
                    </a:p>
                  </a:txBody>
                  <a:tcPr/>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704282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Covered vs. Uncovered Interest Rate Parity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4835525"/>
              </a:xfrm>
            </p:spPr>
            <p:txBody>
              <a:bodyPr/>
              <a:lstStyle/>
              <a:p>
                <a:r>
                  <a:rPr lang="en-US" sz="2400" dirty="0"/>
                  <a:t>The interest rate parity condition comes in two varieties, expressed here in terms of home (H) and foreign (F)</a:t>
                </a:r>
              </a:p>
              <a:p>
                <a:r>
                  <a:rPr lang="en-US" sz="2400" i="1" dirty="0">
                    <a:solidFill>
                      <a:schemeClr val="accent5">
                        <a:lumMod val="50000"/>
                      </a:schemeClr>
                    </a:solidFill>
                  </a:rPr>
                  <a:t>Uncovered interest rate parity </a:t>
                </a:r>
                <a:r>
                  <a:rPr lang="en-US" sz="2400" dirty="0">
                    <a:solidFill>
                      <a:schemeClr val="accent5">
                        <a:lumMod val="50000"/>
                      </a:schemeClr>
                    </a:solidFill>
                  </a:rPr>
                  <a:t>(UIP)</a:t>
                </a:r>
              </a:p>
              <a:p>
                <a:pPr lvl="1"/>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a:rPr>
                          <m:t>𝑟</m:t>
                        </m:r>
                      </m:e>
                      <m:sub>
                        <m:r>
                          <a:rPr lang="en-US" sz="2000" b="0" i="1" smtClean="0">
                            <a:latin typeface="Cambria Math"/>
                          </a:rPr>
                          <m:t>𝐻</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𝑟</m:t>
                        </m:r>
                      </m:e>
                      <m:sub>
                        <m:r>
                          <a:rPr lang="en-US" sz="2000" b="0" i="1" smtClean="0">
                            <a:latin typeface="Cambria Math"/>
                          </a:rPr>
                          <m:t>𝐹</m:t>
                        </m:r>
                      </m:sub>
                    </m:sSub>
                    <m:r>
                      <a:rPr lang="en-US" sz="2000" b="0" i="1" smtClean="0">
                        <a:latin typeface="Cambria Math"/>
                      </a:rPr>
                      <m:t>+</m:t>
                    </m:r>
                    <m:f>
                      <m:fPr>
                        <m:ctrlPr>
                          <a:rPr lang="en-US" sz="2000" b="0" i="1" smtClean="0">
                            <a:latin typeface="Cambria Math" panose="02040503050406030204" pitchFamily="18" charset="0"/>
                          </a:rPr>
                        </m:ctrlPr>
                      </m:fPr>
                      <m:num>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a:rPr>
                                  <m:t>𝑒</m:t>
                                </m:r>
                              </m:e>
                              <m:sup>
                                <m:r>
                                  <a:rPr lang="en-US" sz="2000" b="0" i="1" smtClean="0">
                                    <a:latin typeface="Cambria Math"/>
                                  </a:rPr>
                                  <m:t>𝑒</m:t>
                                </m:r>
                              </m:sup>
                            </m:sSup>
                            <m:r>
                              <a:rPr lang="en-US" sz="2000" b="0" i="1" smtClean="0">
                                <a:latin typeface="Cambria Math"/>
                              </a:rPr>
                              <m:t>−</m:t>
                            </m:r>
                            <m:r>
                              <a:rPr lang="en-US" sz="2000" b="0" i="1" smtClean="0">
                                <a:latin typeface="Cambria Math"/>
                              </a:rPr>
                              <m:t>𝑒</m:t>
                            </m:r>
                          </m:e>
                        </m:d>
                      </m:num>
                      <m:den>
                        <m:r>
                          <a:rPr lang="en-US" sz="2000" b="0" i="1" smtClean="0">
                            <a:latin typeface="Cambria Math"/>
                          </a:rPr>
                          <m:t>𝑒</m:t>
                        </m:r>
                      </m:den>
                    </m:f>
                  </m:oMath>
                </a14:m>
                <a:endParaRPr lang="en-US" sz="2000" dirty="0"/>
              </a:p>
              <a:p>
                <a:r>
                  <a:rPr lang="en-US" sz="2400" i="1" dirty="0">
                    <a:solidFill>
                      <a:schemeClr val="accent5">
                        <a:lumMod val="50000"/>
                      </a:schemeClr>
                    </a:solidFill>
                  </a:rPr>
                  <a:t>Covered interest rate parity </a:t>
                </a:r>
                <a:r>
                  <a:rPr lang="en-US" sz="2400" dirty="0">
                    <a:solidFill>
                      <a:schemeClr val="accent5">
                        <a:lumMod val="50000"/>
                      </a:schemeClr>
                    </a:solidFill>
                  </a:rPr>
                  <a:t>(CIP)</a:t>
                </a:r>
              </a:p>
              <a:p>
                <a:pPr lvl="1"/>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𝑟</m:t>
                        </m:r>
                      </m:e>
                      <m:sub>
                        <m:r>
                          <a:rPr lang="en-US" sz="2000" i="1">
                            <a:latin typeface="Cambria Math"/>
                          </a:rPr>
                          <m:t>𝐻</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𝑟</m:t>
                        </m:r>
                      </m:e>
                      <m:sub>
                        <m:r>
                          <a:rPr lang="en-US" sz="2000" i="1">
                            <a:latin typeface="Cambria Math"/>
                          </a:rPr>
                          <m:t>𝐹</m:t>
                        </m:r>
                      </m:sub>
                    </m:sSub>
                    <m:r>
                      <a:rPr lang="en-US" sz="2000" i="1">
                        <a:latin typeface="Cambria Math"/>
                      </a:rPr>
                      <m:t>+</m:t>
                    </m:r>
                    <m:f>
                      <m:fPr>
                        <m:ctrlPr>
                          <a:rPr lang="en-US" sz="2000" i="1">
                            <a:latin typeface="Cambria Math" panose="02040503050406030204" pitchFamily="18" charset="0"/>
                          </a:rPr>
                        </m:ctrlPr>
                      </m:fPr>
                      <m:num>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a:rPr>
                                  <m:t>𝑒</m:t>
                                </m:r>
                              </m:e>
                              <m:sup>
                                <m:r>
                                  <a:rPr lang="en-US" sz="2000" b="0" i="1" smtClean="0">
                                    <a:latin typeface="Cambria Math"/>
                                  </a:rPr>
                                  <m:t>𝑓</m:t>
                                </m:r>
                              </m:sup>
                            </m:sSup>
                            <m:r>
                              <a:rPr lang="en-US" sz="2000" i="1">
                                <a:latin typeface="Cambria Math"/>
                              </a:rPr>
                              <m:t>−</m:t>
                            </m:r>
                            <m:r>
                              <a:rPr lang="en-US" sz="2000" i="1">
                                <a:latin typeface="Cambria Math"/>
                              </a:rPr>
                              <m:t>𝑒</m:t>
                            </m:r>
                          </m:e>
                        </m:d>
                      </m:num>
                      <m:den>
                        <m:r>
                          <a:rPr lang="en-US" sz="2000" i="1">
                            <a:latin typeface="Cambria Math"/>
                          </a:rPr>
                          <m:t>𝑒</m:t>
                        </m:r>
                      </m:den>
                    </m:f>
                  </m:oMath>
                </a14:m>
                <a:endParaRPr lang="en-US" sz="2000" dirty="0"/>
              </a:p>
              <a:p>
                <a:r>
                  <a:rPr lang="en-US" sz="2400" dirty="0"/>
                  <a:t>CIP is considered to hold more or less exactly, since traders make use of </a:t>
                </a:r>
                <a:r>
                  <a:rPr lang="en-US" sz="2400" i="1" dirty="0"/>
                  <a:t>forward rates </a:t>
                </a:r>
                <a:r>
                  <a:rPr lang="en-US" sz="2400" dirty="0"/>
                  <a:t>(</a:t>
                </a:r>
                <a:r>
                  <a:rPr lang="en-US" sz="2400" i="1" dirty="0" err="1"/>
                  <a:t>e</a:t>
                </a:r>
                <a:r>
                  <a:rPr lang="en-US" sz="2400" i="1" baseline="30000" dirty="0" err="1"/>
                  <a:t>f</a:t>
                </a:r>
                <a:r>
                  <a:rPr lang="en-US" sz="2400" dirty="0"/>
                  <a:t>)</a:t>
                </a:r>
              </a:p>
              <a:p>
                <a:r>
                  <a:rPr lang="en-US" sz="2400" dirty="0"/>
                  <a:t>The empirical question is whether UIP also holds or whether expected rates (</a:t>
                </a:r>
                <a:r>
                  <a:rPr lang="en-US" sz="2400" i="1" dirty="0" err="1"/>
                  <a:t>e</a:t>
                </a:r>
                <a:r>
                  <a:rPr lang="en-US" sz="2400" i="1" baseline="30000" dirty="0" err="1"/>
                  <a:t>e</a:t>
                </a:r>
                <a:r>
                  <a:rPr lang="en-US" sz="2400" dirty="0"/>
                  <a:t>) are equal to forward rates (</a:t>
                </a:r>
                <a:r>
                  <a:rPr lang="en-US" sz="2400" i="1" dirty="0" err="1"/>
                  <a:t>e</a:t>
                </a:r>
                <a:r>
                  <a:rPr lang="en-US" sz="2400" i="1" baseline="30000" dirty="0" err="1"/>
                  <a:t>f</a:t>
                </a:r>
                <a:r>
                  <a:rPr lang="en-US" sz="2400" dirty="0"/>
                  <a:t>)</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4835525"/>
              </a:xfrm>
              <a:blipFill>
                <a:blip r:embed="rId2"/>
                <a:stretch>
                  <a:fillRect l="-309" t="-1047" b="-261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679649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Appendix 17.1:</a:t>
            </a:r>
            <a:br>
              <a:rPr lang="en-US" sz="3600" dirty="0"/>
            </a:br>
            <a:r>
              <a:rPr lang="en-US" sz="3600" dirty="0"/>
              <a:t>Monetary Policies and the Nominal Rate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76400"/>
                <a:ext cx="8229600" cy="4454525"/>
              </a:xfrm>
            </p:spPr>
            <p:txBody>
              <a:bodyPr/>
              <a:lstStyle/>
              <a:p>
                <a:r>
                  <a:rPr lang="en-US" sz="2400" dirty="0"/>
                  <a:t>We can analyze the influence of monetary polices on short term nominal exchange rates using the Keynesian theory of money demand</a:t>
                </a:r>
              </a:p>
              <a:p>
                <a:r>
                  <a:rPr lang="en-US" sz="2400" dirty="0"/>
                  <a:t>The money demand function is</a:t>
                </a:r>
              </a:p>
              <a:p>
                <a:pPr lvl="1"/>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a:rPr>
                          <m:t>𝑀</m:t>
                        </m:r>
                      </m:e>
                      <m:sup>
                        <m:r>
                          <a:rPr lang="en-US" sz="2000" b="0" i="1" smtClean="0">
                            <a:latin typeface="Cambria Math"/>
                          </a:rPr>
                          <m:t>𝐷</m:t>
                        </m:r>
                      </m:sup>
                    </m:sSup>
                    <m:r>
                      <a:rPr lang="en-US" sz="2000" b="0" i="1" smtClean="0">
                        <a:latin typeface="Cambria Math"/>
                      </a:rPr>
                      <m:t>=</m:t>
                    </m:r>
                    <m:r>
                      <a:rPr lang="en-US" sz="2000" b="0" i="1" smtClean="0">
                        <a:latin typeface="Cambria Math"/>
                      </a:rPr>
                      <m:t>𝐿</m:t>
                    </m:r>
                    <m:d>
                      <m:dPr>
                        <m:ctrlPr>
                          <a:rPr lang="en-US" sz="2000" b="0" i="1" smtClean="0">
                            <a:latin typeface="Cambria Math" panose="02040503050406030204" pitchFamily="18" charset="0"/>
                          </a:rPr>
                        </m:ctrlPr>
                      </m:dPr>
                      <m:e>
                        <m:r>
                          <a:rPr lang="en-US" sz="2000" b="0" i="1" smtClean="0">
                            <a:latin typeface="Cambria Math"/>
                          </a:rPr>
                          <m:t>𝑌</m:t>
                        </m:r>
                        <m:r>
                          <a:rPr lang="en-US" sz="2000" b="0" i="1" smtClean="0">
                            <a:latin typeface="Cambria Math"/>
                          </a:rPr>
                          <m:t>,</m:t>
                        </m:r>
                        <m:r>
                          <a:rPr lang="en-US" sz="2000" b="0" i="1" smtClean="0">
                            <a:latin typeface="Cambria Math"/>
                          </a:rPr>
                          <m:t>𝑟</m:t>
                        </m:r>
                      </m:e>
                    </m:d>
                  </m:oMath>
                </a14:m>
                <a:endParaRPr lang="en-US" sz="2000" dirty="0"/>
              </a:p>
              <a:p>
                <a:r>
                  <a:rPr lang="en-US" sz="2400" dirty="0"/>
                  <a:t>Money demand is positively related to income (</a:t>
                </a:r>
                <a:r>
                  <a:rPr lang="en-US" sz="2400" i="1" dirty="0"/>
                  <a:t>Y</a:t>
                </a:r>
                <a:r>
                  <a:rPr lang="en-US" sz="2400" dirty="0"/>
                  <a:t>) </a:t>
                </a:r>
              </a:p>
              <a:p>
                <a:pPr lvl="1"/>
                <a:r>
                  <a:rPr lang="en-US" sz="2000" dirty="0"/>
                  <a:t>The greater is </a:t>
                </a:r>
                <a:r>
                  <a:rPr lang="en-US" sz="2000" i="1" dirty="0"/>
                  <a:t>Y</a:t>
                </a:r>
                <a:r>
                  <a:rPr lang="en-US" sz="2000" dirty="0"/>
                  <a:t>, the greater the transactions demand for money</a:t>
                </a:r>
              </a:p>
              <a:p>
                <a:r>
                  <a:rPr lang="en-US" sz="2400" dirty="0"/>
                  <a:t>Money demand is negatively related to the interest rate (</a:t>
                </a:r>
                <a:r>
                  <a:rPr lang="en-US" sz="2400" i="1" dirty="0"/>
                  <a:t>r</a:t>
                </a:r>
                <a:r>
                  <a:rPr lang="en-US" sz="2400" dirty="0"/>
                  <a:t>)</a:t>
                </a:r>
              </a:p>
              <a:p>
                <a:pPr lvl="1"/>
                <a:r>
                  <a:rPr lang="en-US" sz="2000" dirty="0"/>
                  <a:t>The greater is </a:t>
                </a:r>
                <a:r>
                  <a:rPr lang="en-US" sz="2000" i="1" dirty="0"/>
                  <a:t>r</a:t>
                </a:r>
                <a:r>
                  <a:rPr lang="en-US" sz="2000" dirty="0"/>
                  <a:t>, the greater is the opportunity cost of holding money</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76400"/>
                <a:ext cx="8229600" cy="4454525"/>
              </a:xfrm>
              <a:blipFill>
                <a:blip r:embed="rId2"/>
                <a:stretch>
                  <a:fillRect l="-309" t="-114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400292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Appendix 17.1:</a:t>
            </a:r>
            <a:br>
              <a:rPr lang="en-US" sz="4000" dirty="0"/>
            </a:br>
            <a:r>
              <a:rPr lang="en-US" sz="4000" dirty="0"/>
              <a:t>Monetary Policies and the Nominal Rate</a:t>
            </a:r>
            <a:endParaRPr lang="en-US" sz="3800" dirty="0"/>
          </a:p>
        </p:txBody>
      </p:sp>
      <p:sp>
        <p:nvSpPr>
          <p:cNvPr id="3" name="Content Placeholder 2"/>
          <p:cNvSpPr>
            <a:spLocks noGrp="1"/>
          </p:cNvSpPr>
          <p:nvPr>
            <p:ph idx="1"/>
          </p:nvPr>
        </p:nvSpPr>
        <p:spPr/>
        <p:txBody>
          <a:bodyPr/>
          <a:lstStyle/>
          <a:p>
            <a:r>
              <a:rPr lang="en-US" sz="2400" dirty="0"/>
              <a:t>We assume that money supply (</a:t>
            </a:r>
            <a:r>
              <a:rPr lang="en-US" sz="2400" i="1" dirty="0"/>
              <a:t>M</a:t>
            </a:r>
            <a:r>
              <a:rPr lang="en-US" sz="2400" i="1" baseline="30000" dirty="0"/>
              <a:t>S</a:t>
            </a:r>
            <a:r>
              <a:rPr lang="en-US" sz="2400" dirty="0"/>
              <a:t>) is set by the central bank or treasury</a:t>
            </a:r>
          </a:p>
          <a:p>
            <a:r>
              <a:rPr lang="en-US" sz="2400" dirty="0"/>
              <a:t>Money demand and money supply are represented in Figure 17.8</a:t>
            </a:r>
          </a:p>
          <a:p>
            <a:r>
              <a:rPr lang="en-US" sz="2400" dirty="0"/>
              <a:t>An increase in money supply (an expansionary monetary policy) lowers the interest rate as in Figure 17.9</a:t>
            </a:r>
          </a:p>
          <a:p>
            <a:pPr lvl="1"/>
            <a:r>
              <a:rPr lang="en-US" sz="2000" dirty="0"/>
              <a:t>The interest rate falls to increase the demand for money and remove the initial excess supply of money</a:t>
            </a:r>
          </a:p>
          <a:p>
            <a:pPr marL="0" indent="0">
              <a:buNone/>
            </a:pPr>
            <a:endParaRPr lang="en-US" sz="2400" dirty="0"/>
          </a:p>
          <a:p>
            <a:endParaRPr lang="en-US" sz="24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093191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Figure 17.8: The Money Market</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This diagram shows the market for money, depicting the relationship between interest rates and the quantity of money. The vertical axis is labeled r (the interest rate), while the horizontal axis is labeled &#10;𝑀 (the quantity of money).&#10;The vertical line labeled &#10;𝑀𝑆 represents the fixed supply of money, set at 𝑀0 . The downward-sloping line labeled 𝑀𝐷(𝑌0,𝑟) represents the demand for money, which decreases as interest rates increase. The diagram highlights three interest rate levels: &#10;𝑟1  (higher), 𝑟0​  (equilibrium), and &#10;𝑟2  (lower). Horizontal arrows indicate excess supply of money above 𝑟0  and excess demand below 𝑟0 . Vertical arrows between &#10;𝑟1 and 𝑟2  show how the interest rate adjusts to the equilibrium level 𝑟0​. This graph illustrates how the equilibrium interest rate is determined by the intersection of money supply and demand.">
            <a:extLst>
              <a:ext uri="{FF2B5EF4-FFF2-40B4-BE49-F238E27FC236}">
                <a16:creationId xmlns:a16="http://schemas.microsoft.com/office/drawing/2014/main" id="{32F2A841-EF4B-F84D-A610-27CBF8AC5730}"/>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2303" y="1449593"/>
            <a:ext cx="4899394" cy="439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312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Figure 17.9: An Expansionary Monetary Policy</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This diagram represents the market for money, showing how an increase in the money supply affects interest rates. The vertical axis is labeled 𝑟 for the interest rate, and the horizontal axis is labeled 𝑀 for the quantity of money. The vertical line labeled &#10;𝑀S  represents the initial money supply at 𝑀0, and the downward-sloping line labeled 𝑀𝐷(𝑌0,𝑟) shows the demand for money.&#10;A new, dashed vertical line represents an increased money supply at 𝑀1 . The interest rate initially at 𝑟0​  decreases to &#10;𝑟1  as a result of the increase in money supply. Arrows indicate this shift to the right, showing that the equilibrium moves downward along the money demand curve. The diagram demonstrates how increasing the money supply leads to lower interest rates.">
            <a:extLst>
              <a:ext uri="{FF2B5EF4-FFF2-40B4-BE49-F238E27FC236}">
                <a16:creationId xmlns:a16="http://schemas.microsoft.com/office/drawing/2014/main" id="{963530AD-1695-8C4B-9E7B-9ABA75B49F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8387" y="1752600"/>
            <a:ext cx="4467225" cy="422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653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Appendix 17.1:</a:t>
            </a:r>
            <a:br>
              <a:rPr lang="en-US" sz="3600" dirty="0"/>
            </a:br>
            <a:r>
              <a:rPr lang="en-US" sz="3600" dirty="0"/>
              <a:t>Monetary Policies and the Nominal Rate</a:t>
            </a:r>
            <a:endParaRPr lang="en-US" sz="3800" dirty="0"/>
          </a:p>
        </p:txBody>
      </p:sp>
      <p:sp>
        <p:nvSpPr>
          <p:cNvPr id="3" name="Content Placeholder 2"/>
          <p:cNvSpPr>
            <a:spLocks noGrp="1"/>
          </p:cNvSpPr>
          <p:nvPr>
            <p:ph idx="1"/>
          </p:nvPr>
        </p:nvSpPr>
        <p:spPr/>
        <p:txBody>
          <a:bodyPr/>
          <a:lstStyle/>
          <a:p>
            <a:r>
              <a:rPr lang="en-US" sz="2400" dirty="0"/>
              <a:t>In order to analyze the effect of monetary policies on nominal exchange rates, we combine our assets-based diagram (Figure 17.6) with money market diagrams for Mexico and the United States</a:t>
            </a:r>
          </a:p>
          <a:p>
            <a:r>
              <a:rPr lang="en-US" sz="2400" dirty="0"/>
              <a:t>This is done in Figure 17.10</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921794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1BAE2D1-181F-FF4A-AD5A-6B0B45EC22E9}"/>
              </a:ext>
            </a:extLst>
          </p:cNvPr>
          <p:cNvSpPr>
            <a:spLocks noGrp="1"/>
          </p:cNvSpPr>
          <p:nvPr>
            <p:ph idx="1"/>
          </p:nvPr>
        </p:nvSpPr>
        <p:spPr>
          <a:xfrm>
            <a:off x="457200" y="1063702"/>
            <a:ext cx="4114800" cy="4530725"/>
          </a:xfrm>
        </p:spPr>
        <p:txBody>
          <a:bodyPr/>
          <a:lstStyle/>
          <a:p>
            <a:r>
              <a:rPr lang="en-US" sz="2000" dirty="0"/>
              <a:t>The top diagram depicts the equilibrium in the US money market, which determines the interest rate on the dollar</a:t>
            </a:r>
          </a:p>
          <a:p>
            <a:r>
              <a:rPr lang="en-US" sz="2000" dirty="0"/>
              <a:t>The bottom diagram depicts the equilibrium in the Mexican money market, which determines the interest rate on the peso </a:t>
            </a:r>
          </a:p>
          <a:p>
            <a:r>
              <a:rPr lang="en-US" sz="2000" dirty="0"/>
              <a:t>The middle diagram determines the exchange rate</a:t>
            </a:r>
          </a:p>
        </p:txBody>
      </p:sp>
      <p:sp>
        <p:nvSpPr>
          <p:cNvPr id="8" name="Title 7">
            <a:extLst>
              <a:ext uri="{FF2B5EF4-FFF2-40B4-BE49-F238E27FC236}">
                <a16:creationId xmlns:a16="http://schemas.microsoft.com/office/drawing/2014/main" id="{2ADB1DC2-5116-7F4D-A34E-C89207482316}"/>
              </a:ext>
            </a:extLst>
          </p:cNvPr>
          <p:cNvSpPr txBox="1">
            <a:spLocks noGrp="1"/>
          </p:cNvSpPr>
          <p:nvPr>
            <p:ph type="title" idx="4294967295"/>
          </p:nvPr>
        </p:nvSpPr>
        <p:spPr>
          <a:xfrm>
            <a:off x="1297859" y="5286650"/>
            <a:ext cx="342654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Arial" charset="0"/>
                <a:ea typeface="+mn-ea"/>
                <a:cs typeface="+mn-cs"/>
              </a:rPr>
              <a:t>Figure 17.10: Money Markets and Exchange Rate Determination</a:t>
            </a:r>
          </a:p>
        </p:txBody>
      </p:sp>
      <p:pic>
        <p:nvPicPr>
          <p:cNvPr id="7" name="Picture 2" descr="Top Diagram (U.S. Money Market):&#10;The vertical axis represents the U.S. interest rate (𝑟𝑈𝑆).&#10;The horizontal axis shows the quantity of money in the U.S. (𝑀𝑈S ). The vertical line labeled &#10;𝑀𝑈𝑆𝑆  represents the U.S. money supply.&#10;The downward-sloping line labeled &#10;𝑀𝑈𝑆𝐷(𝑌𝑈𝑆0,𝑟𝑈𝑆) represents the U.S. money demand. The equilibrium occurs at &#10;r US0​  and 𝑀𝑈𝑆0​, where the money supply and money demand intersect.&#10;Middle Diagram (Exchange Rate Market):&#10;The vertical axis represents the exchange rate (1/e).The horizontal axis shows the quantity of foreign exchange, labeled 𝑆𝐹,𝑍−𝐸.&#10;The upward-sloping line labeled &#10;𝑍−𝐸 represents the supply of pesos.&#10;The downward-sloping line labeled &#10;𝑆𝐹(𝑟𝑀0,𝑟𝑈𝑆0,𝑒𝑒)represents the demand for esos.&#10;The equilibrium exchange rate is shown as 1/𝑒0 , where the supply and demand curves intersect.&#10;Bottom Diagram (Mexican Money Market):&#10;The vertical axis represents the Mexican interest rate (𝑟𝑀 ).&#10;The horizontal axis shows the quantity of money in Mexico (𝑀𝑀).&#10;The vertical line labeled &#10;𝑀𝑀𝑆​&#10;  represents the Mexican money supply.&#10;The downward-sloping line labeled &#10;𝑀𝑀𝐷(𝑌𝑀0,𝑟𝑀) represents the Mexican money demand.&#10;The equilibrium occurs at &#10;𝑟𝑀0​  and 𝑀𝑀0&#10; , where the money supply and money demand intersect.">
            <a:extLst>
              <a:ext uri="{FF2B5EF4-FFF2-40B4-BE49-F238E27FC236}">
                <a16:creationId xmlns:a16="http://schemas.microsoft.com/office/drawing/2014/main" id="{5C0ABD8A-872D-B043-9EC3-AA208E5F9D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81000"/>
            <a:ext cx="3200400" cy="574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164241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4572000" cy="1139825"/>
          </a:xfrm>
        </p:spPr>
        <p:txBody>
          <a:bodyPr/>
          <a:lstStyle/>
          <a:p>
            <a:r>
              <a:rPr lang="en-US" sz="2800" dirty="0"/>
              <a:t>Expansionary Monetary Policy in Mexico (Home Country)</a:t>
            </a:r>
          </a:p>
        </p:txBody>
      </p:sp>
      <p:sp>
        <p:nvSpPr>
          <p:cNvPr id="3" name="Content Placeholder 2"/>
          <p:cNvSpPr>
            <a:spLocks noGrp="1"/>
          </p:cNvSpPr>
          <p:nvPr>
            <p:ph idx="1"/>
          </p:nvPr>
        </p:nvSpPr>
        <p:spPr>
          <a:xfrm>
            <a:off x="457200" y="1362178"/>
            <a:ext cx="4267200" cy="4530725"/>
          </a:xfrm>
        </p:spPr>
        <p:txBody>
          <a:bodyPr/>
          <a:lstStyle/>
          <a:p>
            <a:r>
              <a:rPr lang="en-US" sz="1600" dirty="0"/>
              <a:t>In the Mexican money market diagram, the increase in the money supply causes an excess supply of pesos and a fall of </a:t>
            </a:r>
            <a:r>
              <a:rPr lang="en-US" sz="1600" i="1" dirty="0" err="1"/>
              <a:t>r</a:t>
            </a:r>
            <a:r>
              <a:rPr lang="en-US" sz="1600" i="1" baseline="-25000" dirty="0" err="1"/>
              <a:t>M</a:t>
            </a:r>
            <a:endParaRPr lang="en-US" sz="1600" dirty="0"/>
          </a:p>
          <a:p>
            <a:r>
              <a:rPr lang="en-US" sz="1600" dirty="0"/>
              <a:t>The lower </a:t>
            </a:r>
            <a:r>
              <a:rPr lang="en-US" sz="1600" i="1" dirty="0" err="1"/>
              <a:t>r</a:t>
            </a:r>
            <a:r>
              <a:rPr lang="en-US" sz="1600" i="1" baseline="-25000" dirty="0" err="1"/>
              <a:t>M</a:t>
            </a:r>
            <a:r>
              <a:rPr lang="en-US" sz="1600" i="1" baseline="-25000" dirty="0"/>
              <a:t> </a:t>
            </a:r>
            <a:r>
              <a:rPr lang="en-US" sz="1600" dirty="0"/>
              <a:t>means that the expected total rate of return on peso-denominated assets is now less than the expected total rate of return on dollar-denominated assets</a:t>
            </a:r>
          </a:p>
          <a:p>
            <a:r>
              <a:rPr lang="en-US" sz="1600" dirty="0"/>
              <a:t>Investors sell pesos and buy dollars, which causes the demand for pesos graph to move to the left </a:t>
            </a:r>
          </a:p>
          <a:p>
            <a:r>
              <a:rPr lang="en-US" sz="1600" dirty="0"/>
              <a:t>As a result of this decrease in the demand for pesos, the value of the peso falls </a:t>
            </a:r>
          </a:p>
          <a:p>
            <a:r>
              <a:rPr lang="en-US" sz="1600" dirty="0"/>
              <a:t>In other words, there is a </a:t>
            </a:r>
            <a:r>
              <a:rPr lang="en-US" sz="1600" i="1" dirty="0">
                <a:solidFill>
                  <a:schemeClr val="accent5">
                    <a:lumMod val="50000"/>
                  </a:schemeClr>
                </a:solidFill>
              </a:rPr>
              <a:t>depreciation</a:t>
            </a:r>
            <a:r>
              <a:rPr lang="en-US" sz="1600" dirty="0"/>
              <a:t> of the Mexican peso</a:t>
            </a:r>
          </a:p>
          <a:p>
            <a:pPr marL="0" indent="0">
              <a:buNone/>
            </a:pPr>
            <a:endParaRPr lang="en-US" sz="1600" dirty="0"/>
          </a:p>
          <a:p>
            <a:endParaRPr lang="en-US" sz="16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2" descr="This image consists of three diagrams illustrating the relationships between the U.S. money market, the exchange rate, and the Mexican money market, depicting the effects of changes in monetary policy or interest rates.&#10;&#10;Top Diagram (U.S. Money Market):&#10;&#10;The vertical axis represents the U.S. interest rate (&#10;𝑟&#10;𝑈&#10;𝑆&#10;r &#10;US&#10;​&#10; ).&#10;The horizontal axis shows the quantity of money in the U.S. (&#10;𝑀&#10;𝑈&#10;𝑆&#10;M &#10;US&#10;​&#10; ).&#10;The vertical line labeled &#10;𝑀&#10;𝑈&#10;𝑆&#10;𝑆&#10;M &#10;US&#10;S&#10;​&#10;  represents the U.S. money supply.&#10;The downward-sloping line labeled &#10;𝑀&#10;𝑈&#10;𝑆&#10;𝐷&#10;(&#10;𝑌&#10;𝑈&#10;𝑆&#10;0&#10;,&#10;𝑟&#10;𝑈&#10;𝑆&#10;)&#10;M &#10;US&#10;D&#10;​&#10; (Y &#10;US0&#10;​&#10; ,r &#10;US&#10;​&#10; ) represents the U.S. money demand.&#10;The equilibrium occurs at an interest rate &#10;𝑟&#10;𝑈&#10;𝑆&#10;0&#10;r &#10;US0&#10;​&#10;  and money supply &#10;𝑀&#10;𝑈&#10;𝑆&#10;0&#10;M &#10;US0&#10;​&#10; .&#10;Middle Diagram (Exchange Rate Market):&#10;&#10;The vertical axis represents the exchange rate (&#10;1&#10;/&#10;𝑒&#10;1/e).&#10;The horizontal axis shows the quantity of foreign exchange (&#10;𝑆&#10;𝐹&#10;,&#10;𝑍&#10;−&#10;𝐸&#10;S &#10;F&#10;​&#10; ,Z−E).&#10;The upward-sloping line labeled &#10;𝑍&#10;−&#10;𝐸&#10;Z−E represents the supply of pesos.&#10;The downward-sloping line labeled &#10;𝑆&#10;𝐹&#10;(&#10;𝑟&#10;𝑀&#10;0&#10;,&#10;𝑟&#10;𝑈&#10;𝑆&#10;0&#10;,&#10;𝑒&#10;𝑒&#10;)&#10;S &#10;F&#10;​&#10; (r &#10;M0&#10;​&#10; ,r &#10;US0&#10;​&#10; ,e &#10;e&#10; ) represents the demand for pesos.&#10;A shift in the demand curve for pesos to the left, labeled &#10;𝑆&#10;𝐹&#10;1&#10;S &#10;F1&#10;​&#10; , leads to a lower equilibrium exchange rate &#10;1&#10;/&#10;𝑒&#10;1&#10;1/e &#10;1&#10;​&#10; .&#10;Arrows indicate a movement from &#10;1&#10;/&#10;𝑒&#10;0&#10;1/e &#10;0&#10;​&#10;  to &#10;1&#10;/&#10;𝑒&#10;1&#10;1/e &#10;1&#10;​&#10; , representing a depreciation of the peso.&#10;Bottom Diagram (Mexican Money Market):&#10;&#10;The vertical axis represents the Mexican interest rate (&#10;𝑟&#10;𝑀&#10;r &#10;M&#10;​&#10; ).&#10;The horizontal axis shows the quantity of money in Mexico (&#10;𝑀&#10;𝑀&#10;M &#10;M&#10;​&#10; ).&#10;The initial money supply is shown by the vertical line labeled &#10;𝑀&#10;𝑀&#10;0&#10;𝑆&#10;M &#10;M0&#10;S&#10;​&#10; .&#10;The downward-sloping line labeled &#10;𝑀&#10;𝑀&#10;𝐷&#10;(&#10;𝑌&#10;𝑀&#10;0&#10;,&#10;𝑟&#10;𝑀&#10;)&#10;M &#10;M&#10;D&#10;​&#10; (Y &#10;M0&#10;​&#10; ,r &#10;M&#10;​&#10; ) represents Mexican money demand.&#10;The new money supply shifts to the right, shown by the dashed vertical line labeled &#10;𝑀&#10;𝑀&#10;1&#10;𝑆&#10;M &#10;M1&#10;S&#10;​&#10; .&#10;The equilibrium interest rate decreases from &#10;𝑟&#10;𝑀&#10;0&#10;r &#10;M0&#10;​&#10;  to &#10;𝑟&#10;𝑀&#10;1&#10;r &#10;M1&#10;​&#10;  as a result of the increased money supply.&#10;These diagrams illustrate how changes in U.S. monetary policy can affect exchange rates and the Mexican money market, leading to shifts in interest rates and currency values.">
            <a:extLst>
              <a:ext uri="{FF2B5EF4-FFF2-40B4-BE49-F238E27FC236}">
                <a16:creationId xmlns:a16="http://schemas.microsoft.com/office/drawing/2014/main" id="{CC80CC52-1979-1641-881A-90EC59E77A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57200"/>
            <a:ext cx="3086100" cy="542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F6774C6-D2A1-494E-A193-98F0DB653231}"/>
              </a:ext>
            </a:extLst>
          </p:cNvPr>
          <p:cNvSpPr txBox="1"/>
          <p:nvPr/>
        </p:nvSpPr>
        <p:spPr>
          <a:xfrm>
            <a:off x="3174609" y="5881688"/>
            <a:ext cx="5969391" cy="307777"/>
          </a:xfrm>
          <a:prstGeom prst="rect">
            <a:avLst/>
          </a:prstGeom>
          <a:noFill/>
        </p:spPr>
        <p:txBody>
          <a:bodyPr wrap="none" rtlCol="0">
            <a:spAutoFit/>
          </a:bodyPr>
          <a:lstStyle/>
          <a:p>
            <a:r>
              <a:rPr lang="en-US" sz="1400" dirty="0">
                <a:solidFill>
                  <a:schemeClr val="tx2"/>
                </a:solidFill>
              </a:rPr>
              <a:t>Figure 17.11 Expansionary monetary policy in Mexico (the home country)</a:t>
            </a:r>
          </a:p>
        </p:txBody>
      </p:sp>
    </p:spTree>
    <p:extLst>
      <p:ext uri="{BB962C8B-B14F-4D97-AF65-F5344CB8AC3E}">
        <p14:creationId xmlns:p14="http://schemas.microsoft.com/office/powerpoint/2010/main" val="214644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Introduction</a:t>
            </a:r>
          </a:p>
        </p:txBody>
      </p:sp>
      <p:sp>
        <p:nvSpPr>
          <p:cNvPr id="3" name="Content Placeholder 2"/>
          <p:cNvSpPr>
            <a:spLocks noGrp="1"/>
          </p:cNvSpPr>
          <p:nvPr>
            <p:ph idx="1"/>
          </p:nvPr>
        </p:nvSpPr>
        <p:spPr/>
        <p:txBody>
          <a:bodyPr/>
          <a:lstStyle/>
          <a:p>
            <a:r>
              <a:rPr lang="en-US" sz="2600" dirty="0"/>
              <a:t>Forces of supply and demand in currency markets determine exchange rate</a:t>
            </a:r>
          </a:p>
          <a:p>
            <a:pPr>
              <a:lnSpc>
                <a:spcPct val="90000"/>
              </a:lnSpc>
            </a:pPr>
            <a:r>
              <a:rPr lang="en-US" sz="2600" dirty="0"/>
              <a:t>What makes a flexible exchange rate move one way or another?</a:t>
            </a:r>
          </a:p>
          <a:p>
            <a:pPr>
              <a:lnSpc>
                <a:spcPct val="90000"/>
              </a:lnSpc>
            </a:pPr>
            <a:r>
              <a:rPr lang="en-US" sz="2600" dirty="0"/>
              <a:t>This chapter develops a model of how the nominal exchange rate is determined in currency markets</a:t>
            </a:r>
          </a:p>
          <a:p>
            <a:pPr>
              <a:lnSpc>
                <a:spcPct val="90000"/>
              </a:lnSpc>
            </a:pPr>
            <a:r>
              <a:rPr lang="en-US" sz="2600" dirty="0"/>
              <a:t>Will first consider a </a:t>
            </a:r>
            <a:r>
              <a:rPr lang="en-US" sz="2600" i="1" dirty="0">
                <a:solidFill>
                  <a:schemeClr val="accent5">
                    <a:lumMod val="50000"/>
                  </a:schemeClr>
                </a:solidFill>
              </a:rPr>
              <a:t>trade-based model </a:t>
            </a:r>
          </a:p>
          <a:p>
            <a:pPr lvl="1">
              <a:lnSpc>
                <a:spcPct val="90000"/>
              </a:lnSpc>
            </a:pPr>
            <a:r>
              <a:rPr lang="en-US" sz="2200" dirty="0">
                <a:solidFill>
                  <a:schemeClr val="accent5">
                    <a:lumMod val="50000"/>
                  </a:schemeClr>
                </a:solidFill>
              </a:rPr>
              <a:t>Nominal exchange rate </a:t>
            </a:r>
            <a:r>
              <a:rPr lang="en-US" sz="2200" dirty="0"/>
              <a:t>is determined by currency transactions arising from imports and exports</a:t>
            </a:r>
          </a:p>
          <a:p>
            <a:pPr>
              <a:lnSpc>
                <a:spcPct val="90000"/>
              </a:lnSpc>
            </a:pPr>
            <a:r>
              <a:rPr lang="en-US" sz="2600" dirty="0"/>
              <a:t>Will extend model to account for exchange of assets in an </a:t>
            </a:r>
            <a:r>
              <a:rPr lang="en-US" sz="2600" i="1" dirty="0">
                <a:solidFill>
                  <a:schemeClr val="accent5">
                    <a:lumMod val="50000"/>
                  </a:schemeClr>
                </a:solidFill>
              </a:rPr>
              <a:t>assets-based model</a:t>
            </a:r>
          </a:p>
          <a:p>
            <a:endParaRPr lang="en-US" sz="26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343846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4343400" cy="1139825"/>
          </a:xfrm>
        </p:spPr>
        <p:txBody>
          <a:bodyPr/>
          <a:lstStyle/>
          <a:p>
            <a:r>
              <a:rPr lang="en-US" sz="2400" dirty="0"/>
              <a:t>Expansionary Monetary Policy in the United States (Foreign Country)</a:t>
            </a:r>
          </a:p>
        </p:txBody>
      </p:sp>
      <p:sp>
        <p:nvSpPr>
          <p:cNvPr id="3" name="Content Placeholder 2"/>
          <p:cNvSpPr>
            <a:spLocks noGrp="1"/>
          </p:cNvSpPr>
          <p:nvPr>
            <p:ph idx="1"/>
          </p:nvPr>
        </p:nvSpPr>
        <p:spPr>
          <a:xfrm>
            <a:off x="457200" y="1476376"/>
            <a:ext cx="4114800" cy="4530725"/>
          </a:xfrm>
        </p:spPr>
        <p:txBody>
          <a:bodyPr/>
          <a:lstStyle/>
          <a:p>
            <a:r>
              <a:rPr lang="en-US" sz="1600" dirty="0"/>
              <a:t>In the US money market diagram, the increase in the money supply causes an excess supply of </a:t>
            </a:r>
            <a:r>
              <a:rPr lang="en-US" sz="1600" dirty="0" err="1"/>
              <a:t>dollares</a:t>
            </a:r>
            <a:r>
              <a:rPr lang="en-US" sz="1600" dirty="0"/>
              <a:t> and a fall of </a:t>
            </a:r>
            <a:r>
              <a:rPr lang="en-US" sz="1600" i="1" dirty="0" err="1"/>
              <a:t>r</a:t>
            </a:r>
            <a:r>
              <a:rPr lang="en-US" sz="1600" i="1" baseline="-25000" dirty="0" err="1"/>
              <a:t>US</a:t>
            </a:r>
            <a:endParaRPr lang="en-US" sz="1600" dirty="0"/>
          </a:p>
          <a:p>
            <a:r>
              <a:rPr lang="en-US" sz="1600" dirty="0"/>
              <a:t>The lower </a:t>
            </a:r>
            <a:r>
              <a:rPr lang="en-US" sz="1600" i="1" dirty="0" err="1"/>
              <a:t>r</a:t>
            </a:r>
            <a:r>
              <a:rPr lang="en-US" sz="1600" i="1" baseline="-25000" dirty="0" err="1"/>
              <a:t>US</a:t>
            </a:r>
            <a:r>
              <a:rPr lang="en-US" sz="1600" i="1" baseline="-25000" dirty="0"/>
              <a:t> </a:t>
            </a:r>
            <a:r>
              <a:rPr lang="en-US" sz="1600" dirty="0"/>
              <a:t>means that the expected total rate of return on dollar-denominated assets is now less than the expected total rate of return on peso-denominated assets</a:t>
            </a:r>
          </a:p>
          <a:p>
            <a:r>
              <a:rPr lang="en-US" sz="1600" dirty="0"/>
              <a:t>Investors sell dollars and buy pesos, which causes the demand for pesos graph to move to the right</a:t>
            </a:r>
          </a:p>
          <a:p>
            <a:r>
              <a:rPr lang="en-US" sz="1600" dirty="0"/>
              <a:t>As a result of this increase in the demand for pesos, the value of the peso rises </a:t>
            </a:r>
          </a:p>
          <a:p>
            <a:r>
              <a:rPr lang="en-US" sz="1600" dirty="0"/>
              <a:t>In other words, there is an </a:t>
            </a:r>
            <a:r>
              <a:rPr lang="en-US" sz="1600" i="1" dirty="0">
                <a:solidFill>
                  <a:schemeClr val="accent5">
                    <a:lumMod val="50000"/>
                  </a:schemeClr>
                </a:solidFill>
              </a:rPr>
              <a:t>appreciation</a:t>
            </a:r>
            <a:r>
              <a:rPr lang="en-US" sz="1600" dirty="0"/>
              <a:t> of the Mexican peso</a:t>
            </a:r>
          </a:p>
          <a:p>
            <a:endParaRPr lang="en-US" sz="20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2" descr="This image contains three diagrams illustrating the U.S. money market, exchange rate market, and Mexican money market, depicting the effects of an increase in the U.S. money supply.&#10;&#10;Top Diagram (U.S. Money Market):&#10;&#10;The vertical axis represents the U.S. interest rate (&#10;𝑟&#10;𝑈&#10;𝑆&#10;r &#10;US&#10;​&#10; ).&#10;The horizontal axis represents the quantity of money in the U.S. (&#10;𝑀&#10;𝑈&#10;𝑆&#10;M &#10;US&#10;​&#10; ).&#10;The initial vertical money supply line is labeled &#10;𝑀&#10;𝑈&#10;𝑆&#10;0&#10;𝑆&#10;M &#10;US0&#10;S&#10;​&#10; , and the new, increased money supply is shown as &#10;𝑀&#10;𝑈&#10;𝑆&#10;1&#10;𝑆&#10;M &#10;US1&#10;S&#10;​&#10; .&#10;The downward-sloping line labeled &#10;𝑀&#10;𝑈&#10;𝑆&#10;𝐷&#10;(&#10;𝑌&#10;𝑈&#10;𝑆&#10;0&#10;,&#10;𝑟&#10;𝑈&#10;𝑆&#10;)&#10;M &#10;US&#10;D&#10;​&#10; (Y &#10;US0&#10;​&#10; ,r &#10;US&#10;​&#10; ) represents the demand for money.&#10;The equilibrium interest rate falls from &#10;𝑟&#10;𝑈&#10;𝑆&#10;0&#10;r &#10;US0&#10;​&#10;  to &#10;𝑟&#10;𝑈&#10;𝑆&#10;1&#10;r &#10;US1&#10;​&#10;  as the money supply increases from &#10;𝑀&#10;𝑈&#10;𝑆&#10;0&#10;M &#10;US0&#10;​&#10;  to &#10;𝑀&#10;𝑈&#10;𝑆&#10;1&#10;M &#10;US1&#10;​&#10; , shown by arrows indicating these shifts.&#10;Middle Diagram (Exchange Rate Market):&#10;&#10;The vertical axis represents the exchange rate (&#10;1&#10;/&#10;𝑒&#10;1/e), and the horizontal axis represents the quantity of foreign exchange (&#10;𝑆&#10;𝐹&#10;,&#10;𝑍&#10;−&#10;𝐸&#10;S &#10;F&#10;​&#10; ,Z−E).&#10;The upward-sloping line labeled &#10;𝑍&#10;−&#10;𝐸&#10;Z−E represents the supply of pesos.&#10;The downward-sloping line labeled &#10;𝑆&#10;𝐹&#10;(&#10;𝑟&#10;𝑀&#10;0&#10;,&#10;𝑟&#10;𝑈&#10;𝑆&#10;0&#10;,&#10;𝑒&#10;𝑒&#10;)&#10;S &#10;F&#10;​&#10; (r &#10;M0&#10;​&#10; ,r &#10;US0&#10;​&#10; ,e &#10;e&#10; ) represents the demand for pesos.&#10;The demand curve shifts to the right, shown as &#10;𝑆&#10;𝐹&#10;1&#10;S &#10;F1&#10;​&#10; , leading to an appreciation of the exchange rate from &#10;1&#10;/&#10;𝑒&#10;0&#10;1/e &#10;0&#10;​&#10;  to &#10;1&#10;/&#10;𝑒&#10;1&#10;1/e &#10;1&#10;​&#10; .&#10;Arrows indicate the shift and adjustment of the exchange rate.&#10;Bottom Diagram (Mexican Money Market):&#10;&#10;The vertical axis represents the Mexican interest rate (&#10;𝑟&#10;𝑀&#10;r &#10;M&#10;​&#10; ), and the horizontal axis represents the quantity of money in Mexico (&#10;𝑀&#10;𝑀&#10;M &#10;M&#10;​&#10; ).&#10;The vertical line labeled &#10;𝑀&#10;𝑀&#10;𝑆&#10;M &#10;M&#10;S&#10;​&#10;  represents the money supply in Mexico.&#10;The downward-sloping line labeled &#10;𝑀&#10;𝑀&#10;𝐷&#10;(&#10;𝑌&#10;𝑀&#10;0&#10;,&#10;𝑟&#10;𝑀&#10;)&#10;M &#10;M&#10;D&#10;​&#10; (Y &#10;M0&#10;​&#10; ,r &#10;M&#10;​&#10; ) represents the demand for money.&#10;The equilibrium remains at &#10;𝑟&#10;𝑀&#10;0&#10;r &#10;M0&#10;​&#10;  and &#10;𝑀&#10;𝑀&#10;0&#10;M &#10;M0&#10;​&#10;  with no shift in the Mexican money market.&#10;These diagrams collectively show how an increase in the U.S. money supply lowers U.S. interest rates, influences the exchange rate, and affects the demand for pesos. The result is a shift in the exchange rate market while the Mexican money market remains unchanged.">
            <a:extLst>
              <a:ext uri="{FF2B5EF4-FFF2-40B4-BE49-F238E27FC236}">
                <a16:creationId xmlns:a16="http://schemas.microsoft.com/office/drawing/2014/main" id="{05603A61-1443-1245-8E64-02168413B9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55690"/>
            <a:ext cx="3257550"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02700AA-AEFF-854B-8E2E-01B8BF40FE07}"/>
              </a:ext>
            </a:extLst>
          </p:cNvPr>
          <p:cNvSpPr txBox="1"/>
          <p:nvPr/>
        </p:nvSpPr>
        <p:spPr>
          <a:xfrm>
            <a:off x="3081122" y="5881885"/>
            <a:ext cx="6062878" cy="307777"/>
          </a:xfrm>
          <a:prstGeom prst="rect">
            <a:avLst/>
          </a:prstGeom>
          <a:noFill/>
        </p:spPr>
        <p:txBody>
          <a:bodyPr wrap="none" rtlCol="0">
            <a:spAutoFit/>
          </a:bodyPr>
          <a:lstStyle/>
          <a:p>
            <a:r>
              <a:rPr lang="en-US" sz="1400" dirty="0">
                <a:solidFill>
                  <a:schemeClr val="tx2"/>
                </a:solidFill>
              </a:rPr>
              <a:t>Figure 17.12 Expansionary monetary policy in the US (the foreign country)</a:t>
            </a:r>
          </a:p>
        </p:txBody>
      </p:sp>
    </p:spTree>
    <p:extLst>
      <p:ext uri="{BB962C8B-B14F-4D97-AF65-F5344CB8AC3E}">
        <p14:creationId xmlns:p14="http://schemas.microsoft.com/office/powerpoint/2010/main" val="263850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20FB-1701-E142-9F45-42886AD048E3}"/>
              </a:ext>
            </a:extLst>
          </p:cNvPr>
          <p:cNvSpPr>
            <a:spLocks noGrp="1"/>
          </p:cNvSpPr>
          <p:nvPr>
            <p:ph type="title"/>
          </p:nvPr>
        </p:nvSpPr>
        <p:spPr/>
        <p:txBody>
          <a:bodyPr/>
          <a:lstStyle/>
          <a:p>
            <a:r>
              <a:rPr lang="en-US" sz="4000" dirty="0"/>
              <a:t>A Simple Model of Exchange Rate Determination</a:t>
            </a:r>
          </a:p>
        </p:txBody>
      </p:sp>
      <p:sp>
        <p:nvSpPr>
          <p:cNvPr id="3" name="Content Placeholder 2">
            <a:extLst>
              <a:ext uri="{FF2B5EF4-FFF2-40B4-BE49-F238E27FC236}">
                <a16:creationId xmlns:a16="http://schemas.microsoft.com/office/drawing/2014/main" id="{3F29FE93-5207-544E-A216-442D25D446E2}"/>
              </a:ext>
            </a:extLst>
          </p:cNvPr>
          <p:cNvSpPr>
            <a:spLocks noGrp="1"/>
          </p:cNvSpPr>
          <p:nvPr>
            <p:ph idx="1"/>
          </p:nvPr>
        </p:nvSpPr>
        <p:spPr>
          <a:xfrm>
            <a:off x="457199" y="1600200"/>
            <a:ext cx="8229600" cy="4530725"/>
          </a:xfrm>
        </p:spPr>
        <p:txBody>
          <a:bodyPr/>
          <a:lstStyle/>
          <a:p>
            <a:r>
              <a:rPr lang="en-US" sz="2400" dirty="0"/>
              <a:t>A simple supply-and-demand model</a:t>
            </a:r>
          </a:p>
          <a:p>
            <a:pPr lvl="1"/>
            <a:r>
              <a:rPr lang="en-US" sz="2000" dirty="0"/>
              <a:t>Any positive transaction or inflow on the balance of payments for Mexico generates a demand for pesos. </a:t>
            </a:r>
          </a:p>
          <a:p>
            <a:pPr lvl="1"/>
            <a:r>
              <a:rPr lang="en-US" sz="2000" dirty="0"/>
              <a:t>Any negative transaction or outflow generates a supply of pesos. </a:t>
            </a:r>
          </a:p>
          <a:p>
            <a:pPr lvl="1"/>
            <a:r>
              <a:rPr lang="en-US" sz="2000" dirty="0"/>
              <a:t>In this way, the balance of payments is linked to currency markets.</a:t>
            </a:r>
          </a:p>
          <a:p>
            <a:r>
              <a:rPr lang="en-US" sz="2400" dirty="0"/>
              <a:t>We consider the case of a </a:t>
            </a:r>
            <a:r>
              <a:rPr lang="en-US" sz="2400" i="1" dirty="0">
                <a:solidFill>
                  <a:schemeClr val="accent5">
                    <a:lumMod val="50000"/>
                  </a:schemeClr>
                </a:solidFill>
              </a:rPr>
              <a:t>flexible exchange rate regime</a:t>
            </a:r>
          </a:p>
          <a:p>
            <a:r>
              <a:rPr lang="en-US" sz="2400" dirty="0"/>
              <a:t>Table 17.1 Exchange rate terminology</a:t>
            </a:r>
          </a:p>
          <a:p>
            <a:endParaRPr lang="en-US" sz="2400" dirty="0"/>
          </a:p>
          <a:p>
            <a:endParaRPr lang="en-US" sz="2400" dirty="0"/>
          </a:p>
        </p:txBody>
      </p:sp>
      <p:graphicFrame>
        <p:nvGraphicFramePr>
          <p:cNvPr id="7" name="Content Placeholder 4">
            <a:extLst>
              <a:ext uri="{FF2B5EF4-FFF2-40B4-BE49-F238E27FC236}">
                <a16:creationId xmlns:a16="http://schemas.microsoft.com/office/drawing/2014/main" id="{861C9983-4E4C-8F4F-9107-7B7D983B88D2}"/>
              </a:ext>
            </a:extLst>
          </p:cNvPr>
          <p:cNvGraphicFramePr>
            <a:graphicFrameLocks/>
          </p:cNvGraphicFramePr>
          <p:nvPr>
            <p:extLst>
              <p:ext uri="{D42A27DB-BD31-4B8C-83A1-F6EECF244321}">
                <p14:modId xmlns:p14="http://schemas.microsoft.com/office/powerpoint/2010/main" val="551409051"/>
              </p:ext>
            </p:extLst>
          </p:nvPr>
        </p:nvGraphicFramePr>
        <p:xfrm>
          <a:off x="533399" y="4696259"/>
          <a:ext cx="8153400" cy="1402711"/>
        </p:xfrm>
        <a:graphic>
          <a:graphicData uri="http://schemas.openxmlformats.org/drawingml/2006/table">
            <a:tbl>
              <a:tblPr firstRow="1" bandRow="1">
                <a:tableStyleId>{5C22544A-7EE6-4342-B048-85BDC9FD1C3A}</a:tableStyleId>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337274">
                <a:tc>
                  <a:txBody>
                    <a:bodyPr/>
                    <a:lstStyle/>
                    <a:p>
                      <a:r>
                        <a:rPr lang="en-US" dirty="0">
                          <a:solidFill>
                            <a:schemeClr val="tx1"/>
                          </a:solidFill>
                        </a:rPr>
                        <a:t>Case</a:t>
                      </a:r>
                    </a:p>
                  </a:txBody>
                  <a:tcPr/>
                </a:tc>
                <a:tc>
                  <a:txBody>
                    <a:bodyPr/>
                    <a:lstStyle/>
                    <a:p>
                      <a:r>
                        <a:rPr lang="en-US" i="1" dirty="0">
                          <a:solidFill>
                            <a:schemeClr val="tx1"/>
                          </a:solidFill>
                        </a:rPr>
                        <a:t>e</a:t>
                      </a:r>
                    </a:p>
                  </a:txBody>
                  <a:tcPr/>
                </a:tc>
                <a:tc>
                  <a:txBody>
                    <a:bodyPr/>
                    <a:lstStyle/>
                    <a:p>
                      <a:r>
                        <a:rPr lang="en-US" dirty="0">
                          <a:solidFill>
                            <a:schemeClr val="tx1"/>
                          </a:solidFill>
                        </a:rPr>
                        <a:t>Value of Peso</a:t>
                      </a:r>
                    </a:p>
                  </a:txBody>
                  <a:tcPr/>
                </a:tc>
                <a:tc>
                  <a:txBody>
                    <a:bodyPr/>
                    <a:lstStyle/>
                    <a:p>
                      <a:r>
                        <a:rPr lang="en-US" dirty="0">
                          <a:solidFill>
                            <a:schemeClr val="tx1"/>
                          </a:solidFill>
                        </a:rPr>
                        <a:t>Term</a:t>
                      </a:r>
                    </a:p>
                  </a:txBody>
                  <a:tcPr/>
                </a:tc>
                <a:extLst>
                  <a:ext uri="{0D108BD9-81ED-4DB2-BD59-A6C34878D82A}">
                    <a16:rowId xmlns:a16="http://schemas.microsoft.com/office/drawing/2014/main" val="10000"/>
                  </a:ext>
                </a:extLst>
              </a:tr>
              <a:tr h="396871">
                <a:tc>
                  <a:txBody>
                    <a:bodyPr/>
                    <a:lstStyle/>
                    <a:p>
                      <a:r>
                        <a:rPr lang="en-US" dirty="0"/>
                        <a:t>Flexible </a:t>
                      </a:r>
                      <a:r>
                        <a:rPr lang="en-US" i="1" dirty="0"/>
                        <a:t>e</a:t>
                      </a:r>
                    </a:p>
                  </a:txBody>
                  <a:tcPr/>
                </a:tc>
                <a:tc>
                  <a:txBody>
                    <a:bodyPr/>
                    <a:lstStyle/>
                    <a:p>
                      <a:r>
                        <a:rPr lang="en-US" dirty="0"/>
                        <a:t>↑</a:t>
                      </a:r>
                    </a:p>
                  </a:txBody>
                  <a:tcPr/>
                </a:tc>
                <a:tc>
                  <a:txBody>
                    <a:bodyPr/>
                    <a:lstStyle/>
                    <a:p>
                      <a:r>
                        <a:rPr lang="en-US" dirty="0"/>
                        <a:t>↓</a:t>
                      </a:r>
                    </a:p>
                  </a:txBody>
                  <a:tcPr/>
                </a:tc>
                <a:tc>
                  <a:txBody>
                    <a:bodyPr/>
                    <a:lstStyle/>
                    <a:p>
                      <a:r>
                        <a:rPr lang="en-US" dirty="0"/>
                        <a:t>Depreciation</a:t>
                      </a:r>
                    </a:p>
                  </a:txBody>
                  <a:tcPr/>
                </a:tc>
                <a:extLst>
                  <a:ext uri="{0D108BD9-81ED-4DB2-BD59-A6C34878D82A}">
                    <a16:rowId xmlns:a16="http://schemas.microsoft.com/office/drawing/2014/main" val="10001"/>
                  </a:ext>
                </a:extLst>
              </a:tr>
              <a:tr h="590229">
                <a:tc>
                  <a:txBody>
                    <a:bodyPr/>
                    <a:lstStyle/>
                    <a:p>
                      <a:r>
                        <a:rPr lang="en-US" dirty="0"/>
                        <a:t>Flexible </a:t>
                      </a:r>
                      <a:r>
                        <a:rPr lang="en-US" i="1" dirty="0"/>
                        <a: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a:txBody>
                  <a:tcPr/>
                </a:tc>
                <a:tc>
                  <a:txBody>
                    <a:bodyPr/>
                    <a:lstStyle/>
                    <a:p>
                      <a:r>
                        <a:rPr lang="en-US" dirty="0"/>
                        <a:t>↑</a:t>
                      </a:r>
                    </a:p>
                  </a:txBody>
                  <a:tcPr/>
                </a:tc>
                <a:tc>
                  <a:txBody>
                    <a:bodyPr/>
                    <a:lstStyle/>
                    <a:p>
                      <a:r>
                        <a:rPr lang="en-US" dirty="0"/>
                        <a:t>Appreciation</a:t>
                      </a:r>
                    </a:p>
                  </a:txBody>
                  <a:tcPr/>
                </a:tc>
                <a:extLst>
                  <a:ext uri="{0D108BD9-81ED-4DB2-BD59-A6C34878D82A}">
                    <a16:rowId xmlns:a16="http://schemas.microsoft.com/office/drawing/2014/main" val="10002"/>
                  </a:ext>
                </a:extLst>
              </a:tr>
            </a:tbl>
          </a:graphicData>
        </a:graphic>
      </p:graphicFrame>
      <p:sp>
        <p:nvSpPr>
          <p:cNvPr id="4" name="Footer Placeholder 3">
            <a:extLst>
              <a:ext uri="{FF2B5EF4-FFF2-40B4-BE49-F238E27FC236}">
                <a16:creationId xmlns:a16="http://schemas.microsoft.com/office/drawing/2014/main" id="{D456D9A0-FD98-F84B-A7EF-127E39320CE1}"/>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352039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20FB-1701-E142-9F45-42886AD048E3}"/>
              </a:ext>
            </a:extLst>
          </p:cNvPr>
          <p:cNvSpPr>
            <a:spLocks noGrp="1"/>
          </p:cNvSpPr>
          <p:nvPr>
            <p:ph type="title"/>
          </p:nvPr>
        </p:nvSpPr>
        <p:spPr/>
        <p:txBody>
          <a:bodyPr/>
          <a:lstStyle/>
          <a:p>
            <a:r>
              <a:rPr lang="en-US" sz="4000" dirty="0"/>
              <a:t>A Simple Model of Exchange Rate Determination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29FE93-5207-544E-A216-442D25D446E2}"/>
                  </a:ext>
                </a:extLst>
              </p:cNvPr>
              <p:cNvSpPr>
                <a:spLocks noGrp="1"/>
              </p:cNvSpPr>
              <p:nvPr>
                <p:ph idx="1"/>
              </p:nvPr>
            </p:nvSpPr>
            <p:spPr>
              <a:xfrm>
                <a:off x="457199" y="1981200"/>
                <a:ext cx="4136923" cy="4149725"/>
              </a:xfrm>
            </p:spPr>
            <p:txBody>
              <a:bodyPr/>
              <a:lstStyle/>
              <a:p>
                <a:r>
                  <a:rPr lang="en-US" sz="2000" dirty="0"/>
                  <a:t>At </a:t>
                </a:r>
                <a14:m>
                  <m:oMath xmlns:m="http://schemas.openxmlformats.org/officeDocument/2006/math">
                    <m:f>
                      <m:fPr>
                        <m:type m:val="skw"/>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1</m:t>
                            </m:r>
                          </m:sub>
                        </m:sSub>
                      </m:den>
                    </m:f>
                  </m:oMath>
                </a14:m>
                <a:r>
                  <a:rPr lang="en-US" sz="2000" dirty="0"/>
                  <a:t>, there is an </a:t>
                </a:r>
                <a:r>
                  <a:rPr lang="en-US" sz="2000" i="1" dirty="0">
                    <a:solidFill>
                      <a:schemeClr val="accent5">
                        <a:lumMod val="50000"/>
                      </a:schemeClr>
                    </a:solidFill>
                  </a:rPr>
                  <a:t>excess supply</a:t>
                </a:r>
                <a:r>
                  <a:rPr lang="en-US" sz="2000" dirty="0"/>
                  <a:t> of pesos </a:t>
                </a:r>
              </a:p>
              <a:p>
                <a:r>
                  <a:rPr lang="en-US" sz="2000" dirty="0">
                    <a:sym typeface="Wingdings" pitchFamily="2" charset="2"/>
                  </a:rPr>
                  <a:t> </a:t>
                </a:r>
                <a:r>
                  <a:rPr lang="en-US" sz="2000" i="1" dirty="0">
                    <a:solidFill>
                      <a:schemeClr val="accent5">
                        <a:lumMod val="50000"/>
                      </a:schemeClr>
                    </a:solidFill>
                    <a:sym typeface="Wingdings" pitchFamily="2" charset="2"/>
                  </a:rPr>
                  <a:t>depreciation</a:t>
                </a:r>
                <a:r>
                  <a:rPr lang="en-US" sz="2000" dirty="0">
                    <a:sym typeface="Wingdings" pitchFamily="2" charset="2"/>
                  </a:rPr>
                  <a:t> of the peso</a:t>
                </a:r>
              </a:p>
              <a:p>
                <a:r>
                  <a:rPr lang="en-US" sz="2000" dirty="0"/>
                  <a:t>At </a:t>
                </a:r>
                <a14:m>
                  <m:oMath xmlns:m="http://schemas.openxmlformats.org/officeDocument/2006/math">
                    <m:f>
                      <m:fPr>
                        <m:type m:val="skw"/>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2</m:t>
                            </m:r>
                          </m:sub>
                        </m:sSub>
                      </m:den>
                    </m:f>
                  </m:oMath>
                </a14:m>
                <a:r>
                  <a:rPr lang="en-US" sz="2000" dirty="0"/>
                  <a:t>, there is an </a:t>
                </a:r>
                <a:r>
                  <a:rPr lang="en-US" sz="2000" i="1" dirty="0">
                    <a:solidFill>
                      <a:schemeClr val="accent5">
                        <a:lumMod val="50000"/>
                      </a:schemeClr>
                    </a:solidFill>
                  </a:rPr>
                  <a:t>excess demand</a:t>
                </a:r>
                <a:r>
                  <a:rPr lang="en-US" sz="2000" dirty="0"/>
                  <a:t> of pesos </a:t>
                </a:r>
              </a:p>
              <a:p>
                <a:r>
                  <a:rPr lang="en-US" sz="2000" dirty="0">
                    <a:sym typeface="Wingdings" pitchFamily="2" charset="2"/>
                  </a:rPr>
                  <a:t> </a:t>
                </a:r>
                <a:r>
                  <a:rPr lang="en-US" sz="2000" i="1" dirty="0">
                    <a:solidFill>
                      <a:schemeClr val="accent5">
                        <a:lumMod val="50000"/>
                      </a:schemeClr>
                    </a:solidFill>
                    <a:sym typeface="Wingdings" pitchFamily="2" charset="2"/>
                  </a:rPr>
                  <a:t>appreciation</a:t>
                </a:r>
                <a:r>
                  <a:rPr lang="en-US" sz="2000" dirty="0">
                    <a:sym typeface="Wingdings" pitchFamily="2" charset="2"/>
                  </a:rPr>
                  <a:t> of the peso</a:t>
                </a:r>
              </a:p>
              <a:p>
                <a:r>
                  <a:rPr lang="en-US" sz="2000" dirty="0"/>
                  <a:t>At </a:t>
                </a:r>
                <a14:m>
                  <m:oMath xmlns:m="http://schemas.openxmlformats.org/officeDocument/2006/math">
                    <m:f>
                      <m:fPr>
                        <m:type m:val="skw"/>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b="0" i="1" smtClean="0">
                                <a:latin typeface="Cambria Math" panose="02040503050406030204" pitchFamily="18" charset="0"/>
                              </a:rPr>
                              <m:t>0</m:t>
                            </m:r>
                          </m:sub>
                        </m:sSub>
                      </m:den>
                    </m:f>
                  </m:oMath>
                </a14:m>
                <a:r>
                  <a:rPr lang="en-US" sz="2000" dirty="0"/>
                  <a:t>, the demand for and supply of pesos are the same</a:t>
                </a:r>
              </a:p>
              <a:p>
                <a:r>
                  <a:rPr lang="en-US" sz="2000" dirty="0">
                    <a:sym typeface="Wingdings" pitchFamily="2" charset="2"/>
                  </a:rPr>
                  <a:t> </a:t>
                </a:r>
                <a14:m>
                  <m:oMath xmlns:m="http://schemas.openxmlformats.org/officeDocument/2006/math">
                    <m:f>
                      <m:fPr>
                        <m:type m:val="skw"/>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0</m:t>
                            </m:r>
                          </m:sub>
                        </m:sSub>
                      </m:den>
                    </m:f>
                  </m:oMath>
                </a14:m>
                <a:r>
                  <a:rPr lang="en-US" sz="2000" dirty="0"/>
                  <a:t> is the </a:t>
                </a:r>
                <a:r>
                  <a:rPr lang="en-US" sz="2000" i="1" dirty="0">
                    <a:solidFill>
                      <a:schemeClr val="accent5">
                        <a:lumMod val="50000"/>
                      </a:schemeClr>
                    </a:solidFill>
                  </a:rPr>
                  <a:t>equilibrium</a:t>
                </a:r>
                <a:r>
                  <a:rPr lang="en-US" sz="2000" dirty="0"/>
                  <a:t> value of the peso,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0</m:t>
                        </m:r>
                      </m:sub>
                    </m:sSub>
                  </m:oMath>
                </a14:m>
                <a:r>
                  <a:rPr lang="en-US" sz="2000" dirty="0"/>
                  <a:t> is the </a:t>
                </a:r>
                <a:r>
                  <a:rPr lang="en-US" sz="2000" i="1" dirty="0">
                    <a:solidFill>
                      <a:schemeClr val="accent5">
                        <a:lumMod val="50000"/>
                      </a:schemeClr>
                    </a:solidFill>
                  </a:rPr>
                  <a:t>equilibrium nominal exchange rate</a:t>
                </a:r>
                <a:r>
                  <a:rPr lang="en-US" sz="2000" dirty="0"/>
                  <a:t>.</a:t>
                </a:r>
              </a:p>
              <a:p>
                <a:endParaRPr lang="en-US" sz="2000" dirty="0"/>
              </a:p>
              <a:p>
                <a:endParaRPr lang="en-US" sz="2000" dirty="0"/>
              </a:p>
            </p:txBody>
          </p:sp>
        </mc:Choice>
        <mc:Fallback xmlns="">
          <p:sp>
            <p:nvSpPr>
              <p:cNvPr id="3" name="Content Placeholder 2">
                <a:extLst>
                  <a:ext uri="{FF2B5EF4-FFF2-40B4-BE49-F238E27FC236}">
                    <a16:creationId xmlns:a16="http://schemas.microsoft.com/office/drawing/2014/main" id="{3F29FE93-5207-544E-A216-442D25D446E2}"/>
                  </a:ext>
                </a:extLst>
              </p:cNvPr>
              <p:cNvSpPr>
                <a:spLocks noGrp="1" noRot="1" noChangeAspect="1" noMove="1" noResize="1" noEditPoints="1" noAdjustHandles="1" noChangeArrowheads="1" noChangeShapeType="1" noTextEdit="1"/>
              </p:cNvSpPr>
              <p:nvPr>
                <p:ph idx="1"/>
              </p:nvPr>
            </p:nvSpPr>
            <p:spPr>
              <a:xfrm>
                <a:off x="457199" y="1981200"/>
                <a:ext cx="4136923" cy="4149725"/>
              </a:xfrm>
              <a:blipFill>
                <a:blip r:embed="rId2"/>
                <a:stretch>
                  <a:fillRect t="-11315" b="-61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D456D9A0-FD98-F84B-A7EF-127E39320CE1}"/>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5" descr="This diagram shows an exchange rate model with supply and demand curves. The vertical axis represents the exchange rate, labeled as &#10;1&#10;/&#10;𝑒&#10;1/e, and the horizontal axis is labeled &#10;𝑄&#10;Q for quantity. The supply curve (S) slopes upward from left to right, while the demand curve (D) slopes downward, intersecting at a central point where the exchange rate is &#10;1&#10;/&#10;𝑒&#10;0&#10;1/e &#10;0&#10;​&#10; . Above this equilibrium, at &#10;1&#10;/&#10;𝑒&#10;1&#10;1/e &#10;1&#10;​&#10; , the diagram indicates &quot;Depreciation,&quot; with an arrow pointing downwards. Below the equilibrium, at &#10;1&#10;/&#10;𝑒&#10;2&#10;1/e &#10;2&#10;​&#10; , it shows &quot;Appreciation,&quot; with an arrow pointing upwards. To the left of the supply and demand curves, there's a label for &quot;Excess supply&quot; and a horizontal arrow indicating surplus. To the right, there's a label for &quot;Excess demand&quot; with a horizontal arrow indicating a shortage. This graph illustrates how changes in supply and demand affect the exchange rate, causing currency appreciation or depreciation.">
            <a:extLst>
              <a:ext uri="{FF2B5EF4-FFF2-40B4-BE49-F238E27FC236}">
                <a16:creationId xmlns:a16="http://schemas.microsoft.com/office/drawing/2014/main" id="{F637C15F-34B6-E34A-9E0A-5D8AFDF116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4123" y="1981200"/>
            <a:ext cx="371475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7F0D105-283F-CB4D-86B6-DE51CC2BD1EE}"/>
              </a:ext>
            </a:extLst>
          </p:cNvPr>
          <p:cNvSpPr/>
          <p:nvPr/>
        </p:nvSpPr>
        <p:spPr>
          <a:xfrm>
            <a:off x="5029200" y="5550971"/>
            <a:ext cx="2816412" cy="338554"/>
          </a:xfrm>
          <a:prstGeom prst="rect">
            <a:avLst/>
          </a:prstGeom>
        </p:spPr>
        <p:txBody>
          <a:bodyPr wrap="none">
            <a:spAutoFit/>
          </a:bodyPr>
          <a:lstStyle/>
          <a:p>
            <a:r>
              <a:rPr lang="en-US" sz="1600" dirty="0">
                <a:solidFill>
                  <a:schemeClr val="tx2"/>
                </a:solidFill>
                <a:latin typeface="Helvetica" pitchFamily="2" charset="0"/>
              </a:rPr>
              <a:t>Figure 17.1 The peso market</a:t>
            </a:r>
            <a:endParaRPr lang="en-US" sz="1600" dirty="0">
              <a:solidFill>
                <a:schemeClr val="tx2"/>
              </a:solidFill>
              <a:effectLst/>
              <a:latin typeface="Helvetica" pitchFamily="2" charset="0"/>
            </a:endParaRPr>
          </a:p>
        </p:txBody>
      </p:sp>
    </p:spTree>
    <p:extLst>
      <p:ext uri="{BB962C8B-B14F-4D97-AF65-F5344CB8AC3E}">
        <p14:creationId xmlns:p14="http://schemas.microsoft.com/office/powerpoint/2010/main" val="1373942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88987"/>
          </a:xfrm>
        </p:spPr>
        <p:txBody>
          <a:bodyPr/>
          <a:lstStyle/>
          <a:p>
            <a:r>
              <a:rPr lang="en-US" dirty="0"/>
              <a:t>A Trade-Based Model</a:t>
            </a:r>
            <a:endParaRPr lang="en-US" sz="3200" dirty="0"/>
          </a:p>
        </p:txBody>
      </p:sp>
      <p:sp>
        <p:nvSpPr>
          <p:cNvPr id="3" name="Content Placeholder 2"/>
          <p:cNvSpPr>
            <a:spLocks noGrp="1"/>
          </p:cNvSpPr>
          <p:nvPr>
            <p:ph idx="1"/>
          </p:nvPr>
        </p:nvSpPr>
        <p:spPr>
          <a:xfrm>
            <a:off x="457200" y="1447800"/>
            <a:ext cx="8229600" cy="4683125"/>
          </a:xfrm>
        </p:spPr>
        <p:txBody>
          <a:bodyPr/>
          <a:lstStyle/>
          <a:p>
            <a:pPr>
              <a:lnSpc>
                <a:spcPct val="90000"/>
              </a:lnSpc>
            </a:pPr>
            <a:r>
              <a:rPr lang="en-US" sz="2400" dirty="0"/>
              <a:t>Begin with one form of the fundamental accounting equations </a:t>
            </a:r>
          </a:p>
          <a:p>
            <a:pPr lvl="1">
              <a:lnSpc>
                <a:spcPct val="90000"/>
              </a:lnSpc>
            </a:pPr>
            <a:r>
              <a:rPr lang="en-US" sz="2000" dirty="0">
                <a:solidFill>
                  <a:schemeClr val="accent5">
                    <a:lumMod val="50000"/>
                  </a:schemeClr>
                </a:solidFill>
              </a:rPr>
              <a:t>Foreign Savings = Trade Deficit</a:t>
            </a:r>
          </a:p>
          <a:p>
            <a:pPr>
              <a:lnSpc>
                <a:spcPct val="90000"/>
              </a:lnSpc>
            </a:pPr>
            <a:r>
              <a:rPr lang="en-US" sz="2400" dirty="0"/>
              <a:t>Rewrite this relationship using symbols</a:t>
            </a:r>
          </a:p>
          <a:p>
            <a:pPr lvl="1">
              <a:lnSpc>
                <a:spcPct val="90000"/>
              </a:lnSpc>
            </a:pPr>
            <a:r>
              <a:rPr lang="en-US" sz="2000" i="1" dirty="0">
                <a:solidFill>
                  <a:schemeClr val="accent5">
                    <a:lumMod val="50000"/>
                  </a:schemeClr>
                </a:solidFill>
              </a:rPr>
              <a:t>S</a:t>
            </a:r>
            <a:r>
              <a:rPr lang="en-US" sz="2000" i="1" baseline="-25000" dirty="0">
                <a:solidFill>
                  <a:schemeClr val="accent5">
                    <a:lumMod val="50000"/>
                  </a:schemeClr>
                </a:solidFill>
              </a:rPr>
              <a:t>F</a:t>
            </a:r>
            <a:r>
              <a:rPr lang="en-US" sz="2000" dirty="0">
                <a:solidFill>
                  <a:schemeClr val="accent5">
                    <a:lumMod val="50000"/>
                  </a:schemeClr>
                </a:solidFill>
              </a:rPr>
              <a:t> (foreign savings) = </a:t>
            </a:r>
            <a:r>
              <a:rPr lang="en-US" sz="2000" i="1" dirty="0">
                <a:solidFill>
                  <a:schemeClr val="accent5">
                    <a:lumMod val="50000"/>
                  </a:schemeClr>
                </a:solidFill>
              </a:rPr>
              <a:t>Z</a:t>
            </a:r>
            <a:r>
              <a:rPr lang="en-US" sz="2000" dirty="0">
                <a:solidFill>
                  <a:schemeClr val="accent5">
                    <a:lumMod val="50000"/>
                  </a:schemeClr>
                </a:solidFill>
              </a:rPr>
              <a:t> (imports) - </a:t>
            </a:r>
            <a:r>
              <a:rPr lang="en-US" sz="2000" i="1" dirty="0">
                <a:solidFill>
                  <a:schemeClr val="accent5">
                    <a:lumMod val="50000"/>
                  </a:schemeClr>
                </a:solidFill>
              </a:rPr>
              <a:t>E</a:t>
            </a:r>
            <a:r>
              <a:rPr lang="en-US" sz="2000" dirty="0">
                <a:solidFill>
                  <a:schemeClr val="accent5">
                    <a:lumMod val="50000"/>
                  </a:schemeClr>
                </a:solidFill>
              </a:rPr>
              <a:t> (exports) or </a:t>
            </a:r>
            <a:r>
              <a:rPr lang="en-US" sz="2000" i="1" dirty="0">
                <a:solidFill>
                  <a:schemeClr val="accent5">
                    <a:lumMod val="50000"/>
                  </a:schemeClr>
                </a:solidFill>
              </a:rPr>
              <a:t>S</a:t>
            </a:r>
            <a:r>
              <a:rPr lang="en-US" sz="2000" i="1" baseline="-25000" dirty="0">
                <a:solidFill>
                  <a:schemeClr val="accent5">
                    <a:lumMod val="50000"/>
                  </a:schemeClr>
                </a:solidFill>
              </a:rPr>
              <a:t>F</a:t>
            </a:r>
            <a:r>
              <a:rPr lang="en-US" sz="2000" baseline="-25000" dirty="0">
                <a:solidFill>
                  <a:schemeClr val="accent5">
                    <a:lumMod val="50000"/>
                  </a:schemeClr>
                </a:solidFill>
              </a:rPr>
              <a:t> </a:t>
            </a:r>
            <a:r>
              <a:rPr lang="en-US" sz="2000" dirty="0">
                <a:solidFill>
                  <a:schemeClr val="accent5">
                    <a:lumMod val="50000"/>
                  </a:schemeClr>
                </a:solidFill>
              </a:rPr>
              <a:t>=  </a:t>
            </a:r>
            <a:r>
              <a:rPr lang="en-US" sz="2000" i="1" dirty="0">
                <a:solidFill>
                  <a:schemeClr val="accent5">
                    <a:lumMod val="50000"/>
                  </a:schemeClr>
                </a:solidFill>
              </a:rPr>
              <a:t>(Z - E)</a:t>
            </a:r>
            <a:endParaRPr lang="en-US" sz="2000" dirty="0">
              <a:solidFill>
                <a:schemeClr val="accent5">
                  <a:lumMod val="50000"/>
                </a:schemeClr>
              </a:solidFill>
            </a:endParaRPr>
          </a:p>
          <a:p>
            <a:pPr>
              <a:lnSpc>
                <a:spcPct val="90000"/>
              </a:lnSpc>
            </a:pPr>
            <a:r>
              <a:rPr lang="en-US" sz="2400" dirty="0"/>
              <a:t>Use Mexico as home country and United States as foreign country</a:t>
            </a:r>
          </a:p>
          <a:p>
            <a:endParaRPr lang="en-US" dirty="0"/>
          </a:p>
        </p:txBody>
      </p:sp>
      <p:sp>
        <p:nvSpPr>
          <p:cNvPr id="6" name="TextBox 5">
            <a:extLst>
              <a:ext uri="{FF2B5EF4-FFF2-40B4-BE49-F238E27FC236}">
                <a16:creationId xmlns:a16="http://schemas.microsoft.com/office/drawing/2014/main" id="{89C9B9F7-DC47-3848-A0AA-85504A849466}"/>
              </a:ext>
            </a:extLst>
          </p:cNvPr>
          <p:cNvSpPr txBox="1"/>
          <p:nvPr/>
        </p:nvSpPr>
        <p:spPr>
          <a:xfrm>
            <a:off x="990600" y="4267200"/>
            <a:ext cx="769620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5">
                    <a:lumMod val="50000"/>
                  </a:schemeClr>
                </a:solidFill>
              </a:rPr>
              <a:t>S</a:t>
            </a:r>
            <a:r>
              <a:rPr lang="en-US" sz="2000" baseline="-25000" dirty="0">
                <a:solidFill>
                  <a:schemeClr val="accent5">
                    <a:lumMod val="50000"/>
                  </a:schemeClr>
                </a:solidFill>
              </a:rPr>
              <a:t>F</a:t>
            </a:r>
            <a:r>
              <a:rPr lang="en-US" sz="2000" dirty="0">
                <a:solidFill>
                  <a:schemeClr val="accent5">
                    <a:lumMod val="50000"/>
                  </a:schemeClr>
                </a:solidFill>
              </a:rPr>
              <a:t> (foreign savings) ⇔ demand for pesos (supply of dollars)</a:t>
            </a:r>
          </a:p>
          <a:p>
            <a:pPr marL="285750" indent="-285750">
              <a:buFont typeface="Arial" panose="020B0604020202020204" pitchFamily="34" charset="0"/>
              <a:buChar char="•"/>
            </a:pPr>
            <a:endParaRPr lang="en-US" sz="2000" dirty="0">
              <a:solidFill>
                <a:schemeClr val="accent5">
                  <a:lumMod val="50000"/>
                </a:schemeClr>
              </a:solidFill>
            </a:endParaRPr>
          </a:p>
          <a:p>
            <a:pPr marL="285750" indent="-285750">
              <a:buFont typeface="Arial" panose="020B0604020202020204" pitchFamily="34" charset="0"/>
              <a:buChar char="•"/>
            </a:pPr>
            <a:r>
              <a:rPr lang="en-US" sz="2000" dirty="0">
                <a:solidFill>
                  <a:schemeClr val="accent5">
                    <a:lumMod val="50000"/>
                  </a:schemeClr>
                </a:solidFill>
              </a:rPr>
              <a:t>Z − E (trade deficit) ⇔ supply of pesos (demand for dollars)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484925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Figure 15.1: The Demand for Pesos</a:t>
            </a:r>
          </a:p>
        </p:txBody>
      </p:sp>
      <p:sp>
        <p:nvSpPr>
          <p:cNvPr id="6" name="Content Placeholder 5">
            <a:extLst>
              <a:ext uri="{FF2B5EF4-FFF2-40B4-BE49-F238E27FC236}">
                <a16:creationId xmlns:a16="http://schemas.microsoft.com/office/drawing/2014/main" id="{E83D8D9D-2474-7C4D-B2D2-53058A197752}"/>
              </a:ext>
            </a:extLst>
          </p:cNvPr>
          <p:cNvSpPr>
            <a:spLocks noGrp="1"/>
          </p:cNvSpPr>
          <p:nvPr>
            <p:ph idx="1"/>
          </p:nvPr>
        </p:nvSpPr>
        <p:spPr>
          <a:xfrm>
            <a:off x="457200" y="1600200"/>
            <a:ext cx="4151313" cy="4530725"/>
          </a:xfrm>
        </p:spPr>
        <p:txBody>
          <a:bodyPr/>
          <a:lstStyle/>
          <a:p>
            <a:pPr>
              <a:lnSpc>
                <a:spcPct val="90000"/>
              </a:lnSpc>
            </a:pPr>
            <a:r>
              <a:rPr lang="en-US" sz="2400" i="1" dirty="0"/>
              <a:t>S</a:t>
            </a:r>
            <a:r>
              <a:rPr lang="en-US" sz="2400" i="1" baseline="-25000" dirty="0"/>
              <a:t>F</a:t>
            </a:r>
            <a:r>
              <a:rPr lang="en-US" sz="2400" dirty="0"/>
              <a:t> is foreign savings</a:t>
            </a:r>
          </a:p>
          <a:p>
            <a:pPr lvl="1">
              <a:lnSpc>
                <a:spcPct val="90000"/>
              </a:lnSpc>
            </a:pPr>
            <a:r>
              <a:rPr lang="en-US" sz="2000" dirty="0"/>
              <a:t>Savings supplied by US residents who buy Mexican assets</a:t>
            </a:r>
          </a:p>
          <a:p>
            <a:pPr lvl="1">
              <a:lnSpc>
                <a:spcPct val="90000"/>
              </a:lnSpc>
            </a:pPr>
            <a:r>
              <a:rPr lang="en-US" sz="2000" dirty="0"/>
              <a:t>S</a:t>
            </a:r>
            <a:r>
              <a:rPr lang="en-US" sz="2000" baseline="-25000" dirty="0"/>
              <a:t>F</a:t>
            </a:r>
            <a:r>
              <a:rPr lang="en-US" sz="2000" dirty="0"/>
              <a:t> is a </a:t>
            </a:r>
            <a:r>
              <a:rPr lang="en-US" sz="2000" i="1" dirty="0"/>
              <a:t>demand for pesos </a:t>
            </a:r>
            <a:r>
              <a:rPr lang="en-US" sz="2000" dirty="0"/>
              <a:t>(supply of dollars) by US</a:t>
            </a:r>
          </a:p>
          <a:p>
            <a:pPr lvl="1">
              <a:lnSpc>
                <a:spcPct val="90000"/>
              </a:lnSpc>
            </a:pPr>
            <a:r>
              <a:rPr lang="en-US" sz="2000" dirty="0"/>
              <a:t>Assume that demand is invariant with respect to value of peso</a:t>
            </a:r>
          </a:p>
          <a:p>
            <a:pPr lvl="1">
              <a:lnSpc>
                <a:spcPct val="90000"/>
              </a:lnSpc>
            </a:pPr>
            <a:r>
              <a:rPr lang="en-US" sz="2000" dirty="0"/>
              <a:t>Gives us the perfectly inelastic demand for pesos curve shown in Figure 17.2</a:t>
            </a:r>
          </a:p>
          <a:p>
            <a:endParaRPr lang="en-US" dirty="0"/>
          </a:p>
        </p:txBody>
      </p:sp>
      <p:pic>
        <p:nvPicPr>
          <p:cNvPr id="7" name="Picture 2" descr="This diagram represents the demand for pesos in an exchange rate context. The vertical axis is labeled &#10;1/𝑒&#10;1/e, representing the exchange rate. The horizontal axis is labeled &#10;SF, which represents the quantity of foreign currency (such as dollars) supplied in exchange for pesos. A single vertical line labeled &#10;𝑆F  is drawn, indicating a fixed or perfectly inelastic demand for pesos. The diagram suggests that the demand for pesos remains constant regardless of the exchange rate. There are no curves or shifts in this graph, emphasizing the static nature of the demand for pesos.">
            <a:extLst>
              <a:ext uri="{FF2B5EF4-FFF2-40B4-BE49-F238E27FC236}">
                <a16:creationId xmlns:a16="http://schemas.microsoft.com/office/drawing/2014/main" id="{01DC8216-873C-FF4A-8F21-E43341D7D4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8513" y="1622425"/>
            <a:ext cx="4078287"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564B3E5-48B2-5542-8940-07BADFB401ED}"/>
              </a:ext>
            </a:extLst>
          </p:cNvPr>
          <p:cNvSpPr/>
          <p:nvPr/>
        </p:nvSpPr>
        <p:spPr>
          <a:xfrm>
            <a:off x="4780254" y="5600389"/>
            <a:ext cx="3720057" cy="369332"/>
          </a:xfrm>
          <a:prstGeom prst="rect">
            <a:avLst/>
          </a:prstGeom>
        </p:spPr>
        <p:txBody>
          <a:bodyPr wrap="none">
            <a:spAutoFit/>
          </a:bodyPr>
          <a:lstStyle/>
          <a:p>
            <a:r>
              <a:rPr lang="en-US" dirty="0">
                <a:solidFill>
                  <a:schemeClr val="tx2"/>
                </a:solidFill>
                <a:latin typeface="Helvetica" pitchFamily="2" charset="0"/>
              </a:rPr>
              <a:t>Figure 17.2 The demand for pesos</a:t>
            </a:r>
            <a:endParaRPr lang="en-US" dirty="0">
              <a:solidFill>
                <a:schemeClr val="tx2"/>
              </a:solidFill>
              <a:effectLst/>
              <a:latin typeface="Helvetica" pitchFamily="2" charset="0"/>
            </a:endParaRP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634998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Trade-Based Model: Supply of Pesos</a:t>
            </a:r>
          </a:p>
        </p:txBody>
      </p:sp>
      <p:sp>
        <p:nvSpPr>
          <p:cNvPr id="3" name="Content Placeholder 2"/>
          <p:cNvSpPr>
            <a:spLocks noGrp="1"/>
          </p:cNvSpPr>
          <p:nvPr>
            <p:ph idx="1"/>
          </p:nvPr>
        </p:nvSpPr>
        <p:spPr>
          <a:xfrm>
            <a:off x="457200" y="1143000"/>
            <a:ext cx="4549316" cy="4987925"/>
          </a:xfrm>
        </p:spPr>
        <p:txBody>
          <a:bodyPr/>
          <a:lstStyle/>
          <a:p>
            <a:r>
              <a:rPr lang="en-US" sz="2400" dirty="0"/>
              <a:t>Z - E is the trade deficit</a:t>
            </a:r>
          </a:p>
          <a:p>
            <a:pPr lvl="1"/>
            <a:r>
              <a:rPr lang="en-US" sz="2000" dirty="0"/>
              <a:t>Net demand for US goods by Mexico</a:t>
            </a:r>
          </a:p>
          <a:p>
            <a:pPr lvl="1"/>
            <a:r>
              <a:rPr lang="en-US" sz="2000" dirty="0"/>
              <a:t>A supply of pesos (demand for dollars) by Mexico</a:t>
            </a:r>
          </a:p>
          <a:p>
            <a:r>
              <a:rPr lang="en-US" sz="2400" dirty="0"/>
              <a:t>Z has a </a:t>
            </a:r>
            <a:r>
              <a:rPr lang="en-US" sz="2400" dirty="0">
                <a:solidFill>
                  <a:schemeClr val="accent5">
                    <a:lumMod val="50000"/>
                  </a:schemeClr>
                </a:solidFill>
              </a:rPr>
              <a:t>positive</a:t>
            </a:r>
            <a:r>
              <a:rPr lang="en-US" sz="2400" dirty="0"/>
              <a:t> relationship to value of peso</a:t>
            </a:r>
          </a:p>
          <a:p>
            <a:r>
              <a:rPr lang="en-US" sz="2400" dirty="0"/>
              <a:t>E has a </a:t>
            </a:r>
            <a:r>
              <a:rPr lang="en-US" sz="2400" dirty="0">
                <a:solidFill>
                  <a:schemeClr val="accent5">
                    <a:lumMod val="50000"/>
                  </a:schemeClr>
                </a:solidFill>
              </a:rPr>
              <a:t>negative</a:t>
            </a:r>
            <a:r>
              <a:rPr lang="en-US" sz="2400" dirty="0"/>
              <a:t> relationship to value of peso</a:t>
            </a:r>
          </a:p>
          <a:p>
            <a:r>
              <a:rPr lang="en-US" sz="2400" dirty="0"/>
              <a:t>Thus Z-E has a </a:t>
            </a:r>
            <a:r>
              <a:rPr lang="en-US" sz="2400" dirty="0">
                <a:solidFill>
                  <a:schemeClr val="accent5">
                    <a:lumMod val="50000"/>
                  </a:schemeClr>
                </a:solidFill>
              </a:rPr>
              <a:t>positive</a:t>
            </a:r>
            <a:r>
              <a:rPr lang="en-US" sz="2400" dirty="0"/>
              <a:t> relationship to value of peso</a:t>
            </a:r>
          </a:p>
          <a:p>
            <a:pPr lvl="1"/>
            <a:r>
              <a:rPr lang="en-US" sz="2000" dirty="0"/>
              <a:t>Shown in Figure 17.3</a:t>
            </a:r>
          </a:p>
          <a:p>
            <a:endParaRPr lang="en-US" sz="28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2" descr="This diagram represents the supply of pesos in an exchange rate model. The vertical axis is labeled &#10;1/e, representing the exchange rate, and the horizontal axis is labeled 𝑍−𝐸. representing the quantity of pesos supplied. The supply curve, labeled 𝑍−𝐸, slopes upward from left to right, indicating that as the exchange rate increases, more pesos are supplied. This suggests that the supply of pesos responds positively to changes in the exchange rate. The graph emphasizes how the supply of pesos increases with higher exchange rates.">
            <a:extLst>
              <a:ext uri="{FF2B5EF4-FFF2-40B4-BE49-F238E27FC236}">
                <a16:creationId xmlns:a16="http://schemas.microsoft.com/office/drawing/2014/main" id="{95C28BE9-3130-5846-831C-885E6AD5E2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2691" y="1767067"/>
            <a:ext cx="3927934"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98DDA9C3-C628-7F4A-9C94-4776900C0BB2}"/>
              </a:ext>
            </a:extLst>
          </p:cNvPr>
          <p:cNvSpPr/>
          <p:nvPr/>
        </p:nvSpPr>
        <p:spPr>
          <a:xfrm>
            <a:off x="5242490" y="5181718"/>
            <a:ext cx="3575509" cy="338554"/>
          </a:xfrm>
          <a:prstGeom prst="rect">
            <a:avLst/>
          </a:prstGeom>
        </p:spPr>
        <p:txBody>
          <a:bodyPr wrap="square">
            <a:spAutoFit/>
          </a:bodyPr>
          <a:lstStyle/>
          <a:p>
            <a:r>
              <a:rPr lang="en-US" sz="1600" dirty="0">
                <a:solidFill>
                  <a:schemeClr val="tx2"/>
                </a:solidFill>
                <a:latin typeface="Helvetica" pitchFamily="2" charset="0"/>
              </a:rPr>
              <a:t>Figure 17.3 The supply of pesos</a:t>
            </a:r>
            <a:endParaRPr lang="en-US" sz="1600" dirty="0">
              <a:solidFill>
                <a:schemeClr val="tx2"/>
              </a:solidFill>
              <a:effectLst/>
              <a:latin typeface="Helvetica" pitchFamily="2" charset="0"/>
            </a:endParaRPr>
          </a:p>
        </p:txBody>
      </p:sp>
    </p:spTree>
    <p:extLst>
      <p:ext uri="{BB962C8B-B14F-4D97-AF65-F5344CB8AC3E}">
        <p14:creationId xmlns:p14="http://schemas.microsoft.com/office/powerpoint/2010/main" val="1920887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525"/>
            <a:ext cx="8229600" cy="1139825"/>
          </a:xfrm>
        </p:spPr>
        <p:txBody>
          <a:bodyPr/>
          <a:lstStyle/>
          <a:p>
            <a:r>
              <a:rPr lang="en-US" sz="3800" dirty="0"/>
              <a:t>The Peso Market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770430"/>
                <a:ext cx="3552625" cy="4360496"/>
              </a:xfrm>
            </p:spPr>
            <p:txBody>
              <a:bodyPr/>
              <a:lstStyle/>
              <a:p>
                <a:r>
                  <a:rPr lang="en-US" sz="2400" dirty="0"/>
                  <a:t>Combining the demand for pesos and supply of pesos together gives Figure 17.4</a:t>
                </a:r>
              </a:p>
              <a:p>
                <a14:m>
                  <m:oMath xmlns:m="http://schemas.openxmlformats.org/officeDocument/2006/math">
                    <m:f>
                      <m:fPr>
                        <m:type m:val="skw"/>
                        <m:ctrlPr>
                          <a:rPr lang="en-US" sz="2400" i="1">
                            <a:latin typeface="Cambria Math" panose="02040503050406030204" pitchFamily="18" charset="0"/>
                          </a:rPr>
                        </m:ctrlPr>
                      </m:fPr>
                      <m:num>
                        <m:r>
                          <a:rPr lang="en-US" sz="2400" i="1">
                            <a:latin typeface="Cambria Math" panose="02040503050406030204" pitchFamily="18" charset="0"/>
                          </a:rPr>
                          <m:t>1</m:t>
                        </m:r>
                      </m:num>
                      <m:den>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0</m:t>
                            </m:r>
                          </m:sub>
                        </m:sSub>
                      </m:den>
                    </m:f>
                  </m:oMath>
                </a14:m>
                <a:r>
                  <a:rPr lang="en-US" sz="2400" dirty="0"/>
                  <a:t> is the </a:t>
                </a:r>
                <a:r>
                  <a:rPr lang="en-US" sz="2400" i="1" dirty="0">
                    <a:solidFill>
                      <a:schemeClr val="accent5">
                        <a:lumMod val="50000"/>
                      </a:schemeClr>
                    </a:solidFill>
                  </a:rPr>
                  <a:t>equilibrium</a:t>
                </a:r>
                <a:r>
                  <a:rPr lang="en-US" sz="2400" dirty="0"/>
                  <a:t> value of the peso,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0</m:t>
                        </m:r>
                      </m:sub>
                    </m:sSub>
                  </m:oMath>
                </a14:m>
                <a:r>
                  <a:rPr lang="en-US" sz="2400" dirty="0"/>
                  <a:t> is the </a:t>
                </a:r>
                <a:r>
                  <a:rPr lang="en-US" sz="2400" i="1" dirty="0">
                    <a:solidFill>
                      <a:schemeClr val="accent5">
                        <a:lumMod val="50000"/>
                      </a:schemeClr>
                    </a:solidFill>
                  </a:rPr>
                  <a:t>equilibrium nominal exchange rate</a:t>
                </a:r>
                <a:endParaRPr lang="en-US" sz="24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770430"/>
                <a:ext cx="3552625" cy="4360496"/>
              </a:xfrm>
              <a:blipFill>
                <a:blip r:embed="rId2"/>
                <a:stretch>
                  <a:fillRect l="-714" t="-870" r="-3929"/>
                </a:stretch>
              </a:blipFill>
            </p:spPr>
            <p:txBody>
              <a:bodyPr/>
              <a:lstStyle/>
              <a:p>
                <a:r>
                  <a:rPr lang="en-US">
                    <a:noFill/>
                  </a:rPr>
                  <a:t> </a:t>
                </a:r>
              </a:p>
            </p:txBody>
          </p:sp>
        </mc:Fallback>
      </mc:AlternateContent>
      <p:pic>
        <p:nvPicPr>
          <p:cNvPr id="5" name="Picture 2" descr="This diagram shows the interaction between the supply and demand for pesos in an exchange rate context. The vertical axis is labeled &#10;1/𝑒, representing the exchange rate, and the horizontal axis is labeled 𝑆𝐹,𝑍−𝐸, representing the quantity of currency. The demand for pesos is shown as a vertical line labeled SF, indicating fixed demand. The supply of pesos is depicted as an upward-sloping line labeled 𝑍−𝐸, indicating that as the exchange rate increases, the supply of pesos rises. The intersection of these lines determines the equilibrium exchange rate &#10;1/𝑒0, shown with a horizontal dashed line extending from the intersection point. This graph highlights the balance point where the supply of pesos matches the fixed demand for pesos.">
            <a:extLst>
              <a:ext uri="{FF2B5EF4-FFF2-40B4-BE49-F238E27FC236}">
                <a16:creationId xmlns:a16="http://schemas.microsoft.com/office/drawing/2014/main" id="{DD3C87B0-5354-8D4F-803C-BBCB5CA6E3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770429"/>
            <a:ext cx="4343400" cy="327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E1382BF-BA42-E14D-BC7F-C89CA215E702}"/>
              </a:ext>
            </a:extLst>
          </p:cNvPr>
          <p:cNvSpPr txBox="1"/>
          <p:nvPr/>
        </p:nvSpPr>
        <p:spPr>
          <a:xfrm>
            <a:off x="5134176" y="5401746"/>
            <a:ext cx="2816284" cy="338554"/>
          </a:xfrm>
          <a:prstGeom prst="rect">
            <a:avLst/>
          </a:prstGeom>
          <a:noFill/>
        </p:spPr>
        <p:txBody>
          <a:bodyPr wrap="none" rtlCol="0">
            <a:spAutoFit/>
          </a:bodyPr>
          <a:lstStyle/>
          <a:p>
            <a:r>
              <a:rPr lang="en-US" sz="1600" dirty="0">
                <a:solidFill>
                  <a:schemeClr val="tx2"/>
                </a:solidFill>
              </a:rPr>
              <a:t>Figure 17.4 The peso market</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476514527"/>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EE24C4ABA1C94593A5D5AEAECA7343" ma:contentTypeVersion="17" ma:contentTypeDescription="Create a new document." ma:contentTypeScope="" ma:versionID="de76bc3a2869181d2446d923ea4b6be0">
  <xsd:schema xmlns:xsd="http://www.w3.org/2001/XMLSchema" xmlns:xs="http://www.w3.org/2001/XMLSchema" xmlns:p="http://schemas.microsoft.com/office/2006/metadata/properties" xmlns:ns2="4fac8261-9e7f-49bd-9ad1-3d8ff24d3444" xmlns:ns3="c00e84f8-d27d-4a88-9238-e8ac26935f62" targetNamespace="http://schemas.microsoft.com/office/2006/metadata/properties" ma:root="true" ma:fieldsID="8c68cffba3d78558ab75daf1a85a67bd" ns2:_="" ns3:_="">
    <xsd:import namespace="4fac8261-9e7f-49bd-9ad1-3d8ff24d3444"/>
    <xsd:import namespace="c00e84f8-d27d-4a88-9238-e8ac26935f62"/>
    <xsd:element name="properties">
      <xsd:complexType>
        <xsd:sequence>
          <xsd:element name="documentManagement">
            <xsd:complexType>
              <xsd:all>
                <xsd:element ref="ns2:MediaServiceMetadata" minOccurs="0"/>
                <xsd:element ref="ns2:MediaServiceFastMetadata" minOccurs="0"/>
                <xsd:element ref="ns2:FirstName" minOccurs="0"/>
                <xsd:element ref="ns2:LastNam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c8261-9e7f-49bd-9ad1-3d8ff24d34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FirstName" ma:index="10" nillable="true" ma:displayName="First Name" ma:format="Dropdown" ma:internalName="FirstName">
      <xsd:simpleType>
        <xsd:restriction base="dms:Text">
          <xsd:maxLength value="255"/>
        </xsd:restriction>
      </xsd:simpleType>
    </xsd:element>
    <xsd:element name="LastName" ma:index="11" nillable="true" ma:displayName="Last Name" ma:format="Dropdown" ma:internalName="LastName">
      <xsd:simpleType>
        <xsd:restriction base="dms:Text">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6c1bbba-1a2d-496b-84ee-32d91506626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0e84f8-d27d-4a88-9238-e8ac26935f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895196-0a8f-43a7-9b6c-41eeae9874b3}" ma:internalName="TaxCatchAll" ma:showField="CatchAllData" ma:web="c00e84f8-d27d-4a88-9238-e8ac26935f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rstName xmlns="4fac8261-9e7f-49bd-9ad1-3d8ff24d3444" xsi:nil="true"/>
    <LastName xmlns="4fac8261-9e7f-49bd-9ad1-3d8ff24d3444" xsi:nil="true"/>
    <TaxCatchAll xmlns="c00e84f8-d27d-4a88-9238-e8ac26935f62" xsi:nil="true"/>
    <lcf76f155ced4ddcb4097134ff3c332f xmlns="4fac8261-9e7f-49bd-9ad1-3d8ff24d34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B21D013-1AAF-4111-A17E-2C83B5C29F0A}"/>
</file>

<file path=customXml/itemProps2.xml><?xml version="1.0" encoding="utf-8"?>
<ds:datastoreItem xmlns:ds="http://schemas.openxmlformats.org/officeDocument/2006/customXml" ds:itemID="{2D1B492A-F8CF-45DB-B3DF-1B4DB059C50A}"/>
</file>

<file path=customXml/itemProps3.xml><?xml version="1.0" encoding="utf-8"?>
<ds:datastoreItem xmlns:ds="http://schemas.openxmlformats.org/officeDocument/2006/customXml" ds:itemID="{3658FF8C-E4C8-467E-B59F-2524D699DBF1}"/>
</file>

<file path=docProps/app.xml><?xml version="1.0" encoding="utf-8"?>
<Properties xmlns="http://schemas.openxmlformats.org/officeDocument/2006/extended-properties" xmlns:vt="http://schemas.openxmlformats.org/officeDocument/2006/docPropsVTypes">
  <Template>Edge</Template>
  <TotalTime>1092</TotalTime>
  <Words>2350</Words>
  <Application>Microsoft Office PowerPoint</Application>
  <PresentationFormat>On-screen Show (4:3)</PresentationFormat>
  <Paragraphs>275</Paragraphs>
  <Slides>30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Calibri</vt:lpstr>
      <vt:lpstr>Cambria Math</vt:lpstr>
      <vt:lpstr>Garamond</vt:lpstr>
      <vt:lpstr>Helvetica</vt:lpstr>
      <vt:lpstr>Wingdings</vt:lpstr>
      <vt:lpstr>Edge</vt:lpstr>
      <vt:lpstr>Equation</vt:lpstr>
      <vt:lpstr>Chapter 17: Flexible Exchange Rates</vt:lpstr>
      <vt:lpstr>Analytical Elements </vt:lpstr>
      <vt:lpstr>Introduction</vt:lpstr>
      <vt:lpstr>A Simple Model of Exchange Rate Determination</vt:lpstr>
      <vt:lpstr>A Simple Model of Exchange Rate Determination</vt:lpstr>
      <vt:lpstr>A Trade-Based Model</vt:lpstr>
      <vt:lpstr>Figure 15.1: The Demand for Pesos</vt:lpstr>
      <vt:lpstr>Trade-Based Model: Supply of Pesos</vt:lpstr>
      <vt:lpstr>The Peso Market</vt:lpstr>
      <vt:lpstr>Capital Inflows and the Peso Market</vt:lpstr>
      <vt:lpstr>An Assets-Based Model</vt:lpstr>
      <vt:lpstr>An Assets-Based Model</vt:lpstr>
      <vt:lpstr>An Assets-Based Model</vt:lpstr>
      <vt:lpstr>An Assets-Based Model</vt:lpstr>
      <vt:lpstr>An Assets-Based Model-Portfolio Allocation</vt:lpstr>
      <vt:lpstr>Interest Rate Parity Condition</vt:lpstr>
      <vt:lpstr>Interest Rate Parity Condition</vt:lpstr>
      <vt:lpstr>Adjustment in the Peso Market</vt:lpstr>
      <vt:lpstr>Interest Rates and Expectations </vt:lpstr>
      <vt:lpstr>Interest Rates and Expectations </vt:lpstr>
      <vt:lpstr>Table 17.2: Changes in Currency Markets</vt:lpstr>
      <vt:lpstr>Covered vs. Uncovered Interest Rate Parity</vt:lpstr>
      <vt:lpstr>Appendix 17.1: Monetary Policies and the Nominal Rate</vt:lpstr>
      <vt:lpstr>Appendix 17.1: Monetary Policies and the Nominal Rate</vt:lpstr>
      <vt:lpstr>Figure 17.8: The Money Market</vt:lpstr>
      <vt:lpstr>Figure 17.9: An Expansionary Monetary Policy</vt:lpstr>
      <vt:lpstr>Appendix 17.1: Monetary Policies and the Nominal Rate</vt:lpstr>
      <vt:lpstr>Figure 17.10: Money Markets and Exchange Rate Determination</vt:lpstr>
      <vt:lpstr>Expansionary Monetary Policy in Mexico (Home Country)</vt:lpstr>
      <vt:lpstr>Expansionary Monetary Policy in the United States (Foreign Country)</vt:lpstr>
    </vt:vector>
  </TitlesOfParts>
  <Company>GMU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Kenneth</dc:creator>
  <cp:lastModifiedBy>Robert Starr</cp:lastModifiedBy>
  <cp:revision>174</cp:revision>
  <dcterms:created xsi:type="dcterms:W3CDTF">2009-09-02T15:55:36Z</dcterms:created>
  <dcterms:modified xsi:type="dcterms:W3CDTF">2024-12-17T13:31:04Z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0x010100A8EE24C4ABA1C94593A5D5AEAECA7343</vt:lpwstr>
  </property>
</Properties>
</file>