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56" r:id="rId2"/>
    <p:sldId id="283" r:id="rId3"/>
    <p:sldId id="290" r:id="rId4"/>
    <p:sldId id="291" r:id="rId5"/>
    <p:sldId id="288" r:id="rId6"/>
    <p:sldId id="294" r:id="rId7"/>
    <p:sldId id="285" r:id="rId8"/>
    <p:sldId id="295" r:id="rId9"/>
    <p:sldId id="296" r:id="rId10"/>
    <p:sldId id="289" r:id="rId11"/>
    <p:sldId id="297" r:id="rId12"/>
    <p:sldId id="298" r:id="rId13"/>
    <p:sldId id="299" r:id="rId14"/>
    <p:sldId id="300" r:id="rId15"/>
    <p:sldId id="302" r:id="rId16"/>
    <p:sldId id="303" r:id="rId17"/>
    <p:sldId id="314" r:id="rId18"/>
    <p:sldId id="305" r:id="rId19"/>
    <p:sldId id="306" r:id="rId20"/>
    <p:sldId id="307" r:id="rId21"/>
    <p:sldId id="308" r:id="rId22"/>
    <p:sldId id="301" r:id="rId23"/>
    <p:sldId id="287" r:id="rId24"/>
    <p:sldId id="315" r:id="rId25"/>
    <p:sldId id="310" r:id="rId26"/>
    <p:sldId id="311" r:id="rId27"/>
    <p:sldId id="316" r:id="rId28"/>
    <p:sldId id="317" r:id="rId29"/>
    <p:sldId id="312" r:id="rId30"/>
    <p:sldId id="313"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0" autoAdjust="0"/>
    <p:restoredTop sz="94101"/>
  </p:normalViewPr>
  <p:slideViewPr>
    <p:cSldViewPr>
      <p:cViewPr varScale="1">
        <p:scale>
          <a:sx n="93" d="100"/>
          <a:sy n="93" d="100"/>
        </p:scale>
        <p:origin x="9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12/11/2024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a:t>© Kenneth A. Reinert, Cambridge University Press 2012</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 Kenneth A. Reinert, Cambridge University Press 2012</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 Kenneth A. Reinert, Cambridge University Press 2012</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 Kenneth A. Reinert, Cambridge University Press 2012</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a:t>© Kenneth A. Reinert, Cambridge University Press 2012</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12.emf"/><Relationship Id="rId2" Type="http://schemas.openxmlformats.org/officeDocument/2006/relationships/oleObject" Target="../embeddings/oleObject7.bin"/><Relationship Id="rId1" Type="http://schemas.openxmlformats.org/officeDocument/2006/relationships/slideLayout" Target="../slideLayouts/slideLayout2.xml"/><Relationship Id="rId6" Type="http://schemas.openxmlformats.org/officeDocument/2006/relationships/oleObject" Target="../embeddings/oleObject9.bin"/><Relationship Id="rId5" Type="http://schemas.openxmlformats.org/officeDocument/2006/relationships/image" Target="../media/image11.e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0.bin"/><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tif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16: Exchange Rates and Purchasing Power Parity</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88987"/>
          </a:xfrm>
        </p:spPr>
        <p:txBody>
          <a:bodyPr/>
          <a:lstStyle/>
          <a:p>
            <a:r>
              <a:rPr lang="en-US" sz="3200" dirty="0"/>
              <a:t>Table 16.2: Changes in the Real Exchange Rate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1026363"/>
              </p:ext>
            </p:extLst>
          </p:nvPr>
        </p:nvGraphicFramePr>
        <p:xfrm>
          <a:off x="533400" y="1447800"/>
          <a:ext cx="8229600" cy="4572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02601">
                <a:tc>
                  <a:txBody>
                    <a:bodyPr/>
                    <a:lstStyle/>
                    <a:p>
                      <a:r>
                        <a:rPr lang="en-US" sz="1800" dirty="0">
                          <a:solidFill>
                            <a:schemeClr val="tx1"/>
                          </a:solidFill>
                        </a:rPr>
                        <a:t>Change</a:t>
                      </a:r>
                    </a:p>
                  </a:txBody>
                  <a:tcPr/>
                </a:tc>
                <a:tc>
                  <a:txBody>
                    <a:bodyPr/>
                    <a:lstStyle/>
                    <a:p>
                      <a:r>
                        <a:rPr lang="en-US" sz="1800" dirty="0">
                          <a:solidFill>
                            <a:schemeClr val="tx1"/>
                          </a:solidFill>
                        </a:rPr>
                        <a:t>Intuition</a:t>
                      </a:r>
                    </a:p>
                  </a:txBody>
                  <a:tcPr/>
                </a:tc>
                <a:tc>
                  <a:txBody>
                    <a:bodyPr/>
                    <a:lstStyle/>
                    <a:p>
                      <a:r>
                        <a:rPr lang="en-US" sz="1800" dirty="0">
                          <a:solidFill>
                            <a:schemeClr val="tx1"/>
                          </a:solidFill>
                        </a:rPr>
                        <a:t>Effect in “re” equation</a:t>
                      </a:r>
                    </a:p>
                  </a:txBody>
                  <a:tcPr/>
                </a:tc>
                <a:extLst>
                  <a:ext uri="{0D108BD9-81ED-4DB2-BD59-A6C34878D82A}">
                    <a16:rowId xmlns:a16="http://schemas.microsoft.com/office/drawing/2014/main" val="10000"/>
                  </a:ext>
                </a:extLst>
              </a:tr>
              <a:tr h="1588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mn-lt"/>
                          <a:ea typeface="+mn-ea"/>
                          <a:cs typeface="+mn-cs"/>
                        </a:rPr>
                        <a:t>P</a:t>
                      </a:r>
                      <a:r>
                        <a:rPr lang="en-US" sz="1800" i="1" kern="1200" baseline="30000" dirty="0">
                          <a:solidFill>
                            <a:schemeClr val="dk1"/>
                          </a:solidFill>
                          <a:latin typeface="+mn-lt"/>
                          <a:ea typeface="+mn-ea"/>
                          <a:cs typeface="+mn-cs"/>
                        </a:rPr>
                        <a:t>US</a:t>
                      </a:r>
                      <a:r>
                        <a:rPr lang="en-US" sz="1800" kern="1200" baseline="30000" dirty="0">
                          <a:solidFill>
                            <a:schemeClr val="dk1"/>
                          </a:solidFill>
                          <a:latin typeface="+mn-lt"/>
                          <a:ea typeface="+mn-ea"/>
                          <a:cs typeface="+mn-cs"/>
                        </a:rPr>
                        <a:t>  </a:t>
                      </a:r>
                      <a:r>
                        <a:rPr lang="en-US" sz="1800" kern="1200" dirty="0">
                          <a:solidFill>
                            <a:schemeClr val="dk1"/>
                          </a:solidFill>
                          <a:latin typeface="+mn-lt"/>
                          <a:ea typeface="+mn-ea"/>
                          <a:cs typeface="+mn-cs"/>
                        </a:rPr>
                        <a:t>increases</a:t>
                      </a:r>
                      <a:endParaRPr lang="en-US" sz="1800" dirty="0"/>
                    </a:p>
                  </a:txBody>
                  <a:tcPr/>
                </a:tc>
                <a:tc>
                  <a:txBody>
                    <a:bodyPr/>
                    <a:lstStyle/>
                    <a:p>
                      <a:r>
                        <a:rPr lang="en-US" sz="1800" kern="1200" dirty="0">
                          <a:solidFill>
                            <a:schemeClr val="dk1"/>
                          </a:solidFill>
                          <a:latin typeface="+mn-lt"/>
                          <a:ea typeface="+mn-ea"/>
                          <a:cs typeface="+mn-cs"/>
                        </a:rPr>
                        <a:t>US goods increase in price. Therefore, it takes more Mexican goods to buy a unit of US goods. The real value of the peso has fallen.</a:t>
                      </a:r>
                      <a:endParaRPr lang="en-US" sz="1800" dirty="0"/>
                    </a:p>
                  </a:txBody>
                  <a:tcPr/>
                </a:tc>
                <a:tc>
                  <a:txBody>
                    <a:bodyPr/>
                    <a:lstStyle/>
                    <a:p>
                      <a:r>
                        <a:rPr lang="en-US" sz="1800" kern="1200" dirty="0">
                          <a:solidFill>
                            <a:schemeClr val="dk1"/>
                          </a:solidFill>
                          <a:latin typeface="+mn-lt"/>
                          <a:ea typeface="+mn-ea"/>
                          <a:cs typeface="+mn-cs"/>
                        </a:rPr>
                        <a:t>Because it is in the numerator, the increase in </a:t>
                      </a:r>
                      <a:r>
                        <a:rPr lang="en-US" sz="1800" i="1" kern="1200" dirty="0">
                          <a:solidFill>
                            <a:schemeClr val="dk1"/>
                          </a:solidFill>
                          <a:latin typeface="+mn-lt"/>
                          <a:ea typeface="+mn-ea"/>
                          <a:cs typeface="+mn-cs"/>
                        </a:rPr>
                        <a:t>P</a:t>
                      </a:r>
                      <a:r>
                        <a:rPr lang="en-US" sz="1800" i="1" kern="1200" baseline="30000" dirty="0">
                          <a:solidFill>
                            <a:schemeClr val="dk1"/>
                          </a:solidFill>
                          <a:latin typeface="+mn-lt"/>
                          <a:ea typeface="+mn-ea"/>
                          <a:cs typeface="+mn-cs"/>
                        </a:rPr>
                        <a:t>US</a:t>
                      </a:r>
                      <a:r>
                        <a:rPr lang="en-US" sz="1800" kern="1200" dirty="0">
                          <a:solidFill>
                            <a:schemeClr val="dk1"/>
                          </a:solidFill>
                          <a:latin typeface="+mn-lt"/>
                          <a:ea typeface="+mn-ea"/>
                          <a:cs typeface="+mn-cs"/>
                        </a:rPr>
                        <a:t> increases the value of </a:t>
                      </a:r>
                      <a:r>
                        <a:rPr lang="en-US" sz="1800" i="1" kern="1200" dirty="0">
                          <a:solidFill>
                            <a:schemeClr val="dk1"/>
                          </a:solidFill>
                          <a:latin typeface="+mn-lt"/>
                          <a:ea typeface="+mn-ea"/>
                          <a:cs typeface="+mn-cs"/>
                        </a:rPr>
                        <a:t>re</a:t>
                      </a:r>
                      <a:r>
                        <a:rPr lang="en-US" sz="1800" kern="1200" dirty="0">
                          <a:solidFill>
                            <a:schemeClr val="dk1"/>
                          </a:solidFill>
                          <a:latin typeface="+mn-lt"/>
                          <a:ea typeface="+mn-ea"/>
                          <a:cs typeface="+mn-cs"/>
                        </a:rPr>
                        <a:t>. </a:t>
                      </a:r>
                      <a:endParaRPr lang="en-US" sz="1800" dirty="0"/>
                    </a:p>
                  </a:txBody>
                  <a:tcPr/>
                </a:tc>
                <a:extLst>
                  <a:ext uri="{0D108BD9-81ED-4DB2-BD59-A6C34878D82A}">
                    <a16:rowId xmlns:a16="http://schemas.microsoft.com/office/drawing/2014/main" val="10001"/>
                  </a:ext>
                </a:extLst>
              </a:tr>
              <a:tr h="1588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mn-lt"/>
                          <a:ea typeface="+mn-ea"/>
                          <a:cs typeface="+mn-cs"/>
                        </a:rPr>
                        <a:t>P</a:t>
                      </a:r>
                      <a:r>
                        <a:rPr lang="en-US" sz="1800" i="1" kern="1200" baseline="30000" dirty="0">
                          <a:solidFill>
                            <a:schemeClr val="dk1"/>
                          </a:solidFill>
                          <a:latin typeface="+mn-lt"/>
                          <a:ea typeface="+mn-ea"/>
                          <a:cs typeface="+mn-cs"/>
                        </a:rPr>
                        <a:t>M</a:t>
                      </a:r>
                      <a:r>
                        <a:rPr lang="en-US" sz="1800" kern="1200" baseline="30000" dirty="0">
                          <a:solidFill>
                            <a:schemeClr val="dk1"/>
                          </a:solidFill>
                          <a:latin typeface="+mn-lt"/>
                          <a:ea typeface="+mn-ea"/>
                          <a:cs typeface="+mn-cs"/>
                        </a:rPr>
                        <a:t>  </a:t>
                      </a:r>
                      <a:r>
                        <a:rPr lang="en-US" sz="1800" kern="1200" dirty="0">
                          <a:solidFill>
                            <a:schemeClr val="dk1"/>
                          </a:solidFill>
                          <a:latin typeface="+mn-lt"/>
                          <a:ea typeface="+mn-ea"/>
                          <a:cs typeface="+mn-cs"/>
                        </a:rPr>
                        <a:t>increases</a:t>
                      </a:r>
                      <a:endParaRPr lang="en-US" sz="1800" dirty="0"/>
                    </a:p>
                  </a:txBody>
                  <a:tcPr/>
                </a:tc>
                <a:tc>
                  <a:txBody>
                    <a:bodyPr/>
                    <a:lstStyle/>
                    <a:p>
                      <a:r>
                        <a:rPr lang="en-US" sz="1800" kern="1200" dirty="0">
                          <a:solidFill>
                            <a:schemeClr val="dk1"/>
                          </a:solidFill>
                          <a:latin typeface="+mn-lt"/>
                          <a:ea typeface="+mn-ea"/>
                          <a:cs typeface="+mn-cs"/>
                        </a:rPr>
                        <a:t>Mexican goods increase in price. Therefore, it takes fewer Mexican goods to buy a unit of US goods. The real value of the peso has risen.</a:t>
                      </a:r>
                      <a:endParaRPr lang="en-US" sz="1800" dirty="0"/>
                    </a:p>
                  </a:txBody>
                  <a:tcPr/>
                </a:tc>
                <a:tc>
                  <a:txBody>
                    <a:bodyPr/>
                    <a:lstStyle/>
                    <a:p>
                      <a:r>
                        <a:rPr lang="en-US" sz="1800" dirty="0"/>
                        <a:t>Because </a:t>
                      </a:r>
                      <a:r>
                        <a:rPr lang="en-US" sz="1800" kern="1200" dirty="0">
                          <a:solidFill>
                            <a:schemeClr val="dk1"/>
                          </a:solidFill>
                          <a:latin typeface="+mn-lt"/>
                          <a:ea typeface="+mn-ea"/>
                          <a:cs typeface="+mn-cs"/>
                        </a:rPr>
                        <a:t>it is in the denominator, the increase in </a:t>
                      </a:r>
                      <a:r>
                        <a:rPr lang="en-US" sz="1800" i="1" kern="1200" dirty="0">
                          <a:solidFill>
                            <a:schemeClr val="dk1"/>
                          </a:solidFill>
                          <a:latin typeface="+mn-lt"/>
                          <a:ea typeface="+mn-ea"/>
                          <a:cs typeface="+mn-cs"/>
                        </a:rPr>
                        <a:t>P</a:t>
                      </a:r>
                      <a:r>
                        <a:rPr lang="en-US" sz="1800" i="1" kern="1200" baseline="30000" dirty="0">
                          <a:solidFill>
                            <a:schemeClr val="dk1"/>
                          </a:solidFill>
                          <a:latin typeface="+mn-lt"/>
                          <a:ea typeface="+mn-ea"/>
                          <a:cs typeface="+mn-cs"/>
                        </a:rPr>
                        <a:t>M</a:t>
                      </a:r>
                      <a:r>
                        <a:rPr lang="en-US" sz="1800" kern="1200" baseline="30000" dirty="0">
                          <a:solidFill>
                            <a:schemeClr val="dk1"/>
                          </a:solidFill>
                          <a:latin typeface="+mn-lt"/>
                          <a:ea typeface="+mn-ea"/>
                          <a:cs typeface="+mn-cs"/>
                        </a:rPr>
                        <a:t> </a:t>
                      </a:r>
                      <a:r>
                        <a:rPr lang="en-US" sz="1800" kern="1200" dirty="0">
                          <a:solidFill>
                            <a:schemeClr val="dk1"/>
                          </a:solidFill>
                          <a:latin typeface="+mn-lt"/>
                          <a:ea typeface="+mn-ea"/>
                          <a:cs typeface="+mn-cs"/>
                        </a:rPr>
                        <a:t> decreases the value of </a:t>
                      </a:r>
                      <a:r>
                        <a:rPr lang="en-US" sz="1800" i="1" kern="1200" dirty="0">
                          <a:solidFill>
                            <a:schemeClr val="dk1"/>
                          </a:solidFill>
                          <a:latin typeface="+mn-lt"/>
                          <a:ea typeface="+mn-ea"/>
                          <a:cs typeface="+mn-cs"/>
                        </a:rPr>
                        <a:t>re</a:t>
                      </a:r>
                      <a:r>
                        <a:rPr lang="en-US" sz="1800" kern="1200" dirty="0">
                          <a:solidFill>
                            <a:schemeClr val="dk1"/>
                          </a:solidFill>
                          <a:latin typeface="+mn-lt"/>
                          <a:ea typeface="+mn-ea"/>
                          <a:cs typeface="+mn-cs"/>
                        </a:rPr>
                        <a:t>.</a:t>
                      </a:r>
                      <a:endParaRPr lang="en-US" sz="1800" dirty="0"/>
                    </a:p>
                  </a:txBody>
                  <a:tcPr/>
                </a:tc>
                <a:extLst>
                  <a:ext uri="{0D108BD9-81ED-4DB2-BD59-A6C34878D82A}">
                    <a16:rowId xmlns:a16="http://schemas.microsoft.com/office/drawing/2014/main" val="10002"/>
                  </a:ext>
                </a:extLst>
              </a:tr>
              <a:tr h="992715">
                <a:tc>
                  <a:txBody>
                    <a:bodyPr/>
                    <a:lstStyle/>
                    <a:p>
                      <a:r>
                        <a:rPr lang="en-US" sz="1800" i="1" dirty="0"/>
                        <a:t>e</a:t>
                      </a:r>
                      <a:r>
                        <a:rPr lang="en-US" sz="1800" dirty="0"/>
                        <a:t> increases</a:t>
                      </a:r>
                    </a:p>
                  </a:txBody>
                  <a:tcPr/>
                </a:tc>
                <a:tc>
                  <a:txBody>
                    <a:bodyPr/>
                    <a:lstStyle/>
                    <a:p>
                      <a:r>
                        <a:rPr lang="en-US" sz="1800" kern="1200" dirty="0">
                          <a:solidFill>
                            <a:schemeClr val="dk1"/>
                          </a:solidFill>
                          <a:latin typeface="+mn-lt"/>
                          <a:ea typeface="+mn-ea"/>
                          <a:cs typeface="+mn-cs"/>
                        </a:rPr>
                        <a:t>It takes more Mexican pesos to buy US dollars. The real value of the peso has fallen.</a:t>
                      </a:r>
                      <a:endParaRPr lang="en-US" sz="1800" dirty="0"/>
                    </a:p>
                  </a:txBody>
                  <a:tcPr/>
                </a:tc>
                <a:tc>
                  <a:txBody>
                    <a:bodyPr/>
                    <a:lstStyle/>
                    <a:p>
                      <a:r>
                        <a:rPr lang="en-US" sz="1800" kern="1200" dirty="0">
                          <a:solidFill>
                            <a:schemeClr val="dk1"/>
                          </a:solidFill>
                          <a:latin typeface="+mn-lt"/>
                          <a:ea typeface="+mn-ea"/>
                          <a:cs typeface="+mn-cs"/>
                        </a:rPr>
                        <a:t>The increase in  increases the value of </a:t>
                      </a:r>
                      <a:r>
                        <a:rPr lang="en-US" sz="1800" i="1" kern="1200" dirty="0">
                          <a:solidFill>
                            <a:schemeClr val="dk1"/>
                          </a:solidFill>
                          <a:latin typeface="+mn-lt"/>
                          <a:ea typeface="+mn-ea"/>
                          <a:cs typeface="+mn-cs"/>
                        </a:rPr>
                        <a:t>re</a:t>
                      </a:r>
                      <a:r>
                        <a:rPr lang="en-US" sz="1800" kern="1200" dirty="0">
                          <a:solidFill>
                            <a:schemeClr val="dk1"/>
                          </a:solidFill>
                          <a:latin typeface="+mn-lt"/>
                          <a:ea typeface="+mn-ea"/>
                          <a:cs typeface="+mn-cs"/>
                        </a:rPr>
                        <a:t>.</a:t>
                      </a:r>
                      <a:endParaRPr lang="en-US" sz="1800" dirty="0"/>
                    </a:p>
                  </a:txBody>
                  <a:tcPr/>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Real Effective Exchange Rate</a:t>
            </a:r>
          </a:p>
        </p:txBody>
      </p:sp>
      <p:sp>
        <p:nvSpPr>
          <p:cNvPr id="3" name="Content Placeholder 2"/>
          <p:cNvSpPr>
            <a:spLocks noGrp="1"/>
          </p:cNvSpPr>
          <p:nvPr>
            <p:ph idx="1"/>
          </p:nvPr>
        </p:nvSpPr>
        <p:spPr/>
        <p:txBody>
          <a:bodyPr/>
          <a:lstStyle/>
          <a:p>
            <a:r>
              <a:rPr lang="en-US" sz="2600" dirty="0"/>
              <a:t>Just as there is an effective exchange rate for the nominal exchange rate, so is there a </a:t>
            </a:r>
            <a:r>
              <a:rPr lang="en-US" sz="2600" i="1" dirty="0">
                <a:solidFill>
                  <a:schemeClr val="accent5">
                    <a:lumMod val="50000"/>
                  </a:schemeClr>
                </a:solidFill>
              </a:rPr>
              <a:t>real effective exchange rate</a:t>
            </a:r>
            <a:r>
              <a:rPr lang="en-US" sz="2600" dirty="0">
                <a:solidFill>
                  <a:schemeClr val="accent5">
                    <a:lumMod val="50000"/>
                  </a:schemeClr>
                </a:solidFill>
              </a:rPr>
              <a:t> (REER) </a:t>
            </a:r>
            <a:r>
              <a:rPr lang="en-US" sz="2600" dirty="0"/>
              <a:t>for the real exchange rate</a:t>
            </a:r>
          </a:p>
          <a:p>
            <a:endParaRPr lang="en-US" sz="2600" dirty="0"/>
          </a:p>
        </p:txBody>
      </p:sp>
      <p:graphicFrame>
        <p:nvGraphicFramePr>
          <p:cNvPr id="5" name="Object 4" descr="r e raised to the e f of f power equals alpha sub U S r e sub dollar plus alpha sub E U r e sub euro"/>
          <p:cNvGraphicFramePr>
            <a:graphicFrameLocks noChangeAspect="1"/>
          </p:cNvGraphicFramePr>
          <p:nvPr>
            <p:extLst>
              <p:ext uri="{D42A27DB-BD31-4B8C-83A1-F6EECF244321}">
                <p14:modId xmlns:p14="http://schemas.microsoft.com/office/powerpoint/2010/main" val="19172213"/>
              </p:ext>
            </p:extLst>
          </p:nvPr>
        </p:nvGraphicFramePr>
        <p:xfrm>
          <a:off x="2057400" y="3308350"/>
          <a:ext cx="4191000" cy="577850"/>
        </p:xfrm>
        <a:graphic>
          <a:graphicData uri="http://schemas.openxmlformats.org/presentationml/2006/ole">
            <mc:AlternateContent xmlns:mc="http://schemas.openxmlformats.org/markup-compatibility/2006">
              <mc:Choice xmlns:v="urn:schemas-microsoft-com:vml" Requires="v">
                <p:oleObj name="Equation" r:id="rId2" imgW="1701720" imgH="241200" progId="Equation.3">
                  <p:embed/>
                </p:oleObj>
              </mc:Choice>
              <mc:Fallback>
                <p:oleObj name="Equation" r:id="rId2" imgW="1701720" imgH="24120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308350"/>
                        <a:ext cx="4191000"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Purchasing Power Parity</a:t>
            </a:r>
          </a:p>
        </p:txBody>
      </p:sp>
      <p:sp>
        <p:nvSpPr>
          <p:cNvPr id="3" name="Content Placeholder 2"/>
          <p:cNvSpPr>
            <a:spLocks noGrp="1"/>
          </p:cNvSpPr>
          <p:nvPr>
            <p:ph idx="1"/>
          </p:nvPr>
        </p:nvSpPr>
        <p:spPr/>
        <p:txBody>
          <a:bodyPr/>
          <a:lstStyle/>
          <a:p>
            <a:r>
              <a:rPr lang="en-US" sz="2600" dirty="0"/>
              <a:t>Begins with the hypothesis that </a:t>
            </a:r>
            <a:r>
              <a:rPr lang="en-US" sz="2600" i="1" dirty="0">
                <a:solidFill>
                  <a:schemeClr val="accent5">
                    <a:lumMod val="50000"/>
                  </a:schemeClr>
                </a:solidFill>
              </a:rPr>
              <a:t>the nominal exchange rate will adjust so that the purchasing power of a currency will be the same in every country</a:t>
            </a:r>
          </a:p>
          <a:p>
            <a:pPr marL="342900" lvl="1" indent="-342900">
              <a:buClr>
                <a:schemeClr val="accent1"/>
              </a:buClr>
              <a:buSzPct val="65000"/>
              <a:buFont typeface="Wingdings" pitchFamily="2" charset="2"/>
              <a:buChar char="n"/>
            </a:pPr>
            <a:r>
              <a:rPr lang="en-US" dirty="0"/>
              <a:t>The purchasing power of a currency in a given country is </a:t>
            </a:r>
            <a:r>
              <a:rPr lang="en-US" dirty="0">
                <a:solidFill>
                  <a:schemeClr val="accent5">
                    <a:lumMod val="50000"/>
                  </a:schemeClr>
                </a:solidFill>
              </a:rPr>
              <a:t>inversely related </a:t>
            </a:r>
            <a:r>
              <a:rPr lang="en-US" dirty="0"/>
              <a:t>to price level in that country</a:t>
            </a:r>
          </a:p>
          <a:p>
            <a:pPr marL="342900" lvl="1" indent="-342900">
              <a:buClr>
                <a:schemeClr val="accent1"/>
              </a:buClr>
              <a:buSzPct val="65000"/>
              <a:buFont typeface="Wingdings" pitchFamily="2" charset="2"/>
              <a:buChar char="n"/>
            </a:pPr>
            <a:r>
              <a:rPr lang="en-US" dirty="0"/>
              <a:t>Therefore, the PPP hypothesis can be stated as</a:t>
            </a:r>
          </a:p>
          <a:p>
            <a:pPr marL="342900" lvl="1" indent="-342900">
              <a:buClr>
                <a:schemeClr val="accent1"/>
              </a:buClr>
              <a:buSzPct val="65000"/>
              <a:buFont typeface="Wingdings" pitchFamily="2" charset="2"/>
              <a:buChar char="n"/>
            </a:pPr>
            <a:endParaRPr lang="en-US" dirty="0"/>
          </a:p>
          <a:p>
            <a:endParaRPr lang="en-US" sz="2600" dirty="0"/>
          </a:p>
          <a:p>
            <a:endParaRPr lang="en-US" dirty="0"/>
          </a:p>
        </p:txBody>
      </p:sp>
      <p:graphicFrame>
        <p:nvGraphicFramePr>
          <p:cNvPr id="5" name="Object 4" descr="the fraction with numerator 1 and denominator P to the M power equals 1 over e times the fraction with numerator 1 and denominator P raised to the U S power"/>
          <p:cNvGraphicFramePr>
            <a:graphicFrameLocks noChangeAspect="1"/>
          </p:cNvGraphicFramePr>
          <p:nvPr>
            <p:extLst>
              <p:ext uri="{D42A27DB-BD31-4B8C-83A1-F6EECF244321}">
                <p14:modId xmlns:p14="http://schemas.microsoft.com/office/powerpoint/2010/main" val="1463357046"/>
              </p:ext>
            </p:extLst>
          </p:nvPr>
        </p:nvGraphicFramePr>
        <p:xfrm>
          <a:off x="2743200" y="5029200"/>
          <a:ext cx="2209800" cy="914400"/>
        </p:xfrm>
        <a:graphic>
          <a:graphicData uri="http://schemas.openxmlformats.org/presentationml/2006/ole">
            <mc:AlternateContent xmlns:mc="http://schemas.openxmlformats.org/markup-compatibility/2006">
              <mc:Choice xmlns:v="urn:schemas-microsoft-com:vml" Requires="v">
                <p:oleObj name="Equation" r:id="rId2" imgW="914400" imgH="393480" progId="Equation.3">
                  <p:embed/>
                </p:oleObj>
              </mc:Choice>
              <mc:Fallback>
                <p:oleObj name="Equation" r:id="rId2" imgW="914400" imgH="393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029200"/>
                        <a:ext cx="2209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Purchasing Power Parity</a:t>
            </a:r>
          </a:p>
        </p:txBody>
      </p:sp>
      <p:sp>
        <p:nvSpPr>
          <p:cNvPr id="3" name="Content Placeholder 2"/>
          <p:cNvSpPr>
            <a:spLocks noGrp="1"/>
          </p:cNvSpPr>
          <p:nvPr>
            <p:ph idx="1"/>
          </p:nvPr>
        </p:nvSpPr>
        <p:spPr/>
        <p:txBody>
          <a:bodyPr/>
          <a:lstStyle/>
          <a:p>
            <a:r>
              <a:rPr lang="en-US" sz="2600" dirty="0"/>
              <a:t>The PPP equation can be rearranged as</a:t>
            </a:r>
          </a:p>
          <a:p>
            <a:endParaRPr lang="en-US" sz="2600" dirty="0"/>
          </a:p>
          <a:p>
            <a:endParaRPr lang="en-US" sz="2600" dirty="0"/>
          </a:p>
          <a:p>
            <a:r>
              <a:rPr lang="en-US" sz="2600" dirty="0"/>
              <a:t>It can also be arranged as</a:t>
            </a:r>
          </a:p>
          <a:p>
            <a:endParaRPr lang="en-US" sz="2600" dirty="0"/>
          </a:p>
          <a:p>
            <a:endParaRPr lang="en-US" sz="2600" dirty="0"/>
          </a:p>
          <a:p>
            <a:r>
              <a:rPr lang="en-US" sz="2600" dirty="0"/>
              <a:t>Here we see that the PPP model is a special case of the real exchange rate being fixed at unity</a:t>
            </a:r>
          </a:p>
          <a:p>
            <a:pPr lvl="1"/>
            <a:r>
              <a:rPr lang="en-US" sz="2200" dirty="0"/>
              <a:t>In reality, though, real exchange rates </a:t>
            </a:r>
            <a:r>
              <a:rPr lang="en-US" sz="2200" i="1" dirty="0"/>
              <a:t>do change</a:t>
            </a:r>
          </a:p>
        </p:txBody>
      </p:sp>
      <p:graphicFrame>
        <p:nvGraphicFramePr>
          <p:cNvPr id="5" name="Object 4" descr="e equals the fraction with numerator P to the M power and denominator P raised to the U S power"/>
          <p:cNvGraphicFramePr>
            <a:graphicFrameLocks noChangeAspect="1"/>
          </p:cNvGraphicFramePr>
          <p:nvPr>
            <p:extLst>
              <p:ext uri="{D42A27DB-BD31-4B8C-83A1-F6EECF244321}">
                <p14:modId xmlns:p14="http://schemas.microsoft.com/office/powerpoint/2010/main" val="3111094283"/>
              </p:ext>
            </p:extLst>
          </p:nvPr>
        </p:nvGraphicFramePr>
        <p:xfrm>
          <a:off x="1752600" y="2209800"/>
          <a:ext cx="914400" cy="762000"/>
        </p:xfrm>
        <a:graphic>
          <a:graphicData uri="http://schemas.openxmlformats.org/presentationml/2006/ole">
            <mc:AlternateContent xmlns:mc="http://schemas.openxmlformats.org/markup-compatibility/2006">
              <mc:Choice xmlns:v="urn:schemas-microsoft-com:vml" Requires="v">
                <p:oleObj name="Equation" r:id="rId2" imgW="520560" imgH="419040" progId="Equation.3">
                  <p:embed/>
                </p:oleObj>
              </mc:Choice>
              <mc:Fallback>
                <p:oleObj name="Equation" r:id="rId2" imgW="520560" imgH="4190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209800"/>
                        <a:ext cx="9144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descr="e equals the fraction with numerator P raised to the home power and denominator P raised to the foreign power"/>
          <p:cNvGraphicFramePr>
            <a:graphicFrameLocks noChangeAspect="1"/>
          </p:cNvGraphicFramePr>
          <p:nvPr>
            <p:extLst>
              <p:ext uri="{D42A27DB-BD31-4B8C-83A1-F6EECF244321}">
                <p14:modId xmlns:p14="http://schemas.microsoft.com/office/powerpoint/2010/main" val="2726452388"/>
              </p:ext>
            </p:extLst>
          </p:nvPr>
        </p:nvGraphicFramePr>
        <p:xfrm>
          <a:off x="3886200" y="2209800"/>
          <a:ext cx="1371600" cy="762000"/>
        </p:xfrm>
        <a:graphic>
          <a:graphicData uri="http://schemas.openxmlformats.org/presentationml/2006/ole">
            <mc:AlternateContent xmlns:mc="http://schemas.openxmlformats.org/markup-compatibility/2006">
              <mc:Choice xmlns:v="urn:schemas-microsoft-com:vml" Requires="v">
                <p:oleObj name="Equation" r:id="rId4" imgW="685800" imgH="419040" progId="Equation.3">
                  <p:embed/>
                </p:oleObj>
              </mc:Choice>
              <mc:Fallback>
                <p:oleObj name="Equation" r:id="rId4" imgW="685800" imgH="4190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209800"/>
                        <a:ext cx="1371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descr="e the fraction with numerator P raised to the U S power and denominator P to the M power equals 1"/>
          <p:cNvGraphicFramePr>
            <a:graphicFrameLocks noChangeAspect="1"/>
          </p:cNvGraphicFramePr>
          <p:nvPr>
            <p:extLst>
              <p:ext uri="{D42A27DB-BD31-4B8C-83A1-F6EECF244321}">
                <p14:modId xmlns:p14="http://schemas.microsoft.com/office/powerpoint/2010/main" val="4217802637"/>
              </p:ext>
            </p:extLst>
          </p:nvPr>
        </p:nvGraphicFramePr>
        <p:xfrm>
          <a:off x="2209800" y="3581400"/>
          <a:ext cx="1371600" cy="762000"/>
        </p:xfrm>
        <a:graphic>
          <a:graphicData uri="http://schemas.openxmlformats.org/presentationml/2006/ole">
            <mc:AlternateContent xmlns:mc="http://schemas.openxmlformats.org/markup-compatibility/2006">
              <mc:Choice xmlns:v="urn:schemas-microsoft-com:vml" Requires="v">
                <p:oleObj name="Equation" r:id="rId6" imgW="596880" imgH="419040" progId="Equation.3">
                  <p:embed/>
                </p:oleObj>
              </mc:Choice>
              <mc:Fallback>
                <p:oleObj name="Equation" r:id="rId6" imgW="596880" imgH="41904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3581400"/>
                        <a:ext cx="1371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Interpreting Purchasing Power Parity</a:t>
            </a:r>
          </a:p>
        </p:txBody>
      </p:sp>
      <p:sp>
        <p:nvSpPr>
          <p:cNvPr id="3" name="Content Placeholder 2"/>
          <p:cNvSpPr>
            <a:spLocks noGrp="1"/>
          </p:cNvSpPr>
          <p:nvPr>
            <p:ph idx="1"/>
          </p:nvPr>
        </p:nvSpPr>
        <p:spPr/>
        <p:txBody>
          <a:bodyPr/>
          <a:lstStyle/>
          <a:p>
            <a:r>
              <a:rPr lang="en-US" sz="2600" dirty="0"/>
              <a:t>The PPP assumes that all goods entering into country price levels are </a:t>
            </a:r>
            <a:r>
              <a:rPr lang="en-US" sz="2600" i="1" dirty="0">
                <a:solidFill>
                  <a:schemeClr val="accent5">
                    <a:lumMod val="50000"/>
                  </a:schemeClr>
                </a:solidFill>
              </a:rPr>
              <a:t>traded</a:t>
            </a:r>
          </a:p>
          <a:p>
            <a:pPr lvl="1"/>
            <a:r>
              <a:rPr lang="en-US" sz="2200" dirty="0"/>
              <a:t>In reality, many goods are </a:t>
            </a:r>
            <a:r>
              <a:rPr lang="en-US" sz="2200" i="1" dirty="0">
                <a:solidFill>
                  <a:schemeClr val="accent5">
                    <a:lumMod val="50000"/>
                  </a:schemeClr>
                </a:solidFill>
              </a:rPr>
              <a:t>non-traded</a:t>
            </a:r>
          </a:p>
          <a:p>
            <a:r>
              <a:rPr lang="en-US" sz="2600" dirty="0"/>
              <a:t>Currency trading is also dominated by financial asset considerations rather than trade considerations</a:t>
            </a:r>
          </a:p>
          <a:p>
            <a:r>
              <a:rPr lang="en-US" sz="2600" dirty="0"/>
              <a:t>The PPP is useful to get a sense of the long-term tendency towards which nominal exchange rates move absent other changes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Exchange Rates and Trade Flows</a:t>
            </a:r>
          </a:p>
        </p:txBody>
      </p:sp>
      <p:sp>
        <p:nvSpPr>
          <p:cNvPr id="3" name="Content Placeholder 2"/>
          <p:cNvSpPr>
            <a:spLocks noGrp="1"/>
          </p:cNvSpPr>
          <p:nvPr>
            <p:ph idx="1"/>
          </p:nvPr>
        </p:nvSpPr>
        <p:spPr/>
        <p:txBody>
          <a:bodyPr/>
          <a:lstStyle/>
          <a:p>
            <a:r>
              <a:rPr lang="en-US" sz="2600" dirty="0"/>
              <a:t>Changes in </a:t>
            </a:r>
            <a:r>
              <a:rPr lang="en-US" sz="2600" i="1" dirty="0"/>
              <a:t>e</a:t>
            </a:r>
            <a:r>
              <a:rPr lang="en-US" sz="2600" dirty="0"/>
              <a:t> have an impact on trade flows</a:t>
            </a:r>
          </a:p>
          <a:p>
            <a:r>
              <a:rPr lang="en-US" sz="2600" dirty="0"/>
              <a:t>Consider the case of Mexico’s imports and exports</a:t>
            </a:r>
          </a:p>
          <a:p>
            <a:pPr lvl="1"/>
            <a:r>
              <a:rPr lang="en-US" sz="2200" dirty="0"/>
              <a:t>World prices (P</a:t>
            </a:r>
            <a:r>
              <a:rPr lang="en-US" sz="2200" baseline="30000" dirty="0"/>
              <a:t>W</a:t>
            </a:r>
            <a:r>
              <a:rPr lang="en-US" sz="2200" dirty="0"/>
              <a:t>) are typically in US dollar terms</a:t>
            </a:r>
          </a:p>
          <a:p>
            <a:pPr lvl="1"/>
            <a:r>
              <a:rPr lang="en-US" sz="2200" dirty="0"/>
              <a:t>Mexican prices (P</a:t>
            </a:r>
            <a:r>
              <a:rPr lang="en-US" sz="2200" baseline="30000" dirty="0"/>
              <a:t>M</a:t>
            </a:r>
            <a:r>
              <a:rPr lang="en-US" sz="2200" dirty="0"/>
              <a:t>) are in peso terms</a:t>
            </a:r>
          </a:p>
          <a:p>
            <a:pPr lvl="1"/>
            <a:r>
              <a:rPr lang="en-US" sz="2400" dirty="0"/>
              <a:t>Relationship between the peso and world prices of Mexico’s import (Z) goods can be expressed as</a:t>
            </a:r>
          </a:p>
          <a:p>
            <a:pPr lvl="1"/>
            <a:endParaRPr lang="en-US" sz="2200" dirty="0"/>
          </a:p>
          <a:p>
            <a:pPr lvl="1"/>
            <a:r>
              <a:rPr lang="en-US" sz="2400" dirty="0"/>
              <a:t>Relationship between the peso and dollar prices of Mexico’s exported (</a:t>
            </a:r>
            <a:r>
              <a:rPr lang="en-US" sz="2400" i="1" dirty="0"/>
              <a:t>E</a:t>
            </a:r>
            <a:r>
              <a:rPr lang="en-US" sz="2400" dirty="0"/>
              <a:t>) goods can be expressed as</a:t>
            </a:r>
          </a:p>
          <a:p>
            <a:endParaRPr lang="en-US" sz="3200" dirty="0"/>
          </a:p>
          <a:p>
            <a:endParaRPr lang="en-US" sz="3200" dirty="0"/>
          </a:p>
          <a:p>
            <a:endParaRPr lang="en-US" dirty="0"/>
          </a:p>
        </p:txBody>
      </p:sp>
      <p:graphicFrame>
        <p:nvGraphicFramePr>
          <p:cNvPr id="6" name="Object 5" descr="P sub Z to the M power equals e times P sub Z to the W power"/>
          <p:cNvGraphicFramePr>
            <a:graphicFrameLocks noChangeAspect="1"/>
          </p:cNvGraphicFramePr>
          <p:nvPr>
            <p:extLst>
              <p:ext uri="{D42A27DB-BD31-4B8C-83A1-F6EECF244321}">
                <p14:modId xmlns:p14="http://schemas.microsoft.com/office/powerpoint/2010/main" val="2466662173"/>
              </p:ext>
            </p:extLst>
          </p:nvPr>
        </p:nvGraphicFramePr>
        <p:xfrm>
          <a:off x="3276600" y="4114800"/>
          <a:ext cx="1981200" cy="609600"/>
        </p:xfrm>
        <a:graphic>
          <a:graphicData uri="http://schemas.openxmlformats.org/presentationml/2006/ole">
            <mc:AlternateContent xmlns:mc="http://schemas.openxmlformats.org/markup-compatibility/2006">
              <mc:Choice xmlns:v="urn:schemas-microsoft-com:vml" Requires="v">
                <p:oleObj name="Equation" r:id="rId2" imgW="787320" imgH="228600" progId="Equation.3">
                  <p:embed/>
                </p:oleObj>
              </mc:Choice>
              <mc:Fallback>
                <p:oleObj name="Equation" r:id="rId2" imgW="787320" imgH="228600" progId="Equation.3">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114800"/>
                        <a:ext cx="1981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descr="P sub E to the M power equals e times P sub E to the W power">
            <a:extLst>
              <a:ext uri="{FF2B5EF4-FFF2-40B4-BE49-F238E27FC236}">
                <a16:creationId xmlns:a16="http://schemas.microsoft.com/office/drawing/2014/main" id="{6033F3C1-EC78-3F4F-8020-0D4019092F2D}"/>
              </a:ext>
            </a:extLst>
          </p:cNvPr>
          <p:cNvGraphicFramePr>
            <a:graphicFrameLocks noChangeAspect="1"/>
          </p:cNvGraphicFramePr>
          <p:nvPr>
            <p:extLst>
              <p:ext uri="{D42A27DB-BD31-4B8C-83A1-F6EECF244321}">
                <p14:modId xmlns:p14="http://schemas.microsoft.com/office/powerpoint/2010/main" val="3544686043"/>
              </p:ext>
            </p:extLst>
          </p:nvPr>
        </p:nvGraphicFramePr>
        <p:xfrm>
          <a:off x="3048000" y="5275263"/>
          <a:ext cx="2057400" cy="609600"/>
        </p:xfrm>
        <a:graphic>
          <a:graphicData uri="http://schemas.openxmlformats.org/presentationml/2006/ole">
            <mc:AlternateContent xmlns:mc="http://schemas.openxmlformats.org/markup-compatibility/2006">
              <mc:Choice xmlns:v="urn:schemas-microsoft-com:vml" Requires="v">
                <p:oleObj name="Equation" r:id="rId4" imgW="787320" imgH="228600" progId="Equation.3">
                  <p:embed/>
                </p:oleObj>
              </mc:Choice>
              <mc:Fallback>
                <p:oleObj name="Equation" r:id="rId4" imgW="787320" imgH="228600" progId="Equation.3">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5275263"/>
                        <a:ext cx="2057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Exchange Rates and Trade Flows</a:t>
            </a:r>
          </a:p>
        </p:txBody>
      </p:sp>
      <p:sp>
        <p:nvSpPr>
          <p:cNvPr id="3" name="Content Placeholder 2"/>
          <p:cNvSpPr>
            <a:spLocks noGrp="1"/>
          </p:cNvSpPr>
          <p:nvPr>
            <p:ph idx="1"/>
          </p:nvPr>
        </p:nvSpPr>
        <p:spPr>
          <a:xfrm>
            <a:off x="457200" y="1417638"/>
            <a:ext cx="4419600" cy="4713287"/>
          </a:xfrm>
        </p:spPr>
        <p:txBody>
          <a:bodyPr/>
          <a:lstStyle/>
          <a:p>
            <a:r>
              <a:rPr lang="en-US" sz="2000" dirty="0"/>
              <a:t>Suppose </a:t>
            </a:r>
            <a:r>
              <a:rPr lang="en-US" sz="2000" i="1" dirty="0"/>
              <a:t>e</a:t>
            </a:r>
            <a:r>
              <a:rPr lang="en-US" sz="2000" dirty="0"/>
              <a:t> were to </a:t>
            </a:r>
            <a:r>
              <a:rPr lang="en-US" sz="2000" dirty="0">
                <a:solidFill>
                  <a:schemeClr val="accent5">
                    <a:lumMod val="50000"/>
                  </a:schemeClr>
                </a:solidFill>
              </a:rPr>
              <a:t>increase</a:t>
            </a:r>
            <a:r>
              <a:rPr lang="en-US" sz="2000" dirty="0"/>
              <a:t> (the value of the peso </a:t>
            </a:r>
            <a:r>
              <a:rPr lang="en-US" sz="2000" dirty="0">
                <a:solidFill>
                  <a:schemeClr val="accent5">
                    <a:lumMod val="50000"/>
                  </a:schemeClr>
                </a:solidFill>
              </a:rPr>
              <a:t>falls</a:t>
            </a:r>
            <a:r>
              <a:rPr lang="en-US" sz="2000" dirty="0"/>
              <a:t>)</a:t>
            </a:r>
          </a:p>
          <a:p>
            <a:pPr lvl="1"/>
            <a:r>
              <a:rPr lang="en-US" sz="1800" dirty="0"/>
              <a:t>Movement down the scale </a:t>
            </a:r>
            <a:r>
              <a:rPr lang="en-US" sz="1800" dirty="0">
                <a:solidFill>
                  <a:schemeClr val="accent5">
                    <a:lumMod val="50000"/>
                  </a:schemeClr>
                </a:solidFill>
              </a:rPr>
              <a:t>increases</a:t>
            </a:r>
            <a:r>
              <a:rPr lang="en-US" sz="1800" dirty="0"/>
              <a:t> the peso price of the imported good in Mexico</a:t>
            </a:r>
          </a:p>
          <a:p>
            <a:pPr lvl="1"/>
            <a:r>
              <a:rPr lang="en-US" sz="1800" dirty="0"/>
              <a:t>Import demand consequently </a:t>
            </a:r>
            <a:r>
              <a:rPr lang="en-US" sz="1800" dirty="0">
                <a:solidFill>
                  <a:schemeClr val="accent5">
                    <a:lumMod val="50000"/>
                  </a:schemeClr>
                </a:solidFill>
              </a:rPr>
              <a:t>decreases</a:t>
            </a:r>
          </a:p>
          <a:p>
            <a:r>
              <a:rPr lang="en-US" sz="2000" dirty="0"/>
              <a:t>Suppose</a:t>
            </a:r>
            <a:r>
              <a:rPr lang="en-US" sz="2000" i="1" dirty="0"/>
              <a:t> e </a:t>
            </a:r>
            <a:r>
              <a:rPr lang="en-US" sz="2000" dirty="0"/>
              <a:t>were to </a:t>
            </a:r>
            <a:r>
              <a:rPr lang="en-US" sz="2000" dirty="0">
                <a:solidFill>
                  <a:schemeClr val="accent5">
                    <a:lumMod val="50000"/>
                  </a:schemeClr>
                </a:solidFill>
              </a:rPr>
              <a:t>decrease</a:t>
            </a:r>
            <a:r>
              <a:rPr lang="en-US" sz="2000" dirty="0"/>
              <a:t> (the value of the peso </a:t>
            </a:r>
            <a:r>
              <a:rPr lang="en-US" sz="2000" dirty="0">
                <a:solidFill>
                  <a:schemeClr val="accent5">
                    <a:lumMod val="50000"/>
                  </a:schemeClr>
                </a:solidFill>
              </a:rPr>
              <a:t>rises</a:t>
            </a:r>
            <a:r>
              <a:rPr lang="en-US" sz="2000" dirty="0"/>
              <a:t>)</a:t>
            </a:r>
          </a:p>
          <a:p>
            <a:pPr lvl="1"/>
            <a:r>
              <a:rPr lang="en-US" sz="1800" dirty="0"/>
              <a:t>Movement up the scale </a:t>
            </a:r>
            <a:r>
              <a:rPr lang="en-US" sz="1800" dirty="0">
                <a:solidFill>
                  <a:schemeClr val="accent5">
                    <a:lumMod val="50000"/>
                  </a:schemeClr>
                </a:solidFill>
              </a:rPr>
              <a:t>decreases</a:t>
            </a:r>
            <a:r>
              <a:rPr lang="en-US" sz="1800" dirty="0"/>
              <a:t> the peso price of the imported good in Mexico</a:t>
            </a:r>
          </a:p>
          <a:p>
            <a:pPr lvl="1"/>
            <a:r>
              <a:rPr lang="en-US" sz="1800" dirty="0"/>
              <a:t>Import demand consequently </a:t>
            </a:r>
            <a:r>
              <a:rPr lang="en-US" sz="1800" dirty="0">
                <a:solidFill>
                  <a:schemeClr val="accent5">
                    <a:lumMod val="50000"/>
                  </a:schemeClr>
                </a:solidFill>
              </a:rPr>
              <a:t>increases</a:t>
            </a:r>
          </a:p>
          <a:p>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5" name="Picture 2" descr="This graph shows a simple upward-sloping line labeled Z - E on both the horizontal and vertical axes. The vertical axis is marked as 1/e, while the horizontal axis also features Z - E. The line originates near the bottom left corner and ascends towards the upper right corner, indicating a positive relationship between the variables represented on the axes. The graph is minimalistic, focusing solely on the relationship between Z - E and 1/e without additional markers or annotations.">
            <a:extLst>
              <a:ext uri="{FF2B5EF4-FFF2-40B4-BE49-F238E27FC236}">
                <a16:creationId xmlns:a16="http://schemas.microsoft.com/office/drawing/2014/main" id="{18E63581-1E61-6A44-BD05-719F28BA18F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58871" y="1941512"/>
            <a:ext cx="3640137"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8EF30BF3-AE6B-D944-8B39-4B480580562B}"/>
              </a:ext>
            </a:extLst>
          </p:cNvPr>
          <p:cNvSpPr/>
          <p:nvPr/>
        </p:nvSpPr>
        <p:spPr>
          <a:xfrm>
            <a:off x="4795649" y="5290056"/>
            <a:ext cx="3886669" cy="584775"/>
          </a:xfrm>
          <a:prstGeom prst="rect">
            <a:avLst/>
          </a:prstGeom>
        </p:spPr>
        <p:txBody>
          <a:bodyPr wrap="square">
            <a:spAutoFit/>
          </a:bodyPr>
          <a:lstStyle/>
          <a:p>
            <a:r>
              <a:rPr lang="en-US" sz="1600" dirty="0">
                <a:solidFill>
                  <a:schemeClr val="tx2"/>
                </a:solidFill>
              </a:rPr>
              <a:t>Figure 16.3: The Value of the Peso and Mexico’s Trade Deficit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CC5C-5256-7F4A-8A4A-A666063C7388}"/>
              </a:ext>
            </a:extLst>
          </p:cNvPr>
          <p:cNvSpPr>
            <a:spLocks noGrp="1"/>
          </p:cNvSpPr>
          <p:nvPr>
            <p:ph type="title"/>
          </p:nvPr>
        </p:nvSpPr>
        <p:spPr/>
        <p:txBody>
          <a:bodyPr/>
          <a:lstStyle/>
          <a:p>
            <a:r>
              <a:rPr lang="en-US" sz="4400" dirty="0"/>
              <a:t>Exchange Rates and Trade Flows</a:t>
            </a:r>
            <a:endParaRPr lang="en-US" dirty="0"/>
          </a:p>
        </p:txBody>
      </p:sp>
      <p:sp>
        <p:nvSpPr>
          <p:cNvPr id="3" name="Content Placeholder 2">
            <a:extLst>
              <a:ext uri="{FF2B5EF4-FFF2-40B4-BE49-F238E27FC236}">
                <a16:creationId xmlns:a16="http://schemas.microsoft.com/office/drawing/2014/main" id="{419F8F71-68F2-2C4B-95DB-8A8B79FE1CEB}"/>
              </a:ext>
            </a:extLst>
          </p:cNvPr>
          <p:cNvSpPr>
            <a:spLocks noGrp="1"/>
          </p:cNvSpPr>
          <p:nvPr>
            <p:ph idx="1"/>
          </p:nvPr>
        </p:nvSpPr>
        <p:spPr>
          <a:xfrm>
            <a:off x="457200" y="1600200"/>
            <a:ext cx="4114800" cy="4530725"/>
          </a:xfrm>
        </p:spPr>
        <p:txBody>
          <a:bodyPr/>
          <a:lstStyle/>
          <a:p>
            <a:r>
              <a:rPr lang="en-US" sz="2000" dirty="0"/>
              <a:t>Suppose </a:t>
            </a:r>
            <a:r>
              <a:rPr lang="en-US" sz="2000" i="1" dirty="0"/>
              <a:t>e</a:t>
            </a:r>
            <a:r>
              <a:rPr lang="en-US" sz="2000" dirty="0"/>
              <a:t> were to </a:t>
            </a:r>
            <a:r>
              <a:rPr lang="en-US" sz="2000" dirty="0">
                <a:solidFill>
                  <a:schemeClr val="accent5">
                    <a:lumMod val="50000"/>
                  </a:schemeClr>
                </a:solidFill>
              </a:rPr>
              <a:t>increase</a:t>
            </a:r>
            <a:r>
              <a:rPr lang="en-US" sz="2000" dirty="0"/>
              <a:t> (the value of the peso </a:t>
            </a:r>
            <a:r>
              <a:rPr lang="en-US" sz="2000" dirty="0">
                <a:solidFill>
                  <a:schemeClr val="accent5">
                    <a:lumMod val="50000"/>
                  </a:schemeClr>
                </a:solidFill>
              </a:rPr>
              <a:t>falls</a:t>
            </a:r>
            <a:r>
              <a:rPr lang="en-US" sz="2000" dirty="0"/>
              <a:t>)</a:t>
            </a:r>
          </a:p>
          <a:p>
            <a:pPr lvl="1"/>
            <a:r>
              <a:rPr lang="en-US" sz="1800" dirty="0"/>
              <a:t>Movement down the </a:t>
            </a:r>
            <a:r>
              <a:rPr lang="en-US" sz="1800" dirty="0">
                <a:solidFill>
                  <a:schemeClr val="accent5">
                    <a:lumMod val="50000"/>
                  </a:schemeClr>
                </a:solidFill>
              </a:rPr>
              <a:t>increases</a:t>
            </a:r>
            <a:r>
              <a:rPr lang="en-US" sz="1800" dirty="0"/>
              <a:t> the peso price of the export good in Mexico</a:t>
            </a:r>
          </a:p>
          <a:p>
            <a:pPr lvl="1"/>
            <a:r>
              <a:rPr lang="en-US" sz="1800" dirty="0"/>
              <a:t>Export supply in Mexico consequently </a:t>
            </a:r>
            <a:r>
              <a:rPr lang="en-US" sz="1800" dirty="0">
                <a:solidFill>
                  <a:schemeClr val="accent5">
                    <a:lumMod val="50000"/>
                  </a:schemeClr>
                </a:solidFill>
              </a:rPr>
              <a:t>increases</a:t>
            </a:r>
          </a:p>
          <a:p>
            <a:r>
              <a:rPr lang="en-US" sz="2000" dirty="0"/>
              <a:t>Suppose </a:t>
            </a:r>
            <a:r>
              <a:rPr lang="en-US" sz="2000" i="1" dirty="0"/>
              <a:t>e</a:t>
            </a:r>
            <a:r>
              <a:rPr lang="en-US" sz="2000" dirty="0"/>
              <a:t> were to decrease (the value of the peso </a:t>
            </a:r>
            <a:r>
              <a:rPr lang="en-US" sz="2000" dirty="0">
                <a:solidFill>
                  <a:schemeClr val="accent5">
                    <a:lumMod val="50000"/>
                  </a:schemeClr>
                </a:solidFill>
              </a:rPr>
              <a:t>rises</a:t>
            </a:r>
            <a:r>
              <a:rPr lang="en-US" sz="2000" dirty="0"/>
              <a:t>)</a:t>
            </a:r>
          </a:p>
          <a:p>
            <a:pPr lvl="1"/>
            <a:r>
              <a:rPr lang="en-US" sz="1800" dirty="0"/>
              <a:t>Movement up the inverse scale </a:t>
            </a:r>
            <a:r>
              <a:rPr lang="en-US" sz="1800" dirty="0">
                <a:solidFill>
                  <a:schemeClr val="accent5">
                    <a:lumMod val="50000"/>
                  </a:schemeClr>
                </a:solidFill>
              </a:rPr>
              <a:t>decreases</a:t>
            </a:r>
            <a:r>
              <a:rPr lang="en-US" sz="1800" dirty="0"/>
              <a:t> the peso price of exports in Mexico</a:t>
            </a:r>
          </a:p>
          <a:p>
            <a:pPr lvl="1"/>
            <a:r>
              <a:rPr lang="en-US" sz="1800" dirty="0"/>
              <a:t>Export supply consequently </a:t>
            </a:r>
            <a:r>
              <a:rPr lang="en-US" sz="1800" dirty="0">
                <a:solidFill>
                  <a:schemeClr val="accent5">
                    <a:lumMod val="50000"/>
                  </a:schemeClr>
                </a:solidFill>
              </a:rPr>
              <a:t>decreases</a:t>
            </a:r>
          </a:p>
          <a:p>
            <a:pPr lvl="1"/>
            <a:endParaRPr lang="en-US" sz="1800" dirty="0"/>
          </a:p>
          <a:p>
            <a:endParaRPr lang="en-US" sz="2400" dirty="0"/>
          </a:p>
        </p:txBody>
      </p:sp>
      <p:sp>
        <p:nvSpPr>
          <p:cNvPr id="4" name="Footer Placeholder 3">
            <a:extLst>
              <a:ext uri="{FF2B5EF4-FFF2-40B4-BE49-F238E27FC236}">
                <a16:creationId xmlns:a16="http://schemas.microsoft.com/office/drawing/2014/main" id="{E5393260-1008-254D-8564-E61B1BCAC420}"/>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5" name="Picture 2" descr="This graph shows a simple upward-sloping line labeled Z - E on both the horizontal and vertical axes. The vertical axis is marked as 1/e, while the horizontal axis also features Z - E. The line originates near the bottom left corner and ascends towards the upper right corner, indicating a positive relationship between the variables represented on the axes. The graph is minimalistic, focusing solely on the relationship between Z - E and 1/e without additional markers or annotations.">
            <a:extLst>
              <a:ext uri="{FF2B5EF4-FFF2-40B4-BE49-F238E27FC236}">
                <a16:creationId xmlns:a16="http://schemas.microsoft.com/office/drawing/2014/main" id="{DEABAAE2-04E6-954D-8370-FEDF4159C0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58871" y="1941512"/>
            <a:ext cx="3640137"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E771B3D-A872-3547-BEDD-60DD89EEE4B9}"/>
              </a:ext>
            </a:extLst>
          </p:cNvPr>
          <p:cNvSpPr/>
          <p:nvPr/>
        </p:nvSpPr>
        <p:spPr>
          <a:xfrm>
            <a:off x="4795649" y="5290056"/>
            <a:ext cx="3886669" cy="584775"/>
          </a:xfrm>
          <a:prstGeom prst="rect">
            <a:avLst/>
          </a:prstGeom>
        </p:spPr>
        <p:txBody>
          <a:bodyPr wrap="square">
            <a:spAutoFit/>
          </a:bodyPr>
          <a:lstStyle/>
          <a:p>
            <a:r>
              <a:rPr lang="en-US" sz="1600" dirty="0">
                <a:solidFill>
                  <a:schemeClr val="tx2"/>
                </a:solidFill>
              </a:rPr>
              <a:t>Figure 16.3: The Value of the Peso and Mexico’s Trade Deficit</a:t>
            </a:r>
          </a:p>
        </p:txBody>
      </p:sp>
    </p:spTree>
    <p:extLst>
      <p:ext uri="{BB962C8B-B14F-4D97-AF65-F5344CB8AC3E}">
        <p14:creationId xmlns:p14="http://schemas.microsoft.com/office/powerpoint/2010/main" val="297106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Exchange Rates and Trade Flows</a:t>
            </a:r>
          </a:p>
        </p:txBody>
      </p:sp>
      <p:sp>
        <p:nvSpPr>
          <p:cNvPr id="3" name="Content Placeholder 2"/>
          <p:cNvSpPr>
            <a:spLocks noGrp="1"/>
          </p:cNvSpPr>
          <p:nvPr>
            <p:ph idx="1"/>
          </p:nvPr>
        </p:nvSpPr>
        <p:spPr/>
        <p:txBody>
          <a:bodyPr/>
          <a:lstStyle/>
          <a:p>
            <a:r>
              <a:rPr lang="en-US" sz="2600" dirty="0"/>
              <a:t>As seen in Figure 16.3, the relationship between exchange rates and trade flows is important in its own right as a link between the international trade and international finance windows of the world economy</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Hedging and Foreign Exchange Derivatives</a:t>
            </a:r>
          </a:p>
        </p:txBody>
      </p:sp>
      <p:sp>
        <p:nvSpPr>
          <p:cNvPr id="3" name="Content Placeholder 2"/>
          <p:cNvSpPr>
            <a:spLocks noGrp="1"/>
          </p:cNvSpPr>
          <p:nvPr>
            <p:ph idx="1"/>
          </p:nvPr>
        </p:nvSpPr>
        <p:spPr>
          <a:xfrm>
            <a:off x="457200" y="1524000"/>
            <a:ext cx="8229600" cy="4606925"/>
          </a:xfrm>
        </p:spPr>
        <p:txBody>
          <a:bodyPr/>
          <a:lstStyle/>
          <a:p>
            <a:r>
              <a:rPr lang="en-US" sz="2600" dirty="0"/>
              <a:t>Firms enter foreign markets via contracting and foreign direct investment</a:t>
            </a:r>
          </a:p>
          <a:p>
            <a:r>
              <a:rPr lang="en-US" sz="2600" dirty="0"/>
              <a:t>If the sales from any of these market-entry strategies are not denominated in the currencies of the firms’ home-base countries, issues of </a:t>
            </a:r>
            <a:r>
              <a:rPr lang="en-US" sz="2600" b="1" dirty="0">
                <a:solidFill>
                  <a:schemeClr val="accent5">
                    <a:lumMod val="50000"/>
                  </a:schemeClr>
                </a:solidFill>
              </a:rPr>
              <a:t>exchange rate exposure </a:t>
            </a:r>
            <a:r>
              <a:rPr lang="en-US" sz="2600" dirty="0"/>
              <a:t>arise</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Analytical Elements </a:t>
            </a:r>
          </a:p>
        </p:txBody>
      </p:sp>
      <p:sp>
        <p:nvSpPr>
          <p:cNvPr id="3" name="Content Placeholder 2"/>
          <p:cNvSpPr>
            <a:spLocks noGrp="1"/>
          </p:cNvSpPr>
          <p:nvPr>
            <p:ph idx="1"/>
          </p:nvPr>
        </p:nvSpPr>
        <p:spPr/>
        <p:txBody>
          <a:bodyPr/>
          <a:lstStyle/>
          <a:p>
            <a:r>
              <a:rPr lang="en-US" dirty="0"/>
              <a:t>Countries</a:t>
            </a:r>
          </a:p>
          <a:p>
            <a:r>
              <a:rPr lang="en-US" dirty="0"/>
              <a:t>Currencies</a:t>
            </a:r>
          </a:p>
          <a:p>
            <a:r>
              <a:rPr lang="en-US" dirty="0"/>
              <a:t>Financial assets</a:t>
            </a:r>
          </a:p>
        </p:txBody>
      </p:sp>
      <p:sp>
        <p:nvSpPr>
          <p:cNvPr id="6" name="Footer Placeholder 3">
            <a:extLst>
              <a:ext uri="{FF2B5EF4-FFF2-40B4-BE49-F238E27FC236}">
                <a16:creationId xmlns:a16="http://schemas.microsoft.com/office/drawing/2014/main" id="{F0F99C14-6F3F-3F4B-AE8A-0E0980550703}"/>
              </a:ext>
            </a:extLst>
          </p:cNvPr>
          <p:cNvSpPr txBox="1">
            <a:spLocks/>
          </p:cNvSpPr>
          <p:nvPr/>
        </p:nvSpPr>
        <p:spPr>
          <a:xfrm>
            <a:off x="3124200" y="6278230"/>
            <a:ext cx="2895600" cy="45720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200" dirty="0">
                <a:latin typeface="+mj-lt"/>
              </a:rPr>
              <a:t>© Kenneth A. Reinert, </a:t>
            </a:r>
          </a:p>
          <a:p>
            <a:pPr algn="ctr"/>
            <a:r>
              <a:rPr lang="en-US" altLang="en-US" sz="1200" dirty="0">
                <a:latin typeface="+mj-lt"/>
              </a:rPr>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Hedging and Foreign Exchange Derivatives</a:t>
            </a:r>
          </a:p>
        </p:txBody>
      </p:sp>
      <p:sp>
        <p:nvSpPr>
          <p:cNvPr id="3" name="Content Placeholder 2"/>
          <p:cNvSpPr>
            <a:spLocks noGrp="1"/>
          </p:cNvSpPr>
          <p:nvPr>
            <p:ph idx="1"/>
          </p:nvPr>
        </p:nvSpPr>
        <p:spPr/>
        <p:txBody>
          <a:bodyPr/>
          <a:lstStyle/>
          <a:p>
            <a:r>
              <a:rPr lang="en-US" sz="2600" dirty="0"/>
              <a:t>Suppose that the €/US$ exchange rate is currently at a value of 1.00. Suppose also that a US firm is expecting euro revenues of €1.0 million. </a:t>
            </a:r>
          </a:p>
          <a:p>
            <a:pPr lvl="1"/>
            <a:r>
              <a:rPr lang="en-US" sz="2200" dirty="0"/>
              <a:t>Given the current exchange rate, known as a </a:t>
            </a:r>
            <a:r>
              <a:rPr lang="en-US" sz="2200" b="1" dirty="0">
                <a:solidFill>
                  <a:schemeClr val="accent5">
                    <a:lumMod val="50000"/>
                  </a:schemeClr>
                </a:solidFill>
              </a:rPr>
              <a:t>spot rate</a:t>
            </a:r>
            <a:r>
              <a:rPr lang="en-US" sz="2200" dirty="0"/>
              <a:t>, the US firm might be expecting dollar revenues of US$1.0 million. </a:t>
            </a:r>
          </a:p>
          <a:p>
            <a:r>
              <a:rPr lang="en-US" sz="2600" dirty="0"/>
              <a:t>Suppose, however, that the euro weakens, and the spot rate moves to = 1.25 (a dollar value of the euro of $0.80). </a:t>
            </a:r>
          </a:p>
          <a:p>
            <a:pPr lvl="1"/>
            <a:r>
              <a:rPr lang="en-US" sz="2200" dirty="0"/>
              <a:t>It now takes more </a:t>
            </a:r>
            <a:r>
              <a:rPr lang="en-US" sz="2200" dirty="0" err="1"/>
              <a:t>euros</a:t>
            </a:r>
            <a:r>
              <a:rPr lang="en-US" sz="2200" dirty="0"/>
              <a:t> to purchase a dollar, and the dollar revenues shrink to $800,000</a:t>
            </a:r>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Foreign Exchange Derivatives</a:t>
            </a:r>
          </a:p>
        </p:txBody>
      </p:sp>
      <p:sp>
        <p:nvSpPr>
          <p:cNvPr id="3" name="Content Placeholder 2"/>
          <p:cNvSpPr>
            <a:spLocks noGrp="1"/>
          </p:cNvSpPr>
          <p:nvPr>
            <p:ph idx="1"/>
          </p:nvPr>
        </p:nvSpPr>
        <p:spPr/>
        <p:txBody>
          <a:bodyPr/>
          <a:lstStyle/>
          <a:p>
            <a:r>
              <a:rPr lang="en-US" sz="2600" dirty="0"/>
              <a:t>Table 16.3 distinguishes among four types of foreign exchange derivatives</a:t>
            </a:r>
          </a:p>
          <a:p>
            <a:pPr lvl="1"/>
            <a:r>
              <a:rPr lang="en-US" sz="2200" dirty="0">
                <a:solidFill>
                  <a:schemeClr val="accent5">
                    <a:lumMod val="50000"/>
                  </a:schemeClr>
                </a:solidFill>
              </a:rPr>
              <a:t>Forward contracts</a:t>
            </a:r>
          </a:p>
          <a:p>
            <a:pPr lvl="1"/>
            <a:r>
              <a:rPr lang="en-US" sz="2200" dirty="0">
                <a:solidFill>
                  <a:schemeClr val="accent5">
                    <a:lumMod val="50000"/>
                  </a:schemeClr>
                </a:solidFill>
              </a:rPr>
              <a:t>Foreign exchange swaps</a:t>
            </a:r>
          </a:p>
          <a:p>
            <a:pPr lvl="1"/>
            <a:r>
              <a:rPr lang="en-US" sz="2200" dirty="0">
                <a:solidFill>
                  <a:schemeClr val="accent5">
                    <a:lumMod val="50000"/>
                  </a:schemeClr>
                </a:solidFill>
              </a:rPr>
              <a:t>Currency swaps</a:t>
            </a:r>
          </a:p>
          <a:p>
            <a:pPr lvl="1"/>
            <a:r>
              <a:rPr lang="en-US" sz="2200" dirty="0">
                <a:solidFill>
                  <a:schemeClr val="accent5">
                    <a:lumMod val="50000"/>
                  </a:schemeClr>
                </a:solidFill>
              </a:rPr>
              <a:t>Options</a:t>
            </a:r>
          </a:p>
          <a:p>
            <a:r>
              <a:rPr lang="en-US" sz="2600" dirty="0"/>
              <a:t>Figure 16.4 plots these types of derivatives using data from the Bank of International Settlements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Table 16.3: Foreign Exchange Derivatives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1472065"/>
              </p:ext>
            </p:extLst>
          </p:nvPr>
        </p:nvGraphicFramePr>
        <p:xfrm>
          <a:off x="457200" y="1600200"/>
          <a:ext cx="8229600" cy="430276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370840">
                <a:tc>
                  <a:txBody>
                    <a:bodyPr/>
                    <a:lstStyle/>
                    <a:p>
                      <a:r>
                        <a:rPr lang="en-US" dirty="0">
                          <a:solidFill>
                            <a:schemeClr val="tx1"/>
                          </a:solidFill>
                        </a:rPr>
                        <a:t>Derivative type</a:t>
                      </a:r>
                    </a:p>
                  </a:txBody>
                  <a:tcPr/>
                </a:tc>
                <a:tc>
                  <a:txBody>
                    <a:bodyPr/>
                    <a:lstStyle/>
                    <a:p>
                      <a:r>
                        <a:rPr lang="en-US" dirty="0">
                          <a:solidFill>
                            <a:schemeClr val="tx1"/>
                          </a:solidFill>
                        </a:rPr>
                        <a:t>Explanation</a:t>
                      </a:r>
                    </a:p>
                  </a:txBody>
                  <a:tcPr/>
                </a:tc>
                <a:extLst>
                  <a:ext uri="{0D108BD9-81ED-4DB2-BD59-A6C34878D82A}">
                    <a16:rowId xmlns:a16="http://schemas.microsoft.com/office/drawing/2014/main" val="10000"/>
                  </a:ext>
                </a:extLst>
              </a:tr>
              <a:tr h="370840">
                <a:tc>
                  <a:txBody>
                    <a:bodyPr/>
                    <a:lstStyle/>
                    <a:p>
                      <a:r>
                        <a:rPr lang="en-US" sz="1800" kern="1200" dirty="0">
                          <a:solidFill>
                            <a:schemeClr val="dk1"/>
                          </a:solidFill>
                          <a:latin typeface="+mn-lt"/>
                          <a:ea typeface="+mn-ea"/>
                          <a:cs typeface="+mn-cs"/>
                        </a:rPr>
                        <a:t>Forward contracts</a:t>
                      </a:r>
                      <a:endParaRPr lang="en-US" dirty="0"/>
                    </a:p>
                  </a:txBody>
                  <a:tcPr/>
                </a:tc>
                <a:tc>
                  <a:txBody>
                    <a:bodyPr/>
                    <a:lstStyle/>
                    <a:p>
                      <a:r>
                        <a:rPr lang="en-US" sz="1800" kern="1200" dirty="0">
                          <a:solidFill>
                            <a:schemeClr val="dk1"/>
                          </a:solidFill>
                          <a:latin typeface="+mn-lt"/>
                          <a:ea typeface="+mn-ea"/>
                          <a:cs typeface="+mn-cs"/>
                        </a:rPr>
                        <a:t>Two parties agree on a foreign exchange transaction to take place at a specified, future date.</a:t>
                      </a:r>
                      <a:endParaRPr lang="en-US" dirty="0"/>
                    </a:p>
                  </a:txBody>
                  <a:tcPr/>
                </a:tc>
                <a:extLst>
                  <a:ext uri="{0D108BD9-81ED-4DB2-BD59-A6C34878D82A}">
                    <a16:rowId xmlns:a16="http://schemas.microsoft.com/office/drawing/2014/main" val="10001"/>
                  </a:ext>
                </a:extLst>
              </a:tr>
              <a:tr h="370840">
                <a:tc>
                  <a:txBody>
                    <a:bodyPr/>
                    <a:lstStyle/>
                    <a:p>
                      <a:r>
                        <a:rPr lang="en-US" sz="1800" kern="1200" dirty="0">
                          <a:solidFill>
                            <a:schemeClr val="dk1"/>
                          </a:solidFill>
                          <a:latin typeface="+mn-lt"/>
                          <a:ea typeface="+mn-ea"/>
                          <a:cs typeface="+mn-cs"/>
                        </a:rPr>
                        <a:t>Foreign exchange swaps</a:t>
                      </a:r>
                      <a:endParaRPr lang="en-US" dirty="0"/>
                    </a:p>
                  </a:txBody>
                  <a:tcPr/>
                </a:tc>
                <a:tc>
                  <a:txBody>
                    <a:bodyPr/>
                    <a:lstStyle/>
                    <a:p>
                      <a:r>
                        <a:rPr lang="en-US" sz="1800" kern="1200" dirty="0">
                          <a:solidFill>
                            <a:schemeClr val="dk1"/>
                          </a:solidFill>
                          <a:latin typeface="+mn-lt"/>
                          <a:ea typeface="+mn-ea"/>
                          <a:cs typeface="+mn-cs"/>
                        </a:rPr>
                        <a:t>Two parties exchange currencies for a specified length of time after which the currency exchange is reversed.</a:t>
                      </a:r>
                      <a:endParaRPr lang="en-US" dirty="0"/>
                    </a:p>
                  </a:txBody>
                  <a:tcPr/>
                </a:tc>
                <a:extLst>
                  <a:ext uri="{0D108BD9-81ED-4DB2-BD59-A6C34878D82A}">
                    <a16:rowId xmlns:a16="http://schemas.microsoft.com/office/drawing/2014/main" val="10002"/>
                  </a:ext>
                </a:extLst>
              </a:tr>
              <a:tr h="370840">
                <a:tc>
                  <a:txBody>
                    <a:bodyPr/>
                    <a:lstStyle/>
                    <a:p>
                      <a:r>
                        <a:rPr lang="en-US" sz="1800" kern="1200" dirty="0">
                          <a:solidFill>
                            <a:schemeClr val="dk1"/>
                          </a:solidFill>
                          <a:latin typeface="+mn-lt"/>
                          <a:ea typeface="+mn-ea"/>
                          <a:cs typeface="+mn-cs"/>
                        </a:rPr>
                        <a:t>Currency swaps</a:t>
                      </a:r>
                      <a:endParaRPr lang="en-US" dirty="0"/>
                    </a:p>
                  </a:txBody>
                  <a:tcPr/>
                </a:tc>
                <a:tc>
                  <a:txBody>
                    <a:bodyPr/>
                    <a:lstStyle/>
                    <a:p>
                      <a:r>
                        <a:rPr lang="en-US" sz="1800" kern="1200" dirty="0">
                          <a:solidFill>
                            <a:schemeClr val="dk1"/>
                          </a:solidFill>
                          <a:latin typeface="+mn-lt"/>
                          <a:ea typeface="+mn-ea"/>
                          <a:cs typeface="+mn-cs"/>
                        </a:rPr>
                        <a:t>Two parties exchange interest payments in different currencies for a specified period of time and then exchange principals at a specified maturity date.</a:t>
                      </a:r>
                      <a:endParaRPr lang="en-US" dirty="0"/>
                    </a:p>
                  </a:txBody>
                  <a:tcPr/>
                </a:tc>
                <a:extLst>
                  <a:ext uri="{0D108BD9-81ED-4DB2-BD59-A6C34878D82A}">
                    <a16:rowId xmlns:a16="http://schemas.microsoft.com/office/drawing/2014/main" val="10003"/>
                  </a:ext>
                </a:extLst>
              </a:tr>
              <a:tr h="370840">
                <a:tc>
                  <a:txBody>
                    <a:bodyPr/>
                    <a:lstStyle/>
                    <a:p>
                      <a:r>
                        <a:rPr lang="en-US" sz="1800" kern="1200" dirty="0">
                          <a:solidFill>
                            <a:schemeClr val="dk1"/>
                          </a:solidFill>
                          <a:latin typeface="+mn-lt"/>
                          <a:ea typeface="+mn-ea"/>
                          <a:cs typeface="+mn-cs"/>
                        </a:rPr>
                        <a:t>Options</a:t>
                      </a:r>
                      <a:endParaRPr lang="en-US" dirty="0"/>
                    </a:p>
                  </a:txBody>
                  <a:tcPr/>
                </a:tc>
                <a:tc>
                  <a:txBody>
                    <a:bodyPr/>
                    <a:lstStyle/>
                    <a:p>
                      <a:r>
                        <a:rPr lang="en-US" sz="1800" kern="1200" dirty="0">
                          <a:solidFill>
                            <a:schemeClr val="dk1"/>
                          </a:solidFill>
                          <a:latin typeface="+mn-lt"/>
                          <a:ea typeface="+mn-ea"/>
                          <a:cs typeface="+mn-cs"/>
                        </a:rPr>
                        <a:t>A party purchases the right to exchange one currency for another at a specified, future date and at a specified rate.</a:t>
                      </a:r>
                      <a:endParaRPr lang="en-US" dirty="0"/>
                    </a:p>
                  </a:txBody>
                  <a:tcPr/>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Figure 16.4: Foreign Exchange Derivatives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
        <p:nvSpPr>
          <p:cNvPr id="6" name="Content Placeholder 5"/>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pPr>
              <a:buNone/>
            </a:pPr>
            <a:endParaRPr lang="en-US" sz="2000" dirty="0"/>
          </a:p>
          <a:p>
            <a:pPr>
              <a:buNone/>
            </a:pPr>
            <a:r>
              <a:rPr lang="en-US" sz="2000" dirty="0"/>
              <a:t>Source: Bank for International Settlements</a:t>
            </a:r>
          </a:p>
        </p:txBody>
      </p:sp>
      <p:pic>
        <p:nvPicPr>
          <p:cNvPr id="8" name="Picture 2" descr="This pie chart shows the distribution of different types of foreign exchange derivatives. The largest portion, representing Forwards and forex swaps, accounts for 43,871 units. The second-largest portion, labeled Currency swaps, represents 22,207 units. The smallest segment, labeled Options, accounts for 10,901 units. The chart uses varying shades of gray to differentiate each category, with the legend to the right specifying which shade corresponds to each derivative type.">
            <a:extLst>
              <a:ext uri="{FF2B5EF4-FFF2-40B4-BE49-F238E27FC236}">
                <a16:creationId xmlns:a16="http://schemas.microsoft.com/office/drawing/2014/main" id="{A0099EB6-0A73-7A42-8DCD-4A5F2C8637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4950" y="1750174"/>
            <a:ext cx="6134100" cy="335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872B-B00A-D842-B93A-1DE59840E0EF}"/>
              </a:ext>
            </a:extLst>
          </p:cNvPr>
          <p:cNvSpPr>
            <a:spLocks noGrp="1"/>
          </p:cNvSpPr>
          <p:nvPr>
            <p:ph type="title"/>
          </p:nvPr>
        </p:nvSpPr>
        <p:spPr/>
        <p:txBody>
          <a:bodyPr/>
          <a:lstStyle/>
          <a:p>
            <a:r>
              <a:rPr lang="en-US" dirty="0"/>
              <a:t>Hedging</a:t>
            </a:r>
          </a:p>
        </p:txBody>
      </p:sp>
      <p:sp>
        <p:nvSpPr>
          <p:cNvPr id="3" name="Content Placeholder 2">
            <a:extLst>
              <a:ext uri="{FF2B5EF4-FFF2-40B4-BE49-F238E27FC236}">
                <a16:creationId xmlns:a16="http://schemas.microsoft.com/office/drawing/2014/main" id="{FE052148-1E1C-D44F-A2E8-7C6A5D6E68F1}"/>
              </a:ext>
            </a:extLst>
          </p:cNvPr>
          <p:cNvSpPr>
            <a:spLocks noGrp="1"/>
          </p:cNvSpPr>
          <p:nvPr>
            <p:ph idx="1"/>
          </p:nvPr>
        </p:nvSpPr>
        <p:spPr>
          <a:xfrm>
            <a:off x="457200" y="1066800"/>
            <a:ext cx="8229600" cy="5064125"/>
          </a:xfrm>
        </p:spPr>
        <p:txBody>
          <a:bodyPr/>
          <a:lstStyle/>
          <a:p>
            <a:pPr lvl="0">
              <a:lnSpc>
                <a:spcPct val="100000"/>
              </a:lnSpc>
            </a:pPr>
            <a:r>
              <a:rPr lang="en-US" sz="2800" dirty="0"/>
              <a:t>Foreign exchange derivates are financial instruments that have the effect of “locking in” a forward exchange rate</a:t>
            </a:r>
          </a:p>
          <a:p>
            <a:pPr lvl="1">
              <a:lnSpc>
                <a:spcPct val="100000"/>
              </a:lnSpc>
            </a:pPr>
            <a:r>
              <a:rPr lang="en-US" sz="2400" dirty="0"/>
              <a:t>How can they play a role in hedging exchange rate exposure? </a:t>
            </a:r>
          </a:p>
          <a:p>
            <a:pPr lvl="0">
              <a:lnSpc>
                <a:spcPct val="100000"/>
              </a:lnSpc>
            </a:pPr>
            <a:r>
              <a:rPr lang="en-US" sz="2800" dirty="0"/>
              <a:t>Consider this using the </a:t>
            </a:r>
            <a:r>
              <a:rPr lang="en-US" sz="2800" b="1" dirty="0">
                <a:solidFill>
                  <a:schemeClr val="accent5">
                    <a:lumMod val="50000"/>
                  </a:schemeClr>
                </a:solidFill>
              </a:rPr>
              <a:t>forward rate</a:t>
            </a:r>
          </a:p>
          <a:p>
            <a:pPr lvl="1">
              <a:lnSpc>
                <a:spcPct val="100000"/>
              </a:lnSpc>
            </a:pPr>
            <a:r>
              <a:rPr lang="en-US" sz="2400" dirty="0"/>
              <a:t>If the forward rate of the euro (€/US$) is the same as the spot rate, the euro is said to be “</a:t>
            </a:r>
            <a:r>
              <a:rPr lang="en-US" sz="2400" dirty="0">
                <a:solidFill>
                  <a:schemeClr val="accent5">
                    <a:lumMod val="50000"/>
                  </a:schemeClr>
                </a:solidFill>
              </a:rPr>
              <a:t>flat</a:t>
            </a:r>
            <a:r>
              <a:rPr lang="en-US" sz="2400" dirty="0"/>
              <a:t>” </a:t>
            </a:r>
          </a:p>
          <a:p>
            <a:pPr lvl="1">
              <a:lnSpc>
                <a:spcPct val="100000"/>
              </a:lnSpc>
            </a:pPr>
            <a:r>
              <a:rPr lang="en-US" sz="2400" dirty="0"/>
              <a:t>If the forward rate of the euro is above the spot rate, the euro is said to be at a “</a:t>
            </a:r>
            <a:r>
              <a:rPr lang="en-US" sz="2400" dirty="0">
                <a:solidFill>
                  <a:schemeClr val="accent5">
                    <a:lumMod val="50000"/>
                  </a:schemeClr>
                </a:solidFill>
              </a:rPr>
              <a:t>forward discount</a:t>
            </a:r>
            <a:r>
              <a:rPr lang="en-US" sz="2400" dirty="0"/>
              <a:t>” </a:t>
            </a:r>
          </a:p>
          <a:p>
            <a:pPr lvl="1">
              <a:lnSpc>
                <a:spcPct val="100000"/>
              </a:lnSpc>
            </a:pPr>
            <a:r>
              <a:rPr lang="en-US" sz="2400" dirty="0"/>
              <a:t>Finally, if the forward rate of the euro is below the spot rate, the euro is said to be at a “</a:t>
            </a:r>
            <a:r>
              <a:rPr lang="en-US" sz="2400" dirty="0">
                <a:solidFill>
                  <a:schemeClr val="accent5">
                    <a:lumMod val="50000"/>
                  </a:schemeClr>
                </a:solidFill>
              </a:rPr>
              <a:t>forward premium</a:t>
            </a:r>
            <a:r>
              <a:rPr lang="en-US" sz="2400" dirty="0"/>
              <a:t>”</a:t>
            </a:r>
          </a:p>
          <a:p>
            <a:endParaRPr lang="en-US" sz="2800" dirty="0"/>
          </a:p>
        </p:txBody>
      </p:sp>
      <p:sp>
        <p:nvSpPr>
          <p:cNvPr id="4" name="Footer Placeholder 3">
            <a:extLst>
              <a:ext uri="{FF2B5EF4-FFF2-40B4-BE49-F238E27FC236}">
                <a16:creationId xmlns:a16="http://schemas.microsoft.com/office/drawing/2014/main" id="{53C06C76-3A78-694E-AA4F-0D8892C008EA}"/>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308021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Hedging</a:t>
            </a:r>
          </a:p>
        </p:txBody>
      </p:sp>
      <p:sp>
        <p:nvSpPr>
          <p:cNvPr id="3" name="Content Placeholder 2"/>
          <p:cNvSpPr>
            <a:spLocks noGrp="1"/>
          </p:cNvSpPr>
          <p:nvPr>
            <p:ph idx="1"/>
          </p:nvPr>
        </p:nvSpPr>
        <p:spPr/>
        <p:txBody>
          <a:bodyPr/>
          <a:lstStyle/>
          <a:p>
            <a:r>
              <a:rPr lang="en-US" sz="2600" dirty="0"/>
              <a:t>Suppose that we begin with the exchange rate (€/US$) being 1.00 and that a US firm is expecting euro revenues of €1.0 million in six month’s time</a:t>
            </a:r>
          </a:p>
          <a:p>
            <a:r>
              <a:rPr lang="en-US" sz="2600" dirty="0"/>
              <a:t>Suppose that the euro is at a six-month forward discount of 1.11. </a:t>
            </a:r>
          </a:p>
          <a:p>
            <a:r>
              <a:rPr lang="en-US" sz="2600" dirty="0"/>
              <a:t>The US firm could take out a forward contract and, at that future time, convert the euro revenue into $900,900 of dollar revenue. </a:t>
            </a:r>
          </a:p>
          <a:p>
            <a:endParaRPr lang="en-US" sz="2600" dirty="0"/>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Hedging</a:t>
            </a:r>
          </a:p>
        </p:txBody>
      </p:sp>
      <p:sp>
        <p:nvSpPr>
          <p:cNvPr id="3" name="Content Placeholder 2"/>
          <p:cNvSpPr>
            <a:spLocks noGrp="1"/>
          </p:cNvSpPr>
          <p:nvPr>
            <p:ph idx="1"/>
          </p:nvPr>
        </p:nvSpPr>
        <p:spPr>
          <a:xfrm>
            <a:off x="457200" y="1447800"/>
            <a:ext cx="8229600" cy="4683125"/>
          </a:xfrm>
        </p:spPr>
        <p:txBody>
          <a:bodyPr/>
          <a:lstStyle/>
          <a:p>
            <a:r>
              <a:rPr lang="en-US" sz="2600" dirty="0"/>
              <a:t>Would this be a smart move? </a:t>
            </a:r>
          </a:p>
          <a:p>
            <a:r>
              <a:rPr lang="en-US" sz="2600" dirty="0"/>
              <a:t>If the firm knew with certainty that the future spot rate were to be 1.25, it would be. </a:t>
            </a:r>
          </a:p>
          <a:p>
            <a:pPr lvl="1"/>
            <a:r>
              <a:rPr lang="en-US" sz="2200" dirty="0"/>
              <a:t>With the forward contract, the firm would earn $900,900 rather than $800,000. </a:t>
            </a:r>
          </a:p>
          <a:p>
            <a:r>
              <a:rPr lang="en-US" sz="2600" dirty="0"/>
              <a:t>If the future spot rate were actually to be below 1.11, though, it would not be.</a:t>
            </a:r>
          </a:p>
          <a:p>
            <a:pPr lvl="1"/>
            <a:r>
              <a:rPr lang="en-US" sz="2200" dirty="0"/>
              <a:t>The firm could have earned more than $900,900 without the forward contract</a:t>
            </a:r>
          </a:p>
          <a:p>
            <a:r>
              <a:rPr lang="en-US" sz="2400" dirty="0"/>
              <a:t>Thus hedging exchange rate exposure requires that firms have expectations or forecasts of future spot rates</a:t>
            </a:r>
            <a:endParaRPr lang="en-US" sz="22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85FF-1027-9F46-B89B-7FB2FA1445EF}"/>
              </a:ext>
            </a:extLst>
          </p:cNvPr>
          <p:cNvSpPr>
            <a:spLocks noGrp="1"/>
          </p:cNvSpPr>
          <p:nvPr>
            <p:ph type="title"/>
          </p:nvPr>
        </p:nvSpPr>
        <p:spPr/>
        <p:txBody>
          <a:bodyPr/>
          <a:lstStyle/>
          <a:p>
            <a:r>
              <a:rPr lang="en-US" sz="4000" dirty="0"/>
              <a:t>Appendix 16.1: Price Levels and the PPP Model</a:t>
            </a:r>
          </a:p>
        </p:txBody>
      </p:sp>
      <p:sp>
        <p:nvSpPr>
          <p:cNvPr id="3" name="Content Placeholder 2" descr="P equals Y divided by y">
            <a:extLst>
              <a:ext uri="{FF2B5EF4-FFF2-40B4-BE49-F238E27FC236}">
                <a16:creationId xmlns:a16="http://schemas.microsoft.com/office/drawing/2014/main" id="{26A9A658-DB81-CF40-B9C2-D2F6541666A2}"/>
              </a:ext>
            </a:extLst>
          </p:cNvPr>
          <p:cNvSpPr>
            <a:spLocks noGrp="1"/>
          </p:cNvSpPr>
          <p:nvPr>
            <p:ph idx="1"/>
          </p:nvPr>
        </p:nvSpPr>
        <p:spPr/>
        <p:txBody>
          <a:bodyPr/>
          <a:lstStyle/>
          <a:p>
            <a:r>
              <a:rPr lang="en-US" sz="2400" dirty="0"/>
              <a:t>Price level</a:t>
            </a:r>
          </a:p>
          <a:p>
            <a:r>
              <a:rPr lang="en-US" sz="2400" dirty="0"/>
              <a:t>Assumption: Income Y is equal to both the nominal gross domestic product and the nominal gross national income</a:t>
            </a:r>
          </a:p>
          <a:p>
            <a:r>
              <a:rPr lang="en-US" sz="2400" dirty="0"/>
              <a:t>Any change in Y can be separated into the part due to a change in the </a:t>
            </a:r>
            <a:r>
              <a:rPr lang="en-US" sz="2400" dirty="0">
                <a:solidFill>
                  <a:schemeClr val="accent5">
                    <a:lumMod val="50000"/>
                  </a:schemeClr>
                </a:solidFill>
              </a:rPr>
              <a:t>number</a:t>
            </a:r>
            <a:r>
              <a:rPr lang="en-US" sz="2400" dirty="0"/>
              <a:t> of goods and services (</a:t>
            </a:r>
            <a:r>
              <a:rPr lang="en-US" sz="2400" dirty="0">
                <a:solidFill>
                  <a:schemeClr val="accent5">
                    <a:lumMod val="50000"/>
                  </a:schemeClr>
                </a:solidFill>
              </a:rPr>
              <a:t>y</a:t>
            </a:r>
            <a:r>
              <a:rPr lang="en-US" sz="2400" dirty="0"/>
              <a:t>) and the part due to a change in the </a:t>
            </a:r>
            <a:r>
              <a:rPr lang="en-US" sz="2400" dirty="0">
                <a:solidFill>
                  <a:schemeClr val="accent5">
                    <a:lumMod val="50000"/>
                  </a:schemeClr>
                </a:solidFill>
              </a:rPr>
              <a:t>prices</a:t>
            </a:r>
            <a:r>
              <a:rPr lang="en-US" sz="2400" dirty="0"/>
              <a:t> of goods and services (</a:t>
            </a:r>
            <a:r>
              <a:rPr lang="en-US" sz="2400" dirty="0">
                <a:solidFill>
                  <a:schemeClr val="accent5">
                    <a:lumMod val="50000"/>
                  </a:schemeClr>
                </a:solidFill>
              </a:rPr>
              <a:t>P</a:t>
            </a:r>
            <a:r>
              <a:rPr lang="en-US" sz="2400" dirty="0"/>
              <a:t>)</a:t>
            </a:r>
          </a:p>
          <a:p>
            <a:endParaRPr lang="en-US" sz="2400" dirty="0"/>
          </a:p>
          <a:p>
            <a:r>
              <a:rPr lang="en-US" sz="2400" dirty="0"/>
              <a:t>This measure of the price level is known as the </a:t>
            </a:r>
            <a:r>
              <a:rPr lang="en-US" sz="2400" b="1" dirty="0">
                <a:solidFill>
                  <a:schemeClr val="accent5">
                    <a:lumMod val="50000"/>
                  </a:schemeClr>
                </a:solidFill>
              </a:rPr>
              <a:t>GDP price deflator</a:t>
            </a:r>
            <a:r>
              <a:rPr lang="en-US" sz="2400" dirty="0"/>
              <a:t>.</a:t>
            </a:r>
          </a:p>
          <a:p>
            <a:r>
              <a:rPr lang="en-US" sz="2400" dirty="0"/>
              <a:t>This is the price level measure used in this chapter.</a:t>
            </a:r>
          </a:p>
          <a:p>
            <a:endParaRPr lang="en-US" sz="2400" dirty="0"/>
          </a:p>
        </p:txBody>
      </p:sp>
      <p:pic>
        <p:nvPicPr>
          <p:cNvPr id="5" name="Picture 4" descr="P equals y divided by y">
            <a:extLst>
              <a:ext uri="{FF2B5EF4-FFF2-40B4-BE49-F238E27FC236}">
                <a16:creationId xmlns:a16="http://schemas.microsoft.com/office/drawing/2014/main" id="{BC56A589-F761-AB4F-AB79-F31185FFBFC6}"/>
              </a:ext>
            </a:extLst>
          </p:cNvPr>
          <p:cNvPicPr>
            <a:picLocks noChangeAspect="1"/>
          </p:cNvPicPr>
          <p:nvPr/>
        </p:nvPicPr>
        <p:blipFill>
          <a:blip r:embed="rId2"/>
          <a:stretch>
            <a:fillRect/>
          </a:stretch>
        </p:blipFill>
        <p:spPr>
          <a:xfrm>
            <a:off x="3810000" y="4267200"/>
            <a:ext cx="990600" cy="495300"/>
          </a:xfrm>
          <a:prstGeom prst="rect">
            <a:avLst/>
          </a:prstGeom>
        </p:spPr>
      </p:pic>
      <p:sp>
        <p:nvSpPr>
          <p:cNvPr id="4" name="Footer Placeholder 3">
            <a:extLst>
              <a:ext uri="{FF2B5EF4-FFF2-40B4-BE49-F238E27FC236}">
                <a16:creationId xmlns:a16="http://schemas.microsoft.com/office/drawing/2014/main" id="{C8C78A5A-9417-ED48-911A-C3746902E498}"/>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575703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94FB3-C76D-254B-A8AB-7185A78AADF3}"/>
              </a:ext>
            </a:extLst>
          </p:cNvPr>
          <p:cNvSpPr>
            <a:spLocks noGrp="1"/>
          </p:cNvSpPr>
          <p:nvPr>
            <p:ph type="title"/>
          </p:nvPr>
        </p:nvSpPr>
        <p:spPr/>
        <p:txBody>
          <a:bodyPr/>
          <a:lstStyle/>
          <a:p>
            <a:r>
              <a:rPr lang="en-US" sz="4000" dirty="0"/>
              <a:t>Appendix 16.1: Price Levels and the PPP Model</a:t>
            </a:r>
          </a:p>
        </p:txBody>
      </p:sp>
      <mc:AlternateContent xmlns:mc="http://schemas.openxmlformats.org/markup-compatibility/2006" xmlns:a14="http://schemas.microsoft.com/office/drawing/2010/main">
        <mc:Choice Requires="a14">
          <p:sp>
            <p:nvSpPr>
              <p:cNvPr id="3" name="Content Placeholder 2" descr="r e equals e times the fraction with numerator P raised to the U S power and denominator P to the M power">
                <a:extLst>
                  <a:ext uri="{FF2B5EF4-FFF2-40B4-BE49-F238E27FC236}">
                    <a16:creationId xmlns:a16="http://schemas.microsoft.com/office/drawing/2014/main" id="{659F5588-FECE-FF4F-B42A-B03DBC42D2CB}"/>
                  </a:ext>
                </a:extLst>
              </p:cNvPr>
              <p:cNvSpPr>
                <a:spLocks noGrp="1"/>
              </p:cNvSpPr>
              <p:nvPr>
                <p:ph idx="1"/>
              </p:nvPr>
            </p:nvSpPr>
            <p:spPr/>
            <p:txBody>
              <a:bodyPr/>
              <a:lstStyle/>
              <a:p>
                <a:r>
                  <a:rPr lang="en-US" dirty="0"/>
                  <a:t>The real exchange rate equation, involving price levels from two countries, is</a:t>
                </a:r>
              </a:p>
              <a:p>
                <a14:m>
                  <m:oMath xmlns:m="http://schemas.openxmlformats.org/officeDocument/2006/math">
                    <m:r>
                      <a:rPr lang="en-US" b="0" i="1" smtClean="0">
                        <a:latin typeface="Cambria Math" panose="02040503050406030204" pitchFamily="18" charset="0"/>
                        <a:ea typeface="Cambria Math" panose="02040503050406030204" pitchFamily="18" charset="0"/>
                      </a:rPr>
                      <m:t>𝑟𝑒</m:t>
                    </m:r>
                    <m:r>
                      <a:rPr lang="en-US" b="0" i="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𝑒</m:t>
                    </m:r>
                    <m:r>
                      <a:rPr lang="en-US" i="1" smtClean="0">
                        <a:latin typeface="Cambria Math" panose="02040503050406030204" pitchFamily="18" charset="0"/>
                        <a:ea typeface="Cambria Math" panose="02040503050406030204" pitchFamily="18" charset="0"/>
                      </a:rPr>
                      <m:t>×</m:t>
                    </m:r>
                    <m:f>
                      <m:fPr>
                        <m:ctrlPr>
                          <a:rPr lang="en-US" i="1" smtClean="0">
                            <a:latin typeface="Cambria Math" panose="02040503050406030204" pitchFamily="18" charset="0"/>
                          </a:rPr>
                        </m:ctrlPr>
                      </m:fPr>
                      <m:num>
                        <m:sSup>
                          <m:sSupPr>
                            <m:ctrlPr>
                              <a:rPr lang="en-US" i="1" smtClean="0">
                                <a:latin typeface="Cambria Math" panose="02040503050406030204" pitchFamily="18" charset="0"/>
                              </a:rPr>
                            </m:ctrlPr>
                          </m:sSupPr>
                          <m:e>
                            <m:r>
                              <a:rPr lang="en-US" b="0" i="1" smtClean="0">
                                <a:latin typeface="Cambria Math" panose="02040503050406030204" pitchFamily="18" charset="0"/>
                              </a:rPr>
                              <m:t>𝑃</m:t>
                            </m:r>
                          </m:e>
                          <m:sup>
                            <m:r>
                              <a:rPr lang="en-US" b="0" i="1" smtClean="0">
                                <a:latin typeface="Cambria Math" panose="02040503050406030204" pitchFamily="18" charset="0"/>
                              </a:rPr>
                              <m:t>𝑈𝑆</m:t>
                            </m:r>
                          </m:sup>
                        </m:sSup>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𝑃</m:t>
                            </m:r>
                          </m:e>
                          <m:sup>
                            <m:r>
                              <a:rPr lang="en-US" b="0" i="1" smtClean="0">
                                <a:latin typeface="Cambria Math" panose="02040503050406030204" pitchFamily="18" charset="0"/>
                              </a:rPr>
                              <m:t>𝑀</m:t>
                            </m:r>
                          </m:sup>
                        </m:sSup>
                      </m:den>
                    </m:f>
                  </m:oMath>
                </a14:m>
                <a:endParaRPr lang="en-US" dirty="0"/>
              </a:p>
            </p:txBody>
          </p:sp>
        </mc:Choice>
        <mc:Fallback xmlns="">
          <p:sp>
            <p:nvSpPr>
              <p:cNvPr id="3" name="Content Placeholder 2" descr="r e equals e times the fraction with numerator P raised to the U S power and denominator P to the M power">
                <a:extLst>
                  <a:ext uri="{FF2B5EF4-FFF2-40B4-BE49-F238E27FC236}">
                    <a16:creationId xmlns:a16="http://schemas.microsoft.com/office/drawing/2014/main" id="{659F5588-FECE-FF4F-B42A-B03DBC42D2CB}"/>
                  </a:ext>
                </a:extLst>
              </p:cNvPr>
              <p:cNvSpPr>
                <a:spLocks noGrp="1" noRot="1" noChangeAspect="1" noMove="1" noResize="1" noEditPoints="1" noAdjustHandles="1" noChangeArrowheads="1" noChangeShapeType="1" noTextEdit="1"/>
              </p:cNvSpPr>
              <p:nvPr>
                <p:ph idx="1"/>
              </p:nvPr>
            </p:nvSpPr>
            <p:spPr>
              <a:blipFill>
                <a:blip r:embed="rId2"/>
                <a:stretch>
                  <a:fillRect l="-593" t="-1750"/>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F8845E8B-21E6-9A48-B293-3FA86D8E2267}"/>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918664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246187"/>
          </a:xfrm>
        </p:spPr>
        <p:txBody>
          <a:bodyPr/>
          <a:lstStyle/>
          <a:p>
            <a:r>
              <a:rPr lang="en-US" dirty="0"/>
              <a:t>Appendix 16.2: </a:t>
            </a:r>
            <a:r>
              <a:rPr lang="en-US" sz="3800" dirty="0"/>
              <a:t>The Monetary Approach to Exchange Rate Determination</a:t>
            </a:r>
          </a:p>
        </p:txBody>
      </p:sp>
      <p:sp>
        <p:nvSpPr>
          <p:cNvPr id="3" name="Content Placeholder 2"/>
          <p:cNvSpPr>
            <a:spLocks noGrp="1"/>
          </p:cNvSpPr>
          <p:nvPr>
            <p:ph idx="1"/>
          </p:nvPr>
        </p:nvSpPr>
        <p:spPr/>
        <p:txBody>
          <a:bodyPr/>
          <a:lstStyle/>
          <a:p>
            <a:r>
              <a:rPr lang="en-US" sz="2600" dirty="0"/>
              <a:t>There is an approach to monetary theory known as </a:t>
            </a:r>
            <a:r>
              <a:rPr lang="en-US" sz="2600" i="1" dirty="0">
                <a:solidFill>
                  <a:schemeClr val="accent5">
                    <a:lumMod val="50000"/>
                  </a:schemeClr>
                </a:solidFill>
              </a:rPr>
              <a:t>monetarism</a:t>
            </a:r>
          </a:p>
          <a:p>
            <a:r>
              <a:rPr lang="en-US" sz="2600" dirty="0"/>
              <a:t>This concerns the quantity theory of money based on the equation of exchange</a:t>
            </a:r>
          </a:p>
          <a:p>
            <a:endParaRPr lang="en-US" sz="2600" dirty="0"/>
          </a:p>
          <a:p>
            <a:r>
              <a:rPr lang="en-US" sz="2600" dirty="0"/>
              <a:t>Here, </a:t>
            </a:r>
            <a:r>
              <a:rPr lang="en-US" sz="2600" i="1" dirty="0"/>
              <a:t>M</a:t>
            </a:r>
            <a:r>
              <a:rPr lang="en-US" sz="2600" dirty="0"/>
              <a:t> is the </a:t>
            </a:r>
            <a:r>
              <a:rPr lang="en-US" sz="2600" dirty="0">
                <a:solidFill>
                  <a:schemeClr val="accent5">
                    <a:lumMod val="50000"/>
                  </a:schemeClr>
                </a:solidFill>
              </a:rPr>
              <a:t>money stock</a:t>
            </a:r>
            <a:r>
              <a:rPr lang="en-US" sz="2600" dirty="0"/>
              <a:t>, </a:t>
            </a:r>
            <a:r>
              <a:rPr lang="en-US" sz="2600" i="1" dirty="0"/>
              <a:t>V</a:t>
            </a:r>
            <a:r>
              <a:rPr lang="en-US" sz="2600" dirty="0"/>
              <a:t> is the </a:t>
            </a:r>
            <a:r>
              <a:rPr lang="en-US" sz="2600" dirty="0">
                <a:solidFill>
                  <a:schemeClr val="accent5">
                    <a:lumMod val="50000"/>
                  </a:schemeClr>
                </a:solidFill>
              </a:rPr>
              <a:t>velocity of money</a:t>
            </a:r>
            <a:r>
              <a:rPr lang="en-US" sz="2600" dirty="0"/>
              <a:t>, </a:t>
            </a:r>
            <a:r>
              <a:rPr lang="en-US" sz="2600" i="1" dirty="0"/>
              <a:t>P</a:t>
            </a:r>
            <a:r>
              <a:rPr lang="en-US" sz="2600" dirty="0"/>
              <a:t> is the overall </a:t>
            </a:r>
            <a:r>
              <a:rPr lang="en-US" sz="2600" dirty="0">
                <a:solidFill>
                  <a:schemeClr val="accent5">
                    <a:lumMod val="50000"/>
                  </a:schemeClr>
                </a:solidFill>
              </a:rPr>
              <a:t>price level </a:t>
            </a:r>
            <a:r>
              <a:rPr lang="en-US" sz="2600" dirty="0"/>
              <a:t>and </a:t>
            </a:r>
            <a:r>
              <a:rPr lang="en-US" sz="2600" i="1" dirty="0"/>
              <a:t>y</a:t>
            </a:r>
            <a:r>
              <a:rPr lang="en-US" sz="2600" dirty="0"/>
              <a:t> is </a:t>
            </a:r>
            <a:r>
              <a:rPr lang="en-US" sz="2600" dirty="0">
                <a:solidFill>
                  <a:schemeClr val="accent5">
                    <a:lumMod val="50000"/>
                  </a:schemeClr>
                </a:solidFill>
              </a:rPr>
              <a:t>real GDP</a:t>
            </a:r>
          </a:p>
          <a:p>
            <a:r>
              <a:rPr lang="en-US" sz="2600" dirty="0"/>
              <a:t>Monetarists add two assumptions to this equation</a:t>
            </a:r>
          </a:p>
          <a:p>
            <a:pPr lvl="1"/>
            <a:r>
              <a:rPr lang="en-US" sz="2200" i="1" dirty="0"/>
              <a:t>V</a:t>
            </a:r>
            <a:r>
              <a:rPr lang="en-US" sz="2200" dirty="0"/>
              <a:t> is stable (slowly changing)</a:t>
            </a:r>
          </a:p>
          <a:p>
            <a:pPr lvl="1"/>
            <a:r>
              <a:rPr lang="en-US" sz="2200" i="1" dirty="0"/>
              <a:t>y</a:t>
            </a:r>
            <a:r>
              <a:rPr lang="en-US" sz="2200" dirty="0"/>
              <a:t> is determined by the supply side (slowly changing)</a:t>
            </a:r>
          </a:p>
        </p:txBody>
      </p:sp>
      <p:graphicFrame>
        <p:nvGraphicFramePr>
          <p:cNvPr id="5" name="Object 4" descr="M V equals P Y"/>
          <p:cNvGraphicFramePr>
            <a:graphicFrameLocks noChangeAspect="1"/>
          </p:cNvGraphicFramePr>
          <p:nvPr>
            <p:extLst>
              <p:ext uri="{D42A27DB-BD31-4B8C-83A1-F6EECF244321}">
                <p14:modId xmlns:p14="http://schemas.microsoft.com/office/powerpoint/2010/main" val="1938614573"/>
              </p:ext>
            </p:extLst>
          </p:nvPr>
        </p:nvGraphicFramePr>
        <p:xfrm>
          <a:off x="2743200" y="3429000"/>
          <a:ext cx="1600200" cy="533400"/>
        </p:xfrm>
        <a:graphic>
          <a:graphicData uri="http://schemas.openxmlformats.org/presentationml/2006/ole">
            <mc:AlternateContent xmlns:mc="http://schemas.openxmlformats.org/markup-compatibility/2006">
              <mc:Choice xmlns:v="urn:schemas-microsoft-com:vml" Requires="v">
                <p:oleObj name="Equation" r:id="rId2" imgW="622080" imgH="203040" progId="Equation.3">
                  <p:embed/>
                </p:oleObj>
              </mc:Choice>
              <mc:Fallback>
                <p:oleObj name="Equation" r:id="rId2" imgW="622080" imgH="2030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429000"/>
                        <a:ext cx="1600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Introduction</a:t>
            </a:r>
          </a:p>
        </p:txBody>
      </p:sp>
      <p:sp>
        <p:nvSpPr>
          <p:cNvPr id="3" name="Content Placeholder 2"/>
          <p:cNvSpPr>
            <a:spLocks noGrp="1"/>
          </p:cNvSpPr>
          <p:nvPr>
            <p:ph idx="1"/>
          </p:nvPr>
        </p:nvSpPr>
        <p:spPr>
          <a:xfrm>
            <a:off x="443345" y="1163637"/>
            <a:ext cx="8229600" cy="4932363"/>
          </a:xfrm>
        </p:spPr>
        <p:txBody>
          <a:bodyPr/>
          <a:lstStyle/>
          <a:p>
            <a:r>
              <a:rPr lang="en-US" sz="2000" dirty="0"/>
              <a:t>Exchange rates matter in many different ways to many different constituencies in the world economy</a:t>
            </a:r>
          </a:p>
          <a:p>
            <a:pPr algn="just"/>
            <a:r>
              <a:rPr lang="en-US" sz="2000" dirty="0"/>
              <a:t>Much of this section on international finance will be directly or indirectly concerned with </a:t>
            </a:r>
            <a:r>
              <a:rPr lang="en-US" sz="2000" i="1" dirty="0">
                <a:solidFill>
                  <a:schemeClr val="accent5">
                    <a:lumMod val="50000"/>
                  </a:schemeClr>
                </a:solidFill>
              </a:rPr>
              <a:t>exchange rates</a:t>
            </a:r>
          </a:p>
          <a:p>
            <a:r>
              <a:rPr lang="en-US" sz="2000" dirty="0"/>
              <a:t>Two important exchange rate definitions:</a:t>
            </a:r>
          </a:p>
          <a:p>
            <a:pPr lvl="1"/>
            <a:r>
              <a:rPr lang="en-US" sz="1800" dirty="0">
                <a:solidFill>
                  <a:schemeClr val="accent5">
                    <a:lumMod val="50000"/>
                  </a:schemeClr>
                </a:solidFill>
              </a:rPr>
              <a:t>Nominal</a:t>
            </a:r>
            <a:r>
              <a:rPr lang="en-US" sz="1800" dirty="0"/>
              <a:t> exchange rate</a:t>
            </a:r>
          </a:p>
          <a:p>
            <a:pPr lvl="1"/>
            <a:r>
              <a:rPr lang="en-US" sz="1800" dirty="0">
                <a:solidFill>
                  <a:schemeClr val="accent5">
                    <a:lumMod val="50000"/>
                  </a:schemeClr>
                </a:solidFill>
              </a:rPr>
              <a:t>Real</a:t>
            </a:r>
            <a:r>
              <a:rPr lang="en-US" sz="1800" dirty="0"/>
              <a:t> exchange rate</a:t>
            </a:r>
          </a:p>
          <a:p>
            <a:r>
              <a:rPr lang="en-US" sz="2000" dirty="0"/>
              <a:t>A first model of exchange rate determination</a:t>
            </a:r>
          </a:p>
          <a:p>
            <a:pPr lvl="1"/>
            <a:r>
              <a:rPr lang="en-US" sz="1800" dirty="0"/>
              <a:t>The purchasing power parity model (PPP model)</a:t>
            </a:r>
          </a:p>
          <a:p>
            <a:r>
              <a:rPr lang="en-US" sz="2000" dirty="0"/>
              <a:t>Relationship of exchange rates and trade flows:</a:t>
            </a:r>
          </a:p>
          <a:p>
            <a:pPr lvl="1"/>
            <a:r>
              <a:rPr lang="en-US" sz="1800" dirty="0"/>
              <a:t>Spot rates vs forward rates</a:t>
            </a:r>
          </a:p>
          <a:p>
            <a:pPr lvl="1"/>
            <a:r>
              <a:rPr lang="en-US" sz="1800" dirty="0"/>
              <a:t>Exchange rate exposure</a:t>
            </a:r>
          </a:p>
          <a:p>
            <a:pPr lvl="1"/>
            <a:r>
              <a:rPr lang="en-US" sz="1800" dirty="0"/>
              <a:t>Price level</a:t>
            </a:r>
          </a:p>
          <a:p>
            <a:pPr lvl="1"/>
            <a:r>
              <a:rPr lang="en-US" sz="1800" dirty="0"/>
              <a:t>Monetary approach to exchanger rate determination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52A17CB-889E-454E-BF24-B311B66B346C}"/>
              </a:ext>
            </a:extLst>
          </p:cNvPr>
          <p:cNvSpPr>
            <a:spLocks noGrp="1"/>
          </p:cNvSpPr>
          <p:nvPr>
            <p:ph type="title"/>
          </p:nvPr>
        </p:nvSpPr>
        <p:spPr/>
        <p:txBody>
          <a:bodyPr/>
          <a:lstStyle/>
          <a:p>
            <a:r>
              <a:rPr lang="en-US" sz="4000" dirty="0"/>
              <a:t>Appendix 16.2: The Monetary Approach to Exchange Rate Determination</a:t>
            </a:r>
          </a:p>
        </p:txBody>
      </p:sp>
      <p:sp>
        <p:nvSpPr>
          <p:cNvPr id="3" name="Content Placeholder 2"/>
          <p:cNvSpPr>
            <a:spLocks noGrp="1"/>
          </p:cNvSpPr>
          <p:nvPr>
            <p:ph idx="1"/>
          </p:nvPr>
        </p:nvSpPr>
        <p:spPr/>
        <p:txBody>
          <a:bodyPr/>
          <a:lstStyle/>
          <a:p>
            <a:r>
              <a:rPr lang="en-US" sz="2600" dirty="0"/>
              <a:t>This long-run monetarist relationship can be combined with the long-run </a:t>
            </a:r>
            <a:r>
              <a:rPr lang="en-US" sz="2600" dirty="0">
                <a:solidFill>
                  <a:schemeClr val="accent5">
                    <a:lumMod val="50000"/>
                  </a:schemeClr>
                </a:solidFill>
              </a:rPr>
              <a:t>purchasing power parity (PPP) </a:t>
            </a:r>
            <a:r>
              <a:rPr lang="en-US" sz="2600" dirty="0"/>
              <a:t>relationship </a:t>
            </a:r>
          </a:p>
          <a:p>
            <a:endParaRPr lang="en-US" sz="2600" dirty="0"/>
          </a:p>
          <a:p>
            <a:endParaRPr lang="en-US" sz="2600" dirty="0"/>
          </a:p>
          <a:p>
            <a:endParaRPr lang="en-US" sz="2600" dirty="0"/>
          </a:p>
          <a:p>
            <a:r>
              <a:rPr lang="en-US" sz="2600" dirty="0"/>
              <a:t>This represents the </a:t>
            </a:r>
            <a:r>
              <a:rPr lang="en-US" sz="2600" i="1" dirty="0">
                <a:solidFill>
                  <a:schemeClr val="accent5">
                    <a:lumMod val="50000"/>
                  </a:schemeClr>
                </a:solidFill>
              </a:rPr>
              <a:t>monetary approach to exchange rate determination</a:t>
            </a:r>
          </a:p>
          <a:p>
            <a:pPr lvl="1"/>
            <a:r>
              <a:rPr lang="en-US" sz="2400" i="1" dirty="0"/>
              <a:t>e</a:t>
            </a:r>
            <a:r>
              <a:rPr lang="en-US" sz="2400" dirty="0"/>
              <a:t> is determined primarily by the </a:t>
            </a:r>
            <a:r>
              <a:rPr lang="en-US" sz="2400" dirty="0">
                <a:solidFill>
                  <a:schemeClr val="accent5">
                    <a:lumMod val="50000"/>
                  </a:schemeClr>
                </a:solidFill>
              </a:rPr>
              <a:t>money stock ratio, secondarily real output </a:t>
            </a:r>
            <a:r>
              <a:rPr lang="en-US" sz="2400" dirty="0"/>
              <a:t>and</a:t>
            </a:r>
            <a:r>
              <a:rPr lang="en-US" sz="2400" dirty="0">
                <a:solidFill>
                  <a:schemeClr val="accent5">
                    <a:lumMod val="50000"/>
                  </a:schemeClr>
                </a:solidFill>
              </a:rPr>
              <a:t> velocity ratios</a:t>
            </a:r>
            <a:endParaRPr lang="en-US" sz="2200" dirty="0">
              <a:solidFill>
                <a:schemeClr val="accent5">
                  <a:lumMod val="50000"/>
                </a:schemeClr>
              </a:solidFill>
            </a:endParaRPr>
          </a:p>
          <a:p>
            <a:pPr lvl="1"/>
            <a:endParaRPr lang="en-US" sz="2200" dirty="0"/>
          </a:p>
        </p:txBody>
      </p:sp>
      <p:graphicFrame>
        <p:nvGraphicFramePr>
          <p:cNvPr id="5" name="Object 4" descr="e equals the fraction with numerator the fraction with numerator M to the M power V to the M power and denominator y to the M power and denominator the fraction with numerator M raised to the U S power V raised to the U S power and denominator y raised to the U S power equals open paren the fraction with numerator M to the M power and denominator M raised to the U S power close paren times open paren the fraction with numerator y raised to the U S power and denominator y to the M power close paren times open paren the fraction with numerator V to the M power and denominator V raised to the U S power close paren"/>
          <p:cNvGraphicFramePr>
            <a:graphicFrameLocks noChangeAspect="1"/>
          </p:cNvGraphicFramePr>
          <p:nvPr>
            <p:extLst>
              <p:ext uri="{D42A27DB-BD31-4B8C-83A1-F6EECF244321}">
                <p14:modId xmlns:p14="http://schemas.microsoft.com/office/powerpoint/2010/main" val="2676794849"/>
              </p:ext>
            </p:extLst>
          </p:nvPr>
        </p:nvGraphicFramePr>
        <p:xfrm>
          <a:off x="1981200" y="2997200"/>
          <a:ext cx="4800600" cy="1346200"/>
        </p:xfrm>
        <a:graphic>
          <a:graphicData uri="http://schemas.openxmlformats.org/presentationml/2006/ole">
            <mc:AlternateContent xmlns:mc="http://schemas.openxmlformats.org/markup-compatibility/2006">
              <mc:Choice xmlns:v="urn:schemas-microsoft-com:vml" Requires="v">
                <p:oleObj name="Equation" r:id="rId2" imgW="2234880" imgH="863280" progId="Equation.3">
                  <p:embed/>
                </p:oleObj>
              </mc:Choice>
              <mc:Fallback>
                <p:oleObj name="Equation" r:id="rId2" imgW="2234880" imgH="8632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997200"/>
                        <a:ext cx="4800600"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Nominal Exchange Rate</a:t>
            </a:r>
          </a:p>
        </p:txBody>
      </p:sp>
      <p:sp>
        <p:nvSpPr>
          <p:cNvPr id="3" name="Content Placeholder 2"/>
          <p:cNvSpPr>
            <a:spLocks noGrp="1"/>
          </p:cNvSpPr>
          <p:nvPr>
            <p:ph idx="1"/>
          </p:nvPr>
        </p:nvSpPr>
        <p:spPr/>
        <p:txBody>
          <a:bodyPr/>
          <a:lstStyle/>
          <a:p>
            <a:r>
              <a:rPr lang="en-US" sz="2400" dirty="0"/>
              <a:t>Relative price of two currencies</a:t>
            </a:r>
          </a:p>
          <a:p>
            <a:pPr lvl="1"/>
            <a:r>
              <a:rPr lang="en-US" sz="2200" dirty="0"/>
              <a:t>Often expressed as number of units of local or home currency required to buy a unit of foreign currency </a:t>
            </a:r>
          </a:p>
          <a:p>
            <a:r>
              <a:rPr lang="en-US" sz="2400" dirty="0"/>
              <a:t>We will take Mexico (peso) as our home country and United States (dollar) as our foreign country</a:t>
            </a:r>
          </a:p>
          <a:p>
            <a:r>
              <a:rPr lang="en-US" sz="2400" dirty="0"/>
              <a:t>Nominal or currency exchange rate (e) is defined as</a:t>
            </a:r>
          </a:p>
          <a:p>
            <a:endParaRPr lang="en-US" sz="2400" dirty="0"/>
          </a:p>
          <a:p>
            <a:endParaRPr lang="en-US" sz="2400" dirty="0"/>
          </a:p>
          <a:p>
            <a:r>
              <a:rPr lang="en-US" sz="2400" dirty="0"/>
              <a:t>Or</a:t>
            </a:r>
          </a:p>
          <a:p>
            <a:endParaRPr lang="en-US" sz="2400" dirty="0"/>
          </a:p>
          <a:p>
            <a:pPr>
              <a:buNone/>
            </a:pPr>
            <a:endParaRPr lang="en-US" sz="2400" dirty="0"/>
          </a:p>
          <a:p>
            <a:endParaRPr lang="en-US" sz="2400" dirty="0"/>
          </a:p>
          <a:p>
            <a:endParaRPr lang="en-US" dirty="0"/>
          </a:p>
        </p:txBody>
      </p:sp>
      <p:graphicFrame>
        <p:nvGraphicFramePr>
          <p:cNvPr id="5" name="Object 4" descr="e equals numerator peso divided by denominator dollar"/>
          <p:cNvGraphicFramePr>
            <a:graphicFrameLocks noChangeAspect="1"/>
          </p:cNvGraphicFramePr>
          <p:nvPr>
            <p:extLst>
              <p:ext uri="{D42A27DB-BD31-4B8C-83A1-F6EECF244321}">
                <p14:modId xmlns:p14="http://schemas.microsoft.com/office/powerpoint/2010/main" val="1714461501"/>
              </p:ext>
            </p:extLst>
          </p:nvPr>
        </p:nvGraphicFramePr>
        <p:xfrm>
          <a:off x="2057400" y="3962400"/>
          <a:ext cx="1524000" cy="762000"/>
        </p:xfrm>
        <a:graphic>
          <a:graphicData uri="http://schemas.openxmlformats.org/presentationml/2006/ole">
            <mc:AlternateContent xmlns:mc="http://schemas.openxmlformats.org/markup-compatibility/2006">
              <mc:Choice xmlns:v="urn:schemas-microsoft-com:vml" Requires="v">
                <p:oleObj name="Equation" r:id="rId2" imgW="672840" imgH="393480" progId="Equation.3">
                  <p:embed/>
                </p:oleObj>
              </mc:Choice>
              <mc:Fallback>
                <p:oleObj name="Equation" r:id="rId2" imgW="672840" imgH="393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962400"/>
                        <a:ext cx="1524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descr="e equals numerator home currency divided by denominator foreigh currency"/>
          <p:cNvGraphicFramePr>
            <a:graphicFrameLocks noChangeAspect="1"/>
          </p:cNvGraphicFramePr>
          <p:nvPr>
            <p:extLst>
              <p:ext uri="{D42A27DB-BD31-4B8C-83A1-F6EECF244321}">
                <p14:modId xmlns:p14="http://schemas.microsoft.com/office/powerpoint/2010/main" val="2497420327"/>
              </p:ext>
            </p:extLst>
          </p:nvPr>
        </p:nvGraphicFramePr>
        <p:xfrm>
          <a:off x="2108200" y="5181600"/>
          <a:ext cx="2235200" cy="762000"/>
        </p:xfrm>
        <a:graphic>
          <a:graphicData uri="http://schemas.openxmlformats.org/presentationml/2006/ole">
            <mc:AlternateContent xmlns:mc="http://schemas.openxmlformats.org/markup-compatibility/2006">
              <mc:Choice xmlns:v="urn:schemas-microsoft-com:vml" Requires="v">
                <p:oleObj name="Equation" r:id="rId4" imgW="1371600" imgH="431640" progId="Equation.3">
                  <p:embed/>
                </p:oleObj>
              </mc:Choice>
              <mc:Fallback>
                <p:oleObj name="Equation" r:id="rId4" imgW="1371600" imgH="4316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8200" y="5181600"/>
                        <a:ext cx="2235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Table 16.1 Nominal exchange rates, February 17, 2016 (per US dollar)</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7" name="Picture 2" descr="This table displays nominal exchange rates for various countries or regions and compares them to the rates from one year earlier. The data is organized as follows:&#10;&#10;Argentina (Peso): The nominal exchange rate increased from 8.68 to 14.9.&#10;Brazil (Real): The rate went from 2.83 to 3.98.&#10;Canada (Dollar): The rate increased slightly from 1.24 to 1.37.&#10;Chile (Peso): The rate rose from 621 to 701.&#10;China (Yuan): The rate moved from 6.26 to 6.53.&#10;Eurozone (Euro): The rate changed from 0.88 to 0.90.&#10;Indonesia (Rupiah): The rate increased from 12,770 to 13,510.&#10;Japan (Yen): The exchange rate decreased from 119 to 114.&#10;Mexico (Peso): The rate increased from 14.9 to 18.4.&#10;Pakistan (Rupee): The rate rose from 102 to 105.&#10;Russia (Ruble): The rate increased from 63.2 to 75.3.&#10;South Africa (Rand): The rate moved up from 11.7 to 15.5.&#10;Thailand (Baht): The rate rose from 32.6 to 35.6.&#10;Turkey (Lira): The rate increased from 2.45 to 2.95.&#10;United Kingdom (Pound): The rate changed from 0.65 to 0.70.&#10;The table shows significant currency depreciation for several countries, particularly in Argentina, Brazil, and Russia, reflecting changes in their exchange rates over the year.">
            <a:extLst>
              <a:ext uri="{FF2B5EF4-FFF2-40B4-BE49-F238E27FC236}">
                <a16:creationId xmlns:a16="http://schemas.microsoft.com/office/drawing/2014/main" id="{D3AFEB93-C5BB-F641-A22A-AFE6E0A549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1484853"/>
            <a:ext cx="6477000" cy="4689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0606AAC-E110-7D4A-887C-13552C730A91}"/>
              </a:ext>
            </a:extLst>
          </p:cNvPr>
          <p:cNvSpPr/>
          <p:nvPr/>
        </p:nvSpPr>
        <p:spPr>
          <a:xfrm>
            <a:off x="6392003" y="5500037"/>
            <a:ext cx="2287870" cy="646331"/>
          </a:xfrm>
          <a:prstGeom prst="rect">
            <a:avLst/>
          </a:prstGeom>
        </p:spPr>
        <p:txBody>
          <a:bodyPr wrap="none">
            <a:spAutoFit/>
          </a:bodyPr>
          <a:lstStyle/>
          <a:p>
            <a:r>
              <a:rPr lang="en-US" dirty="0"/>
              <a:t>Source: </a:t>
            </a:r>
          </a:p>
          <a:p>
            <a:r>
              <a:rPr lang="en-US" dirty="0" err="1"/>
              <a:t>www.economist.com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Nominal Exchange Rate</a:t>
            </a:r>
          </a:p>
        </p:txBody>
      </p:sp>
      <p:sp>
        <p:nvSpPr>
          <p:cNvPr id="3" name="Content Placeholder 2"/>
          <p:cNvSpPr>
            <a:spLocks noGrp="1"/>
          </p:cNvSpPr>
          <p:nvPr>
            <p:ph idx="1"/>
          </p:nvPr>
        </p:nvSpPr>
        <p:spPr>
          <a:xfrm>
            <a:off x="457200" y="1364312"/>
            <a:ext cx="5562600" cy="4530725"/>
          </a:xfrm>
        </p:spPr>
        <p:txBody>
          <a:bodyPr/>
          <a:lstStyle/>
          <a:p>
            <a:r>
              <a:rPr lang="en-US" sz="2400" dirty="0"/>
              <a:t>If </a:t>
            </a:r>
            <a:r>
              <a:rPr lang="en-US" sz="2400" i="1" dirty="0"/>
              <a:t>e</a:t>
            </a:r>
            <a:r>
              <a:rPr lang="en-US" sz="2400" dirty="0"/>
              <a:t> increases the value of the peso (home currency) falls</a:t>
            </a:r>
          </a:p>
          <a:p>
            <a:r>
              <a:rPr lang="en-US" sz="2400" dirty="0"/>
              <a:t>If </a:t>
            </a:r>
            <a:r>
              <a:rPr lang="en-US" sz="2400" i="1" dirty="0"/>
              <a:t>e </a:t>
            </a:r>
            <a:r>
              <a:rPr lang="en-US" sz="2400" dirty="0"/>
              <a:t>decreases the value of the peso (home currency) rises</a:t>
            </a:r>
          </a:p>
          <a:p>
            <a:r>
              <a:rPr lang="en-US" sz="2400" dirty="0"/>
              <a:t>Since </a:t>
            </a:r>
            <a:r>
              <a:rPr lang="en-US" sz="2400" i="1" dirty="0"/>
              <a:t>e</a:t>
            </a:r>
            <a:r>
              <a:rPr lang="en-US" sz="2400" dirty="0"/>
              <a:t> and the value of the peso are </a:t>
            </a:r>
            <a:r>
              <a:rPr lang="en-US" sz="2400" dirty="0">
                <a:solidFill>
                  <a:schemeClr val="accent5">
                    <a:lumMod val="50000"/>
                  </a:schemeClr>
                </a:solidFill>
              </a:rPr>
              <a:t>inversely related</a:t>
            </a:r>
            <a:r>
              <a:rPr lang="en-US" sz="2400" dirty="0"/>
              <a:t>, </a:t>
            </a:r>
            <a:r>
              <a:rPr lang="en-US" sz="2400" i="1" dirty="0"/>
              <a:t>e</a:t>
            </a:r>
            <a:r>
              <a:rPr lang="en-US" sz="2400" dirty="0"/>
              <a:t> is often graphed as its inverse which is equal to the value of the peso</a:t>
            </a:r>
          </a:p>
          <a:p>
            <a:r>
              <a:rPr lang="en-US" sz="2400" dirty="0"/>
              <a:t>This is done in Figure 16.1</a:t>
            </a:r>
          </a:p>
          <a:p>
            <a:r>
              <a:rPr lang="en-US" sz="2400" dirty="0"/>
              <a:t>It is important when looking at exchange rate data to be aware of which country is the home country</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5" name="Picture 5" descr="This diagram shows the relationship between the value of the peso and the inverse of the exchange rate, denoted as 1/e. The vertical axis represents 1/e, where a higher position on the axis indicates a high value of the peso and a lower position corresponds to a low value of the peso. The arrow indicates movement along this axis, where the value of the peso increases as you move upward and decreases as you move downward. This depiction emphasizes how the value of the peso can fluctuate based on changes in the exchange rate.">
            <a:extLst>
              <a:ext uri="{FF2B5EF4-FFF2-40B4-BE49-F238E27FC236}">
                <a16:creationId xmlns:a16="http://schemas.microsoft.com/office/drawing/2014/main" id="{76C869CE-5C65-4142-8758-6B90A3557B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1722438"/>
            <a:ext cx="2478087"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EAFC10DF-9D28-7548-BECA-34BEB5580A39}"/>
              </a:ext>
            </a:extLst>
          </p:cNvPr>
          <p:cNvSpPr/>
          <p:nvPr/>
        </p:nvSpPr>
        <p:spPr>
          <a:xfrm>
            <a:off x="6019800" y="5002646"/>
            <a:ext cx="2667000" cy="523220"/>
          </a:xfrm>
          <a:prstGeom prst="rect">
            <a:avLst/>
          </a:prstGeom>
        </p:spPr>
        <p:txBody>
          <a:bodyPr wrap="square">
            <a:spAutoFit/>
          </a:bodyPr>
          <a:lstStyle/>
          <a:p>
            <a:r>
              <a:rPr lang="en-US" sz="1400" dirty="0">
                <a:solidFill>
                  <a:schemeClr val="tx2"/>
                </a:solidFill>
                <a:latin typeface="Helvetica" pitchFamily="2" charset="0"/>
              </a:rPr>
              <a:t>Figure 16.1 The value of the peso scale</a:t>
            </a:r>
            <a:endParaRPr lang="en-US" sz="1400" dirty="0">
              <a:solidFill>
                <a:schemeClr val="tx2"/>
              </a:solidFill>
              <a:effectLst/>
              <a:latin typeface="Helvetica"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Figure 16.2 The yen/dollar nominal exchange rate, 1960–2016</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8" name="Picture 2" descr="This line graph displays the exchange rate of Yen per US dollar from 1960 to 2018. The vertical axis represents the Yen per US dollar rate, ranging from 0 to 400, while the horizontal axis shows the years. The graph starts with a rate of around 360 Yen per dollar from 1960 to the early 1970s, indicating a stable exchange rate.&#10;&#10;In the mid-1970s, the Yen began to appreciate steadily against the dollar, dropping significantly from 350 Yen per dollar to around 120 Yen per dollar by the late 1980s. The graph shows fluctuations through the 1990s and early 2000s, maintaining an exchange rate between 80 to 150 Yen per dollar. After 2010, the Yen appreciated to below 80 Yen per dollar, before weakening again to around 110 Yen per dollar by 2018.&#10;&#10;This trend highlights significant periods of Yen appreciation and depreciation in relation to the US dollar, reflecting Japan's economic conditions, monetary policies, and global financial events over the decades.">
            <a:extLst>
              <a:ext uri="{FF2B5EF4-FFF2-40B4-BE49-F238E27FC236}">
                <a16:creationId xmlns:a16="http://schemas.microsoft.com/office/drawing/2014/main" id="{BA275441-EC14-464A-9A93-A2F6B640537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417638"/>
            <a:ext cx="6191250"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Real Exchange Rate </a:t>
            </a:r>
          </a:p>
        </p:txBody>
      </p:sp>
      <p:sp>
        <p:nvSpPr>
          <p:cNvPr id="3" name="Content Placeholder 2"/>
          <p:cNvSpPr>
            <a:spLocks noGrp="1"/>
          </p:cNvSpPr>
          <p:nvPr>
            <p:ph idx="1"/>
          </p:nvPr>
        </p:nvSpPr>
        <p:spPr>
          <a:xfrm>
            <a:off x="457200" y="1981200"/>
            <a:ext cx="8229600" cy="4149725"/>
          </a:xfrm>
        </p:spPr>
        <p:txBody>
          <a:bodyPr/>
          <a:lstStyle/>
          <a:p>
            <a:r>
              <a:rPr lang="en-US" sz="2800" i="1" dirty="0">
                <a:solidFill>
                  <a:schemeClr val="accent5">
                    <a:lumMod val="50000"/>
                  </a:schemeClr>
                </a:solidFill>
              </a:rPr>
              <a:t>Nominal exchange rate</a:t>
            </a:r>
            <a:r>
              <a:rPr lang="en-US" sz="2800" i="1" dirty="0"/>
              <a:t>:</a:t>
            </a:r>
            <a:r>
              <a:rPr lang="en-US" sz="2800" dirty="0"/>
              <a:t> The rate at which two countries’ currencies trade against each other.</a:t>
            </a:r>
          </a:p>
          <a:p>
            <a:r>
              <a:rPr lang="en-US" sz="2800" i="1" dirty="0">
                <a:solidFill>
                  <a:schemeClr val="accent5">
                    <a:lumMod val="50000"/>
                  </a:schemeClr>
                </a:solidFill>
              </a:rPr>
              <a:t>Real exchange rate</a:t>
            </a:r>
            <a:r>
              <a:rPr lang="en-US" sz="2800" i="1" dirty="0"/>
              <a:t>: </a:t>
            </a:r>
            <a:r>
              <a:rPr lang="en-US" sz="2800" dirty="0"/>
              <a:t>The rate at which two countries’ goods and services trade against each other.</a:t>
            </a:r>
          </a:p>
          <a:p>
            <a:r>
              <a:rPr lang="en-US" sz="2800" dirty="0"/>
              <a:t>The real exchange rate makes use of the </a:t>
            </a:r>
            <a:r>
              <a:rPr lang="en-US" sz="2800" i="1" dirty="0">
                <a:solidFill>
                  <a:schemeClr val="accent5">
                    <a:lumMod val="50000"/>
                  </a:schemeClr>
                </a:solidFill>
              </a:rPr>
              <a:t>price levels</a:t>
            </a:r>
            <a:r>
              <a:rPr lang="en-US" sz="2800" i="1" dirty="0"/>
              <a:t> </a:t>
            </a:r>
            <a:r>
              <a:rPr lang="en-US" sz="2800" dirty="0"/>
              <a:t>in the two countries under consideration</a:t>
            </a:r>
          </a:p>
          <a:p>
            <a:pPr>
              <a:buNone/>
            </a:pPr>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Real Exchange Rate</a:t>
            </a:r>
          </a:p>
        </p:txBody>
      </p:sp>
      <p:sp>
        <p:nvSpPr>
          <p:cNvPr id="3" name="Content Placeholder 2"/>
          <p:cNvSpPr>
            <a:spLocks noGrp="1"/>
          </p:cNvSpPr>
          <p:nvPr>
            <p:ph idx="1"/>
          </p:nvPr>
        </p:nvSpPr>
        <p:spPr/>
        <p:txBody>
          <a:bodyPr/>
          <a:lstStyle/>
          <a:p>
            <a:r>
              <a:rPr lang="en-US" sz="2600" dirty="0"/>
              <a:t>Measures the rate at which two countries’ goods trade against each other</a:t>
            </a:r>
          </a:p>
          <a:p>
            <a:r>
              <a:rPr lang="en-US" sz="2600" dirty="0"/>
              <a:t>Makes use of the price levels in the two countries under consideration</a:t>
            </a:r>
          </a:p>
          <a:p>
            <a:pPr lvl="1"/>
            <a:r>
              <a:rPr lang="en-US" sz="2200" dirty="0"/>
              <a:t>P</a:t>
            </a:r>
            <a:r>
              <a:rPr lang="en-US" sz="2200" baseline="30000" dirty="0"/>
              <a:t>M</a:t>
            </a:r>
            <a:r>
              <a:rPr lang="en-US" sz="2200" dirty="0">
                <a:cs typeface="Arial" charset="0"/>
              </a:rPr>
              <a:t>—</a:t>
            </a:r>
            <a:r>
              <a:rPr lang="en-US" sz="2200" dirty="0"/>
              <a:t>overall price level in Mexico (the home country)</a:t>
            </a:r>
          </a:p>
          <a:p>
            <a:pPr lvl="1"/>
            <a:r>
              <a:rPr lang="en-US" sz="2200" dirty="0"/>
              <a:t>P</a:t>
            </a:r>
            <a:r>
              <a:rPr lang="en-US" sz="2200" baseline="30000" dirty="0"/>
              <a:t>US</a:t>
            </a:r>
            <a:r>
              <a:rPr lang="en-US" sz="2200" dirty="0">
                <a:cs typeface="Arial" charset="0"/>
              </a:rPr>
              <a:t>—</a:t>
            </a:r>
            <a:r>
              <a:rPr lang="en-US" sz="2200" dirty="0"/>
              <a:t>overall price level in the United States (the foreign country)</a:t>
            </a:r>
            <a:r>
              <a:rPr lang="en-US" dirty="0"/>
              <a:t>	</a:t>
            </a:r>
          </a:p>
          <a:p>
            <a:pPr lvl="1"/>
            <a:endParaRPr lang="en-US" dirty="0"/>
          </a:p>
          <a:p>
            <a:pPr lvl="1"/>
            <a:endParaRPr lang="en-US" dirty="0"/>
          </a:p>
          <a:p>
            <a:pPr lvl="1"/>
            <a:endParaRPr lang="en-US" dirty="0"/>
          </a:p>
        </p:txBody>
      </p:sp>
      <p:graphicFrame>
        <p:nvGraphicFramePr>
          <p:cNvPr id="5" name="Object 4" descr="r e equals e times the fraction with numerator P raised to the U S power and denominator P to the M power"/>
          <p:cNvGraphicFramePr>
            <a:graphicFrameLocks noChangeAspect="1"/>
          </p:cNvGraphicFramePr>
          <p:nvPr>
            <p:extLst>
              <p:ext uri="{D42A27DB-BD31-4B8C-83A1-F6EECF244321}">
                <p14:modId xmlns:p14="http://schemas.microsoft.com/office/powerpoint/2010/main" val="2390583089"/>
              </p:ext>
            </p:extLst>
          </p:nvPr>
        </p:nvGraphicFramePr>
        <p:xfrm>
          <a:off x="1447800" y="4876800"/>
          <a:ext cx="1905000" cy="914400"/>
        </p:xfrm>
        <a:graphic>
          <a:graphicData uri="http://schemas.openxmlformats.org/presentationml/2006/ole">
            <mc:AlternateContent xmlns:mc="http://schemas.openxmlformats.org/markup-compatibility/2006">
              <mc:Choice xmlns:v="urn:schemas-microsoft-com:vml" Requires="v">
                <p:oleObj name="Equation" r:id="rId2" imgW="774360" imgH="419040" progId="Equation.3">
                  <p:embed/>
                </p:oleObj>
              </mc:Choice>
              <mc:Fallback>
                <p:oleObj name="Equation" r:id="rId2" imgW="774360" imgH="4190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4876800"/>
                        <a:ext cx="19050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descr="r e equals e times the fraction with numerator P raised to the foreign power and denominator P raised to the hom e power"/>
          <p:cNvGraphicFramePr>
            <a:graphicFrameLocks noChangeAspect="1"/>
          </p:cNvGraphicFramePr>
          <p:nvPr>
            <p:extLst>
              <p:ext uri="{D42A27DB-BD31-4B8C-83A1-F6EECF244321}">
                <p14:modId xmlns:p14="http://schemas.microsoft.com/office/powerpoint/2010/main" val="2855080346"/>
              </p:ext>
            </p:extLst>
          </p:nvPr>
        </p:nvGraphicFramePr>
        <p:xfrm>
          <a:off x="4419600" y="4876800"/>
          <a:ext cx="2057400" cy="838200"/>
        </p:xfrm>
        <a:graphic>
          <a:graphicData uri="http://schemas.openxmlformats.org/presentationml/2006/ole">
            <mc:AlternateContent xmlns:mc="http://schemas.openxmlformats.org/markup-compatibility/2006">
              <mc:Choice xmlns:v="urn:schemas-microsoft-com:vml" Requires="v">
                <p:oleObj name="Equation" r:id="rId4" imgW="939600" imgH="419040" progId="Equation.3">
                  <p:embed/>
                </p:oleObj>
              </mc:Choice>
              <mc:Fallback>
                <p:oleObj name="Equation" r:id="rId4" imgW="939600" imgH="4190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4876800"/>
                        <a:ext cx="20574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F4BE77D-27B5-43DA-8EF5-9211463C1463}"/>
</file>

<file path=customXml/itemProps2.xml><?xml version="1.0" encoding="utf-8"?>
<ds:datastoreItem xmlns:ds="http://schemas.openxmlformats.org/officeDocument/2006/customXml" ds:itemID="{D152F2A1-C533-44F1-9AF3-F83F3A61279A}"/>
</file>

<file path=customXml/itemProps3.xml><?xml version="1.0" encoding="utf-8"?>
<ds:datastoreItem xmlns:ds="http://schemas.openxmlformats.org/officeDocument/2006/customXml" ds:itemID="{F5C128C2-151A-417E-B777-C3AB4B35B0C6}"/>
</file>

<file path=docProps/app.xml><?xml version="1.0" encoding="utf-8"?>
<Properties xmlns="http://schemas.openxmlformats.org/officeDocument/2006/extended-properties" xmlns:vt="http://schemas.openxmlformats.org/officeDocument/2006/docPropsVTypes">
  <TotalTime>84</TotalTime>
  <Words>2168</Words>
  <Application>Microsoft Office PowerPoint</Application>
  <PresentationFormat>On-screen Show (4:3)</PresentationFormat>
  <Paragraphs>250</Paragraphs>
  <Slides>30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Cambria Math</vt:lpstr>
      <vt:lpstr>Garamond</vt:lpstr>
      <vt:lpstr>Helvetica</vt:lpstr>
      <vt:lpstr>Wingdings</vt:lpstr>
      <vt:lpstr>Edge</vt:lpstr>
      <vt:lpstr>Equation</vt:lpstr>
      <vt:lpstr>Chapter 16: Exchange Rates and Purchasing Power Parity</vt:lpstr>
      <vt:lpstr>Analytical Elements </vt:lpstr>
      <vt:lpstr>Introduction</vt:lpstr>
      <vt:lpstr>The Nominal Exchange Rate</vt:lpstr>
      <vt:lpstr>Table 16.1 Nominal exchange rates, February 17, 2016 (per US dollar)</vt:lpstr>
      <vt:lpstr>The Nominal Exchange Rate</vt:lpstr>
      <vt:lpstr>Figure 16.2 The yen/dollar nominal exchange rate, 1960–2016</vt:lpstr>
      <vt:lpstr>The Real Exchange Rate </vt:lpstr>
      <vt:lpstr>The Real Exchange Rate</vt:lpstr>
      <vt:lpstr>Table 16.2: Changes in the Real Exchange Rate</vt:lpstr>
      <vt:lpstr>Real Effective Exchange Rate</vt:lpstr>
      <vt:lpstr>Purchasing Power Parity</vt:lpstr>
      <vt:lpstr>Purchasing Power Parity</vt:lpstr>
      <vt:lpstr>Interpreting Purchasing Power Parity</vt:lpstr>
      <vt:lpstr>Exchange Rates and Trade Flows</vt:lpstr>
      <vt:lpstr>Exchange Rates and Trade Flows</vt:lpstr>
      <vt:lpstr>Exchange Rates and Trade Flows</vt:lpstr>
      <vt:lpstr>Exchange Rates and Trade Flows</vt:lpstr>
      <vt:lpstr>Hedging and Foreign Exchange Derivatives</vt:lpstr>
      <vt:lpstr>Hedging and Foreign Exchange Derivatives</vt:lpstr>
      <vt:lpstr>Foreign Exchange Derivatives</vt:lpstr>
      <vt:lpstr>Table 16.3: Foreign Exchange Derivatives</vt:lpstr>
      <vt:lpstr>Figure 16.4: Foreign Exchange Derivatives</vt:lpstr>
      <vt:lpstr>Hedging</vt:lpstr>
      <vt:lpstr>Hedging</vt:lpstr>
      <vt:lpstr>Hedging</vt:lpstr>
      <vt:lpstr>Appendix 16.1: Price Levels and the PPP Model</vt:lpstr>
      <vt:lpstr>Appendix 16.1: Price Levels and the PPP Model</vt:lpstr>
      <vt:lpstr>Appendix 16.2: The Monetary Approach to Exchange Rate Determination</vt:lpstr>
      <vt:lpstr>Appendix 16.2: The Monetary Approach to Exchange Rate Determination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Exchange Rates and Purchasing Power Parity</dc:title>
  <dc:creator>Hong Zhang</dc:creator>
  <cp:lastModifiedBy>Robert Starr</cp:lastModifiedBy>
  <cp:revision>18</cp:revision>
  <dcterms:created xsi:type="dcterms:W3CDTF">2020-08-01T07:44:31Z</dcterms:created>
  <dcterms:modified xsi:type="dcterms:W3CDTF">2024-12-11T15:52:05Z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