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4733"/>
  </p:normalViewPr>
  <p:slideViewPr>
    <p:cSldViewPr>
      <p:cViewPr varScale="1">
        <p:scale>
          <a:sx n="90" d="100"/>
          <a:sy n="90"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12190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a:t>
            </a:r>
          </a:p>
          <a:p>
            <a:r>
              <a:rPr lang="en-US" altLang="en-US" dirty="0"/>
              <a:t>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a:t>
            </a:r>
          </a:p>
          <a:p>
            <a:r>
              <a:rPr lang="en-US" altLang="en-US" dirty="0"/>
              <a: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a:t>
            </a:r>
          </a:p>
          <a:p>
            <a:r>
              <a:rPr lang="en-US" altLang="en-US" dirty="0"/>
              <a:t>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15: Global Capital Flows</a:t>
            </a:r>
            <a:br>
              <a:rPr lang="en-US" dirty="0"/>
            </a:br>
            <a:endParaRPr lang="en-US" dirty="0"/>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1D08-373D-9D49-93DE-5184520E3E69}"/>
              </a:ext>
            </a:extLst>
          </p:cNvPr>
          <p:cNvSpPr>
            <a:spLocks noGrp="1"/>
          </p:cNvSpPr>
          <p:nvPr>
            <p:ph type="title"/>
          </p:nvPr>
        </p:nvSpPr>
        <p:spPr/>
        <p:txBody>
          <a:bodyPr/>
          <a:lstStyle/>
          <a:p>
            <a:r>
              <a:rPr lang="en-US" dirty="0"/>
              <a:t>Bond Finance	</a:t>
            </a:r>
          </a:p>
        </p:txBody>
      </p:sp>
      <p:sp>
        <p:nvSpPr>
          <p:cNvPr id="3" name="Content Placeholder 2">
            <a:extLst>
              <a:ext uri="{FF2B5EF4-FFF2-40B4-BE49-F238E27FC236}">
                <a16:creationId xmlns:a16="http://schemas.microsoft.com/office/drawing/2014/main" id="{3CD1AD9C-35D8-054E-ADDC-480C129CCB2C}"/>
              </a:ext>
            </a:extLst>
          </p:cNvPr>
          <p:cNvSpPr>
            <a:spLocks noGrp="1"/>
          </p:cNvSpPr>
          <p:nvPr>
            <p:ph idx="1"/>
          </p:nvPr>
        </p:nvSpPr>
        <p:spPr>
          <a:xfrm>
            <a:off x="457200" y="1295400"/>
            <a:ext cx="8229600" cy="4835525"/>
          </a:xfrm>
        </p:spPr>
        <p:txBody>
          <a:bodyPr/>
          <a:lstStyle/>
          <a:p>
            <a:r>
              <a:rPr lang="en-US" sz="2000" dirty="0"/>
              <a:t>There is ample evidence that bond finance is relatively volatile and potentially destabilizing.</a:t>
            </a:r>
          </a:p>
          <a:p>
            <a:r>
              <a:rPr lang="en-US" sz="2000" dirty="0"/>
              <a:t>Figure 15.3 provides data on inflows of bond finance (along with commercial bank lending) into LMICs.</a:t>
            </a:r>
          </a:p>
          <a:p>
            <a:r>
              <a:rPr lang="en-US" sz="2000" dirty="0"/>
              <a:t>This tends to be relatively “spikey,” especially during but even </a:t>
            </a:r>
            <a:r>
              <a:rPr lang="en-US" sz="2000" i="1" dirty="0"/>
              <a:t>after</a:t>
            </a:r>
            <a:r>
              <a:rPr lang="en-US" sz="2000" dirty="0"/>
              <a:t> the GFC.</a:t>
            </a:r>
          </a:p>
          <a:p>
            <a:r>
              <a:rPr lang="en-US" sz="2000" dirty="0"/>
              <a:t>There is also evidence that debt flows (both bond finance and commercial bank lending) are potentially more </a:t>
            </a:r>
            <a:r>
              <a:rPr lang="en-US" sz="2000" i="1" dirty="0"/>
              <a:t>destabilizing</a:t>
            </a:r>
            <a:r>
              <a:rPr lang="en-US" sz="2000" dirty="0"/>
              <a:t> than equity flows, despite that they are often grouped as portfolio investment.</a:t>
            </a:r>
          </a:p>
          <a:p>
            <a:r>
              <a:rPr lang="en-US" sz="2000" dirty="0"/>
              <a:t>Within bond finance, there is also a need to distinguish between private or corporate bond finance and government bond finance.</a:t>
            </a:r>
          </a:p>
          <a:p>
            <a:r>
              <a:rPr lang="en-US" sz="2000" dirty="0"/>
              <a:t>There is also an issue in terms of the </a:t>
            </a:r>
            <a:r>
              <a:rPr lang="en-US" sz="2000" i="1" dirty="0">
                <a:solidFill>
                  <a:schemeClr val="accent5">
                    <a:lumMod val="50000"/>
                  </a:schemeClr>
                </a:solidFill>
              </a:rPr>
              <a:t>currency</a:t>
            </a:r>
            <a:r>
              <a:rPr lang="en-US" sz="2000" dirty="0"/>
              <a:t> in which bonds are issued.</a:t>
            </a:r>
          </a:p>
          <a:p>
            <a:endParaRPr lang="en-US" sz="2000" dirty="0"/>
          </a:p>
        </p:txBody>
      </p:sp>
      <p:sp>
        <p:nvSpPr>
          <p:cNvPr id="4" name="Footer Placeholder 3">
            <a:extLst>
              <a:ext uri="{FF2B5EF4-FFF2-40B4-BE49-F238E27FC236}">
                <a16:creationId xmlns:a16="http://schemas.microsoft.com/office/drawing/2014/main" id="{71BA5DE0-C037-584D-9A81-14B2539F6C2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5375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4D10-3DA1-0245-A996-C243C7616475}"/>
              </a:ext>
            </a:extLst>
          </p:cNvPr>
          <p:cNvSpPr>
            <a:spLocks noGrp="1"/>
          </p:cNvSpPr>
          <p:nvPr>
            <p:ph type="title"/>
          </p:nvPr>
        </p:nvSpPr>
        <p:spPr>
          <a:xfrm>
            <a:off x="457200" y="277813"/>
            <a:ext cx="8229600" cy="941387"/>
          </a:xfrm>
        </p:spPr>
        <p:txBody>
          <a:bodyPr/>
          <a:lstStyle/>
          <a:p>
            <a:r>
              <a:rPr lang="en-US" sz="2400" dirty="0"/>
              <a:t>Figure 15.3 Net bond finance and commercial bank lending inflows to low- and middle-income countries, 1980–2016 (US$ billions)</a:t>
            </a:r>
          </a:p>
        </p:txBody>
      </p:sp>
      <p:sp>
        <p:nvSpPr>
          <p:cNvPr id="4" name="Footer Placeholder 3">
            <a:extLst>
              <a:ext uri="{FF2B5EF4-FFF2-40B4-BE49-F238E27FC236}">
                <a16:creationId xmlns:a16="http://schemas.microsoft.com/office/drawing/2014/main" id="{3C145EC8-73B1-3243-BE1F-1BE0B9E3F92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The line graph displays trends in bond finance (solid line) and commercial bank lending (dashed line) from 1980 to 2016, measured in US$ billions.&#10;&#10;Bond Finance shows a generally low level through the 1980s and 1990s, with modest increases in the early 1990s and late 1990s. After 2002, bond finance begins to rise steadily, peaking sharply around 2007 before briefly plummeting in 2008. It recovers and rises significantly between 2009 and 2014, reaching over 200 billion US dollars, before declining again in 2015 and 2016.&#10;&#10;Commercial Bank Lending fluctuates more than bond finance. It exhibits small increases and decreases through the 1980s and early 1990s. After a significant drop around 1998-2000, it rises sharply starting in 2003, peaking dramatically at over 200 billion US dollars around 2007. After a steep decline in 2008-2009, lending recovers and peaks again around 2011-2012, followed by another sharp drop through 2014-2016.&#10;&#10;This graph highlights the volatility and variability in both bond finance and commercial bank lending, with significant peaks and declines influenced by global financial events.">
            <a:extLst>
              <a:ext uri="{FF2B5EF4-FFF2-40B4-BE49-F238E27FC236}">
                <a16:creationId xmlns:a16="http://schemas.microsoft.com/office/drawing/2014/main" id="{A939863B-51C3-264F-B572-43E79DE732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678" y="1447800"/>
            <a:ext cx="6420644" cy="464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07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5543-32F9-ED4A-A23A-B81D2E9E69D5}"/>
              </a:ext>
            </a:extLst>
          </p:cNvPr>
          <p:cNvSpPr>
            <a:spLocks noGrp="1"/>
          </p:cNvSpPr>
          <p:nvPr>
            <p:ph type="title"/>
          </p:nvPr>
        </p:nvSpPr>
        <p:spPr/>
        <p:txBody>
          <a:bodyPr/>
          <a:lstStyle/>
          <a:p>
            <a:r>
              <a:rPr lang="en-US" dirty="0"/>
              <a:t>Commercial Bank Lending</a:t>
            </a:r>
          </a:p>
        </p:txBody>
      </p:sp>
      <p:sp>
        <p:nvSpPr>
          <p:cNvPr id="3" name="Content Placeholder 2">
            <a:extLst>
              <a:ext uri="{FF2B5EF4-FFF2-40B4-BE49-F238E27FC236}">
                <a16:creationId xmlns:a16="http://schemas.microsoft.com/office/drawing/2014/main" id="{2A44C67B-2EE9-A847-80BE-F0F7A5E3DEEF}"/>
              </a:ext>
            </a:extLst>
          </p:cNvPr>
          <p:cNvSpPr>
            <a:spLocks noGrp="1"/>
          </p:cNvSpPr>
          <p:nvPr>
            <p:ph idx="1"/>
          </p:nvPr>
        </p:nvSpPr>
        <p:spPr/>
        <p:txBody>
          <a:bodyPr/>
          <a:lstStyle/>
          <a:p>
            <a:r>
              <a:rPr lang="en-US" sz="2400" dirty="0"/>
              <a:t>Commercial bank lending is a form of debt that does not involve a </a:t>
            </a:r>
            <a:r>
              <a:rPr lang="en-US" sz="2400" i="1" dirty="0"/>
              <a:t>tradable</a:t>
            </a:r>
            <a:r>
              <a:rPr lang="en-US" sz="2400" dirty="0"/>
              <a:t> asset such as bond finance. </a:t>
            </a:r>
          </a:p>
          <a:p>
            <a:r>
              <a:rPr lang="en-US" sz="2400" dirty="0"/>
              <a:t>It appears as “other investment” in the balance of payments, a label that tends to hide its connection to the banking sector.</a:t>
            </a:r>
          </a:p>
          <a:p>
            <a:r>
              <a:rPr lang="en-US" sz="2400" dirty="0"/>
              <a:t>Inflows of commercial bank lending into LMICs were illustrated in Figure 15.3, along with bond finance.</a:t>
            </a:r>
          </a:p>
          <a:p>
            <a:r>
              <a:rPr lang="en-US" sz="2400" dirty="0"/>
              <a:t>Commercial bank lending is even more “spikey” than bond finance.</a:t>
            </a:r>
          </a:p>
        </p:txBody>
      </p:sp>
      <p:sp>
        <p:nvSpPr>
          <p:cNvPr id="4" name="Footer Placeholder 3">
            <a:extLst>
              <a:ext uri="{FF2B5EF4-FFF2-40B4-BE49-F238E27FC236}">
                <a16:creationId xmlns:a16="http://schemas.microsoft.com/office/drawing/2014/main" id="{FE995A9F-6265-154D-82C4-2A35E2A9EB51}"/>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0771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A55C-A96B-DC4C-8B7B-334D16E2C948}"/>
              </a:ext>
            </a:extLst>
          </p:cNvPr>
          <p:cNvSpPr>
            <a:spLocks noGrp="1"/>
          </p:cNvSpPr>
          <p:nvPr>
            <p:ph type="title"/>
          </p:nvPr>
        </p:nvSpPr>
        <p:spPr/>
        <p:txBody>
          <a:bodyPr/>
          <a:lstStyle/>
          <a:p>
            <a:r>
              <a:rPr lang="en-US" dirty="0"/>
              <a:t>Net versus Gross Flows</a:t>
            </a:r>
          </a:p>
        </p:txBody>
      </p:sp>
      <p:sp>
        <p:nvSpPr>
          <p:cNvPr id="3" name="Content Placeholder 2">
            <a:extLst>
              <a:ext uri="{FF2B5EF4-FFF2-40B4-BE49-F238E27FC236}">
                <a16:creationId xmlns:a16="http://schemas.microsoft.com/office/drawing/2014/main" id="{ED954327-15BF-F745-AF31-039995719811}"/>
              </a:ext>
            </a:extLst>
          </p:cNvPr>
          <p:cNvSpPr>
            <a:spLocks noGrp="1"/>
          </p:cNvSpPr>
          <p:nvPr>
            <p:ph idx="1"/>
          </p:nvPr>
        </p:nvSpPr>
        <p:spPr/>
        <p:txBody>
          <a:bodyPr/>
          <a:lstStyle/>
          <a:p>
            <a:r>
              <a:rPr lang="en-US" dirty="0"/>
              <a:t>Since the GFC of 2008 researchers have become attuned to an important distinction between </a:t>
            </a:r>
            <a:r>
              <a:rPr lang="en-US" i="1" dirty="0">
                <a:solidFill>
                  <a:schemeClr val="accent5">
                    <a:lumMod val="50000"/>
                  </a:schemeClr>
                </a:solidFill>
              </a:rPr>
              <a:t>net</a:t>
            </a:r>
            <a:r>
              <a:rPr lang="en-US" dirty="0"/>
              <a:t> and </a:t>
            </a:r>
            <a:r>
              <a:rPr lang="en-US" i="1" dirty="0">
                <a:solidFill>
                  <a:schemeClr val="accent5">
                    <a:lumMod val="50000"/>
                  </a:schemeClr>
                </a:solidFill>
              </a:rPr>
              <a:t>gross</a:t>
            </a:r>
            <a:r>
              <a:rPr lang="en-US" dirty="0"/>
              <a:t> capital flows.</a:t>
            </a:r>
          </a:p>
          <a:p>
            <a:pPr lvl="1"/>
            <a:r>
              <a:rPr lang="en-US" dirty="0"/>
              <a:t>Even with small net balances, there can be large gross flows.</a:t>
            </a:r>
          </a:p>
          <a:p>
            <a:endParaRPr lang="en-US" dirty="0"/>
          </a:p>
        </p:txBody>
      </p:sp>
      <p:sp>
        <p:nvSpPr>
          <p:cNvPr id="4" name="Footer Placeholder 3">
            <a:extLst>
              <a:ext uri="{FF2B5EF4-FFF2-40B4-BE49-F238E27FC236}">
                <a16:creationId xmlns:a16="http://schemas.microsoft.com/office/drawing/2014/main" id="{BBA78E6D-E6C1-7D40-B496-86818ECBB06D}"/>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2722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1BAD-22AE-F742-96F7-D0660FE5BA9F}"/>
              </a:ext>
            </a:extLst>
          </p:cNvPr>
          <p:cNvSpPr>
            <a:spLocks noGrp="1"/>
          </p:cNvSpPr>
          <p:nvPr>
            <p:ph type="title"/>
          </p:nvPr>
        </p:nvSpPr>
        <p:spPr/>
        <p:txBody>
          <a:bodyPr/>
          <a:lstStyle/>
          <a:p>
            <a:r>
              <a:rPr lang="en-US" dirty="0"/>
              <a:t>Figure 15.4 Net versus gross flows</a:t>
            </a:r>
          </a:p>
        </p:txBody>
      </p:sp>
      <p:sp>
        <p:nvSpPr>
          <p:cNvPr id="3" name="Content Placeholder 2">
            <a:extLst>
              <a:ext uri="{FF2B5EF4-FFF2-40B4-BE49-F238E27FC236}">
                <a16:creationId xmlns:a16="http://schemas.microsoft.com/office/drawing/2014/main" id="{4807FC70-C968-3140-B4E0-D43EE5B2018A}"/>
              </a:ext>
            </a:extLst>
          </p:cNvPr>
          <p:cNvSpPr>
            <a:spLocks noGrp="1"/>
          </p:cNvSpPr>
          <p:nvPr>
            <p:ph idx="1"/>
          </p:nvPr>
        </p:nvSpPr>
        <p:spPr>
          <a:xfrm>
            <a:off x="457199" y="1567657"/>
            <a:ext cx="2971801" cy="2895600"/>
          </a:xfrm>
        </p:spPr>
        <p:txBody>
          <a:bodyPr/>
          <a:lstStyle/>
          <a:p>
            <a:r>
              <a:rPr lang="en-US" sz="2000" dirty="0"/>
              <a:t>In the current account, Brazil has a deficit in its relationship with the rest of the world. </a:t>
            </a:r>
          </a:p>
          <a:p>
            <a:r>
              <a:rPr lang="en-US" sz="2000" dirty="0"/>
              <a:t>This deficit is equal to the distance from the “Rest of the world” box to the vertical dotted line.</a:t>
            </a:r>
          </a:p>
        </p:txBody>
      </p:sp>
      <p:pic>
        <p:nvPicPr>
          <p:cNvPr id="5" name="Picture 5" descr="This diagram shows the flow of transactions between Brazil and the Rest of the world, divided into three sections: Current account, Capital account I, and Capital account II.&#10;&#10;Current Account:&#10;&#10;The flow of goods and services is represented by two-way arrows between Brazil and the Rest of the world.&#10;This indicates exports and imports of goods and services.&#10;Capital Account I:&#10;&#10;A one-way arrow flows from the Rest of the world to Brazil, representing capital inflows such as investments or loans being directed toward Brazil.&#10;Capital Account II:&#10;&#10;Two arrows show two-way flows of capital between Brazil and the Rest of the world, indicating both inflows and outflows of capital like investments and asset transactions.&#10;The dashed vertical line separates Brazil and the Rest of the world, symbolizing international transactions.">
            <a:extLst>
              <a:ext uri="{FF2B5EF4-FFF2-40B4-BE49-F238E27FC236}">
                <a16:creationId xmlns:a16="http://schemas.microsoft.com/office/drawing/2014/main" id="{F91BD210-F5CD-5945-A15C-24FD0A5C61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6474" y="1443871"/>
            <a:ext cx="499156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280A53D-A8D1-2640-9E29-14F88EE166C5}"/>
              </a:ext>
            </a:extLst>
          </p:cNvPr>
          <p:cNvSpPr/>
          <p:nvPr/>
        </p:nvSpPr>
        <p:spPr>
          <a:xfrm>
            <a:off x="457199" y="4786442"/>
            <a:ext cx="8458200" cy="1138773"/>
          </a:xfrm>
          <a:prstGeom prst="rect">
            <a:avLst/>
          </a:prstGeom>
        </p:spPr>
        <p:txBody>
          <a:bodyPr wrap="square">
            <a:spAutoFit/>
          </a:bodyPr>
          <a:lstStyle/>
          <a:p>
            <a:pPr marL="342900" indent="-342900">
              <a:spcBef>
                <a:spcPct val="20000"/>
              </a:spcBef>
              <a:buClr>
                <a:schemeClr val="accent1"/>
              </a:buClr>
              <a:buSzPct val="65000"/>
              <a:buFont typeface="Wingdings" pitchFamily="2" charset="2"/>
              <a:buChar char="n"/>
            </a:pPr>
            <a:r>
              <a:rPr lang="en-US" sz="2000" dirty="0">
                <a:latin typeface="+mn-lt"/>
              </a:rPr>
              <a:t>This requires net inflows on the capital account</a:t>
            </a:r>
          </a:p>
          <a:p>
            <a:pPr marL="742950" lvl="1" indent="-285750">
              <a:buFont typeface="Arial" panose="020B0604020202020204" pitchFamily="34" charset="0"/>
              <a:buChar char="•"/>
            </a:pPr>
            <a:r>
              <a:rPr lang="en-US" sz="1600" dirty="0"/>
              <a:t>Possibility 1 (Capital account I): Brazil has capital inflows but no capital outflows.</a:t>
            </a:r>
          </a:p>
          <a:p>
            <a:pPr marL="742950" lvl="1" indent="-285750">
              <a:buFont typeface="Arial" panose="020B0604020202020204" pitchFamily="34" charset="0"/>
              <a:buChar char="•"/>
            </a:pPr>
            <a:r>
              <a:rPr lang="en-US" sz="1600" dirty="0"/>
              <a:t>Possibility 2 (Capital account II): Brazil has much larger capital inflows and also small outflows</a:t>
            </a:r>
          </a:p>
        </p:txBody>
      </p:sp>
      <p:sp>
        <p:nvSpPr>
          <p:cNvPr id="4" name="Footer Placeholder 3">
            <a:extLst>
              <a:ext uri="{FF2B5EF4-FFF2-40B4-BE49-F238E27FC236}">
                <a16:creationId xmlns:a16="http://schemas.microsoft.com/office/drawing/2014/main" id="{85FF5537-59C6-6F4D-8262-8A2874CEA58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2738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F5FF-E156-E24F-AA59-4DD551060788}"/>
              </a:ext>
            </a:extLst>
          </p:cNvPr>
          <p:cNvSpPr>
            <a:spLocks noGrp="1"/>
          </p:cNvSpPr>
          <p:nvPr>
            <p:ph type="title"/>
          </p:nvPr>
        </p:nvSpPr>
        <p:spPr/>
        <p:txBody>
          <a:bodyPr/>
          <a:lstStyle/>
          <a:p>
            <a:r>
              <a:rPr lang="en-US" dirty="0"/>
              <a:t>Net versus Gross Flows</a:t>
            </a:r>
          </a:p>
        </p:txBody>
      </p:sp>
      <p:sp>
        <p:nvSpPr>
          <p:cNvPr id="3" name="Content Placeholder 2">
            <a:extLst>
              <a:ext uri="{FF2B5EF4-FFF2-40B4-BE49-F238E27FC236}">
                <a16:creationId xmlns:a16="http://schemas.microsoft.com/office/drawing/2014/main" id="{342DAE81-6BD6-7046-B592-368E1BFFC58D}"/>
              </a:ext>
            </a:extLst>
          </p:cNvPr>
          <p:cNvSpPr>
            <a:spLocks noGrp="1"/>
          </p:cNvSpPr>
          <p:nvPr>
            <p:ph idx="1"/>
          </p:nvPr>
        </p:nvSpPr>
        <p:spPr>
          <a:xfrm>
            <a:off x="457200" y="1143000"/>
            <a:ext cx="8382000" cy="4987925"/>
          </a:xfrm>
        </p:spPr>
        <p:txBody>
          <a:bodyPr/>
          <a:lstStyle/>
          <a:p>
            <a:r>
              <a:rPr lang="en-US" sz="2400" dirty="0"/>
              <a:t>There is ample evidence that the distinction made in Figure 15.4 is a relevant one.</a:t>
            </a:r>
          </a:p>
          <a:p>
            <a:r>
              <a:rPr lang="en-US" sz="2400" dirty="0"/>
              <a:t>The “Capital account II” case can be riskier.</a:t>
            </a:r>
          </a:p>
          <a:p>
            <a:r>
              <a:rPr lang="en-US" sz="2400" dirty="0"/>
              <a:t>Therefore, simply focusing on current account imbalances as a device to assess emerging risks is incomplete.</a:t>
            </a:r>
          </a:p>
          <a:p>
            <a:pPr lvl="1"/>
            <a:r>
              <a:rPr lang="en-US" sz="1800" dirty="0"/>
              <a:t>Monitoring of current accounts needs to be complemented by a monitoring of gross international financial flows and positions.</a:t>
            </a:r>
          </a:p>
          <a:p>
            <a:pPr lvl="1"/>
            <a:r>
              <a:rPr lang="en-US" sz="1800" dirty="0"/>
              <a:t>One focus area here is gross flows in the form of commercial bank lending.</a:t>
            </a:r>
          </a:p>
          <a:p>
            <a:r>
              <a:rPr lang="en-US" sz="2400" dirty="0"/>
              <a:t>The distinction between net and gross capital flows is related to the concept of </a:t>
            </a:r>
            <a:r>
              <a:rPr lang="en-US" sz="2400" b="1" dirty="0">
                <a:solidFill>
                  <a:schemeClr val="accent5">
                    <a:lumMod val="50000"/>
                  </a:schemeClr>
                </a:solidFill>
              </a:rPr>
              <a:t>intra-industry trade</a:t>
            </a:r>
            <a:r>
              <a:rPr lang="en-US" sz="2400" dirty="0"/>
              <a:t>.</a:t>
            </a:r>
          </a:p>
          <a:p>
            <a:pPr lvl="1"/>
            <a:r>
              <a:rPr lang="en-US" sz="1800" dirty="0"/>
              <a:t>Large gross asset flows can be considered as potentially a form of “intra-industry” trade, but in differentiated assets rather than differentiated goods and services.</a:t>
            </a:r>
          </a:p>
          <a:p>
            <a:endParaRPr lang="en-US" sz="2400" dirty="0"/>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61B5197D-2E56-A045-B43D-CAC75D70293C}"/>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5174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BB1C-C72F-1642-9155-ADE441F1EE32}"/>
              </a:ext>
            </a:extLst>
          </p:cNvPr>
          <p:cNvSpPr>
            <a:spLocks noGrp="1"/>
          </p:cNvSpPr>
          <p:nvPr>
            <p:ph type="title"/>
          </p:nvPr>
        </p:nvSpPr>
        <p:spPr/>
        <p:txBody>
          <a:bodyPr/>
          <a:lstStyle/>
          <a:p>
            <a:r>
              <a:rPr lang="en-US" dirty="0"/>
              <a:t>Determinants of Capital Flows</a:t>
            </a:r>
          </a:p>
        </p:txBody>
      </p:sp>
      <p:sp>
        <p:nvSpPr>
          <p:cNvPr id="3" name="Content Placeholder 2">
            <a:extLst>
              <a:ext uri="{FF2B5EF4-FFF2-40B4-BE49-F238E27FC236}">
                <a16:creationId xmlns:a16="http://schemas.microsoft.com/office/drawing/2014/main" id="{38A7224C-44A4-9141-8E4C-DA867C8FA63F}"/>
              </a:ext>
            </a:extLst>
          </p:cNvPr>
          <p:cNvSpPr>
            <a:spLocks noGrp="1"/>
          </p:cNvSpPr>
          <p:nvPr>
            <p:ph idx="1"/>
          </p:nvPr>
        </p:nvSpPr>
        <p:spPr/>
        <p:txBody>
          <a:bodyPr/>
          <a:lstStyle/>
          <a:p>
            <a:r>
              <a:rPr lang="en-US" sz="2800" dirty="0"/>
              <a:t>The literature on global capital flows generally groups flow determinants into “</a:t>
            </a:r>
            <a:r>
              <a:rPr lang="en-US" sz="2800" dirty="0">
                <a:solidFill>
                  <a:schemeClr val="accent5">
                    <a:lumMod val="50000"/>
                  </a:schemeClr>
                </a:solidFill>
              </a:rPr>
              <a:t>push factors</a:t>
            </a:r>
            <a:r>
              <a:rPr lang="en-US" sz="2800" dirty="0"/>
              <a:t>” and “</a:t>
            </a:r>
            <a:r>
              <a:rPr lang="en-US" sz="2800" dirty="0">
                <a:solidFill>
                  <a:schemeClr val="accent5">
                    <a:lumMod val="50000"/>
                  </a:schemeClr>
                </a:solidFill>
              </a:rPr>
              <a:t>pull factors</a:t>
            </a:r>
            <a:r>
              <a:rPr lang="en-US" sz="2800" dirty="0"/>
              <a:t>” that operate at the country level.</a:t>
            </a:r>
          </a:p>
          <a:p>
            <a:pPr lvl="1"/>
            <a:r>
              <a:rPr lang="en-US" sz="2400" dirty="0"/>
              <a:t>Push factors are reasons for capital to leave origin countries </a:t>
            </a:r>
          </a:p>
          <a:p>
            <a:pPr lvl="1"/>
            <a:r>
              <a:rPr lang="en-US" sz="2400" dirty="0"/>
              <a:t>Pull factors are reasons for capital to enter destination countries.</a:t>
            </a:r>
          </a:p>
          <a:p>
            <a:pPr lvl="1"/>
            <a:r>
              <a:rPr lang="en-US" sz="2400" dirty="0"/>
              <a:t>A simplified summary of the two sets of factors are presented in Table 15.2</a:t>
            </a:r>
          </a:p>
          <a:p>
            <a:endParaRPr lang="en-US" sz="2800" dirty="0"/>
          </a:p>
        </p:txBody>
      </p:sp>
      <p:sp>
        <p:nvSpPr>
          <p:cNvPr id="4" name="Footer Placeholder 3">
            <a:extLst>
              <a:ext uri="{FF2B5EF4-FFF2-40B4-BE49-F238E27FC236}">
                <a16:creationId xmlns:a16="http://schemas.microsoft.com/office/drawing/2014/main" id="{0B1E8577-85C6-994D-82F8-D69C3B2FA5D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272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F214-A95D-0042-BD5B-37546BFE83CF}"/>
              </a:ext>
            </a:extLst>
          </p:cNvPr>
          <p:cNvSpPr>
            <a:spLocks noGrp="1"/>
          </p:cNvSpPr>
          <p:nvPr>
            <p:ph type="title"/>
          </p:nvPr>
        </p:nvSpPr>
        <p:spPr>
          <a:xfrm>
            <a:off x="457200" y="277813"/>
            <a:ext cx="8229600" cy="636587"/>
          </a:xfrm>
        </p:spPr>
        <p:txBody>
          <a:bodyPr/>
          <a:lstStyle/>
          <a:p>
            <a:r>
              <a:rPr lang="en-US" sz="3200" dirty="0"/>
              <a:t>Table 15.2 Factors affecting global capital flows</a:t>
            </a:r>
          </a:p>
        </p:txBody>
      </p:sp>
      <p:sp>
        <p:nvSpPr>
          <p:cNvPr id="4" name="Footer Placeholder 3">
            <a:extLst>
              <a:ext uri="{FF2B5EF4-FFF2-40B4-BE49-F238E27FC236}">
                <a16:creationId xmlns:a16="http://schemas.microsoft.com/office/drawing/2014/main" id="{4AA968AC-C721-A849-8F94-0691C10C614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table categorizes factors influencing capital flows into push and pull factors, along with detailed explanations:&#10;&#10;Push Factors:&#10;&#10;Global risk aversion: Increases in global risk aversion negatively affect equity investment, bond finance, and commercial bank lending. However, these increases do not appear to affect foreign direct investment (FDI) flows.&#10;High-income country interest rates: Lower interest rates in high-income countries incentivize investors to seek higher returns elsewhere. This is most impactful for equity investment and bond finance, but it does not affect FDI flows.&#10;High-income country output growth: Higher output growth in high-income countries increases flows of equity investment and bond finance.&#10;Pull Factors:&#10;&#10;Domestic output growth: Growth in output within destination countries positively influences all four types of capital flows (FDI, equity investment, bond finance, and commercial bank lending).&#10;Asset return indicators: Higher asset returns in destination countries attract inflows through commercial bank lending and bond finance.&#10;Country risk indicators: Increased country risk in destination countries negatively affects all four types of capital flows.&#10;This table highlights how global conditions (push factors) and domestic conditions (pull factors) shape international capital movement.">
            <a:extLst>
              <a:ext uri="{FF2B5EF4-FFF2-40B4-BE49-F238E27FC236}">
                <a16:creationId xmlns:a16="http://schemas.microsoft.com/office/drawing/2014/main" id="{3EF785DE-0D06-9245-83C1-3BDAA3EF4A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066198"/>
            <a:ext cx="7467600" cy="50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86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8961-BA8D-B54E-A291-661E23594136}"/>
              </a:ext>
            </a:extLst>
          </p:cNvPr>
          <p:cNvSpPr>
            <a:spLocks noGrp="1"/>
          </p:cNvSpPr>
          <p:nvPr>
            <p:ph type="title"/>
          </p:nvPr>
        </p:nvSpPr>
        <p:spPr/>
        <p:txBody>
          <a:bodyPr/>
          <a:lstStyle/>
          <a:p>
            <a:r>
              <a:rPr lang="en-US" dirty="0"/>
              <a:t>Capital Account Liberalization</a:t>
            </a:r>
          </a:p>
        </p:txBody>
      </p:sp>
      <p:sp>
        <p:nvSpPr>
          <p:cNvPr id="3" name="Content Placeholder 2">
            <a:extLst>
              <a:ext uri="{FF2B5EF4-FFF2-40B4-BE49-F238E27FC236}">
                <a16:creationId xmlns:a16="http://schemas.microsoft.com/office/drawing/2014/main" id="{39BB2711-6277-594F-924D-17985ED1280C}"/>
              </a:ext>
            </a:extLst>
          </p:cNvPr>
          <p:cNvSpPr>
            <a:spLocks noGrp="1"/>
          </p:cNvSpPr>
          <p:nvPr>
            <p:ph idx="1"/>
          </p:nvPr>
        </p:nvSpPr>
        <p:spPr>
          <a:xfrm>
            <a:off x="457200" y="1219200"/>
            <a:ext cx="8229600" cy="4911725"/>
          </a:xfrm>
        </p:spPr>
        <p:txBody>
          <a:bodyPr/>
          <a:lstStyle/>
          <a:p>
            <a:r>
              <a:rPr lang="en-US" sz="2000" dirty="0"/>
              <a:t>There is a standard “free-market” argument for the increased liberalization or opening of capital accounts.</a:t>
            </a:r>
          </a:p>
          <a:p>
            <a:pPr lvl="1"/>
            <a:r>
              <a:rPr lang="en-US" sz="1800" dirty="0"/>
              <a:t>The argument goes: Economic liberalization → Growth → Poverty reduction</a:t>
            </a:r>
          </a:p>
          <a:p>
            <a:r>
              <a:rPr lang="en-US" sz="2000" dirty="0"/>
              <a:t>In 1997, when a committee of the IMF recommended that the full liberalization or “convertibility” of capital/financial accounts be made an explicit objective of the IMF, to be enshrined in an amended Articles of Agreement.</a:t>
            </a:r>
          </a:p>
          <a:p>
            <a:r>
              <a:rPr lang="en-US" sz="2000" dirty="0"/>
              <a:t>Months after this proposal was made, a financial crisis in Asia developed. Some prominent international economists also began to argue </a:t>
            </a:r>
            <a:r>
              <a:rPr lang="en-US" sz="2000" i="1" dirty="0"/>
              <a:t>against</a:t>
            </a:r>
            <a:r>
              <a:rPr lang="en-US" sz="2000" dirty="0"/>
              <a:t> the proposal.</a:t>
            </a:r>
          </a:p>
          <a:p>
            <a:r>
              <a:rPr lang="en-US" sz="2000" dirty="0"/>
              <a:t>The proposed amendment to the IMF Articles of Agreement was dropped.</a:t>
            </a:r>
          </a:p>
          <a:p>
            <a:r>
              <a:rPr lang="en-US" sz="2000" dirty="0"/>
              <a:t>After the 2008 GFC, the IMF revisited </a:t>
            </a:r>
            <a:r>
              <a:rPr lang="en-US" sz="2000" b="1" dirty="0">
                <a:solidFill>
                  <a:schemeClr val="accent5">
                    <a:lumMod val="50000"/>
                  </a:schemeClr>
                </a:solidFill>
              </a:rPr>
              <a:t>capital controls </a:t>
            </a:r>
            <a:r>
              <a:rPr lang="en-US" sz="2000" dirty="0"/>
              <a:t>and gave them an endorsement.</a:t>
            </a:r>
          </a:p>
          <a:p>
            <a:endParaRPr lang="en-US" sz="2000" dirty="0"/>
          </a:p>
        </p:txBody>
      </p:sp>
      <p:sp>
        <p:nvSpPr>
          <p:cNvPr id="4" name="Footer Placeholder 3">
            <a:extLst>
              <a:ext uri="{FF2B5EF4-FFF2-40B4-BE49-F238E27FC236}">
                <a16:creationId xmlns:a16="http://schemas.microsoft.com/office/drawing/2014/main" id="{AFCA3438-8DA3-9841-A583-6821E1AB707B}"/>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0970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B47D-D74F-764C-8E85-59C72612199C}"/>
              </a:ext>
            </a:extLst>
          </p:cNvPr>
          <p:cNvSpPr>
            <a:spLocks noGrp="1"/>
          </p:cNvSpPr>
          <p:nvPr>
            <p:ph type="title"/>
          </p:nvPr>
        </p:nvSpPr>
        <p:spPr/>
        <p:txBody>
          <a:bodyPr/>
          <a:lstStyle/>
          <a:p>
            <a:r>
              <a:rPr lang="en-US" dirty="0"/>
              <a:t>Capital Controls</a:t>
            </a:r>
          </a:p>
        </p:txBody>
      </p:sp>
      <p:sp>
        <p:nvSpPr>
          <p:cNvPr id="3" name="Content Placeholder 2">
            <a:extLst>
              <a:ext uri="{FF2B5EF4-FFF2-40B4-BE49-F238E27FC236}">
                <a16:creationId xmlns:a16="http://schemas.microsoft.com/office/drawing/2014/main" id="{5AB359F8-CFD7-9C49-99B9-7CFA855418A7}"/>
              </a:ext>
            </a:extLst>
          </p:cNvPr>
          <p:cNvSpPr>
            <a:spLocks noGrp="1"/>
          </p:cNvSpPr>
          <p:nvPr>
            <p:ph idx="1"/>
          </p:nvPr>
        </p:nvSpPr>
        <p:spPr>
          <a:xfrm>
            <a:off x="457200" y="1524000"/>
            <a:ext cx="8229600" cy="4606925"/>
          </a:xfrm>
        </p:spPr>
        <p:txBody>
          <a:bodyPr/>
          <a:lstStyle/>
          <a:p>
            <a:r>
              <a:rPr lang="en-US" sz="2000" b="1" dirty="0">
                <a:solidFill>
                  <a:schemeClr val="accent5">
                    <a:lumMod val="50000"/>
                  </a:schemeClr>
                </a:solidFill>
              </a:rPr>
              <a:t>Capital controls</a:t>
            </a:r>
            <a:r>
              <a:rPr lang="en-US" sz="2000" dirty="0"/>
              <a:t>: policy measures to restrict capital mobility, a.k.a. </a:t>
            </a:r>
            <a:r>
              <a:rPr lang="en-US" sz="2000" dirty="0">
                <a:solidFill>
                  <a:schemeClr val="accent5">
                    <a:lumMod val="50000"/>
                  </a:schemeClr>
                </a:solidFill>
              </a:rPr>
              <a:t>capital account regulations </a:t>
            </a:r>
            <a:r>
              <a:rPr lang="en-US" sz="2000" dirty="0"/>
              <a:t>(CARs) and </a:t>
            </a:r>
            <a:r>
              <a:rPr lang="en-US" sz="2000" dirty="0">
                <a:solidFill>
                  <a:schemeClr val="accent5">
                    <a:lumMod val="50000"/>
                  </a:schemeClr>
                </a:solidFill>
              </a:rPr>
              <a:t>capital flow (management) measures </a:t>
            </a:r>
            <a:r>
              <a:rPr lang="en-US" sz="2000" dirty="0"/>
              <a:t>(CFMs).</a:t>
            </a:r>
          </a:p>
          <a:p>
            <a:r>
              <a:rPr lang="en-US" sz="2000" dirty="0"/>
              <a:t>Capital controls can take many forms:</a:t>
            </a:r>
          </a:p>
          <a:p>
            <a:pPr lvl="1"/>
            <a:r>
              <a:rPr lang="en-US" sz="1800" dirty="0"/>
              <a:t>Inflows versus outflows; Different asset classes; Residents versus non-residents; Quantitative versus qualitative</a:t>
            </a:r>
          </a:p>
          <a:p>
            <a:r>
              <a:rPr lang="en-US" sz="2000" dirty="0"/>
              <a:t>The purpose of capital controls is to address the volatile nature of gross capital flows, the pattern of large inflows of short-term, portfolio capital that is later followed by a reversal in the form of </a:t>
            </a:r>
            <a:r>
              <a:rPr lang="en-US" sz="2000" i="1" dirty="0">
                <a:solidFill>
                  <a:schemeClr val="accent5">
                    <a:lumMod val="50000"/>
                  </a:schemeClr>
                </a:solidFill>
              </a:rPr>
              <a:t>capital flight</a:t>
            </a:r>
            <a:r>
              <a:rPr lang="en-US" sz="2000" dirty="0"/>
              <a:t>.</a:t>
            </a:r>
          </a:p>
          <a:p>
            <a:pPr lvl="1"/>
            <a:r>
              <a:rPr lang="en-US" sz="1600" dirty="0"/>
              <a:t>potential negative macroeconomic effects of global capital flows can be viewed as a type of negative externality</a:t>
            </a:r>
          </a:p>
          <a:p>
            <a:pPr lvl="1"/>
            <a:r>
              <a:rPr lang="en-US" sz="1600" dirty="0"/>
              <a:t>standard microeconomic theory suggests that taxing activities with significant negative externalities can be an appropriate policy response.</a:t>
            </a:r>
          </a:p>
          <a:p>
            <a:pPr lvl="1"/>
            <a:endParaRPr lang="en-US" sz="1600" dirty="0"/>
          </a:p>
          <a:p>
            <a:endParaRPr lang="en-US" sz="2000" dirty="0"/>
          </a:p>
          <a:p>
            <a:endParaRPr lang="en-US" sz="2000" dirty="0"/>
          </a:p>
        </p:txBody>
      </p:sp>
      <p:sp>
        <p:nvSpPr>
          <p:cNvPr id="4" name="Footer Placeholder 3">
            <a:extLst>
              <a:ext uri="{FF2B5EF4-FFF2-40B4-BE49-F238E27FC236}">
                <a16:creationId xmlns:a16="http://schemas.microsoft.com/office/drawing/2014/main" id="{E6A07112-CB15-FD41-B661-CE99AB72423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2926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B830-09FC-EB49-B507-2FB680DAB620}"/>
              </a:ext>
            </a:extLst>
          </p:cNvPr>
          <p:cNvSpPr>
            <a:spLocks noGrp="1"/>
          </p:cNvSpPr>
          <p:nvPr>
            <p:ph type="title"/>
          </p:nvPr>
        </p:nvSpPr>
        <p:spPr/>
        <p:txBody>
          <a:bodyPr/>
          <a:lstStyle/>
          <a:p>
            <a:r>
              <a:rPr lang="en-US" dirty="0"/>
              <a:t>Capital Controls</a:t>
            </a:r>
          </a:p>
        </p:txBody>
      </p:sp>
      <p:sp>
        <p:nvSpPr>
          <p:cNvPr id="3" name="Content Placeholder 2">
            <a:extLst>
              <a:ext uri="{FF2B5EF4-FFF2-40B4-BE49-F238E27FC236}">
                <a16:creationId xmlns:a16="http://schemas.microsoft.com/office/drawing/2014/main" id="{415A9605-2D8E-8046-9E45-D70A99974E53}"/>
              </a:ext>
            </a:extLst>
          </p:cNvPr>
          <p:cNvSpPr>
            <a:spLocks noGrp="1"/>
          </p:cNvSpPr>
          <p:nvPr>
            <p:ph idx="1"/>
          </p:nvPr>
        </p:nvSpPr>
        <p:spPr/>
        <p:txBody>
          <a:bodyPr/>
          <a:lstStyle/>
          <a:p>
            <a:r>
              <a:rPr lang="en-US" sz="2400" dirty="0"/>
              <a:t>Can capital controls be effective?</a:t>
            </a:r>
          </a:p>
          <a:p>
            <a:pPr lvl="1"/>
            <a:r>
              <a:rPr lang="en-US" sz="2000" i="1" dirty="0"/>
              <a:t>Yes,</a:t>
            </a:r>
            <a:r>
              <a:rPr lang="en-US" sz="2000" dirty="0"/>
              <a:t> but not </a:t>
            </a:r>
            <a:r>
              <a:rPr lang="en-US" sz="2000" i="1" dirty="0"/>
              <a:t>always</a:t>
            </a:r>
            <a:r>
              <a:rPr lang="en-US" sz="2000" dirty="0"/>
              <a:t> and </a:t>
            </a:r>
            <a:r>
              <a:rPr lang="en-US" sz="2000" i="1" dirty="0"/>
              <a:t>everywhere.</a:t>
            </a:r>
          </a:p>
          <a:p>
            <a:pPr lvl="1"/>
            <a:r>
              <a:rPr lang="en-US" sz="2000" dirty="0" err="1"/>
              <a:t>Magud</a:t>
            </a:r>
            <a:r>
              <a:rPr lang="en-US" sz="2000" dirty="0"/>
              <a:t>, </a:t>
            </a:r>
            <a:r>
              <a:rPr lang="en-US" sz="2000" dirty="0" err="1"/>
              <a:t>Reihart</a:t>
            </a:r>
            <a:r>
              <a:rPr lang="en-US" sz="2000" dirty="0"/>
              <a:t>, and Rogoff (2018): capital controls were by and large effective in altering the composition of capital flows towards more long-term flows</a:t>
            </a:r>
          </a:p>
          <a:p>
            <a:pPr lvl="1"/>
            <a:r>
              <a:rPr lang="en-US" sz="2000" dirty="0" err="1"/>
              <a:t>Ostry</a:t>
            </a:r>
            <a:r>
              <a:rPr lang="en-US" sz="2000" dirty="0"/>
              <a:t> et al (2011): capital controls may be useful not so much to reduce the volume of inflows as to make them less risky</a:t>
            </a:r>
          </a:p>
          <a:p>
            <a:r>
              <a:rPr lang="en-US" sz="2400" dirty="0"/>
              <a:t>Take-away from the discussion of capital control:</a:t>
            </a:r>
          </a:p>
          <a:p>
            <a:pPr lvl="1"/>
            <a:r>
              <a:rPr lang="en-US" sz="2000" dirty="0"/>
              <a:t>Policy instrument varies. Some are less intrusive and more market-friendly than others.</a:t>
            </a:r>
          </a:p>
          <a:p>
            <a:pPr lvl="1"/>
            <a:r>
              <a:rPr lang="en-US" sz="2000" dirty="0"/>
              <a:t>Different policies can be designed for different types of capital flows.</a:t>
            </a:r>
          </a:p>
          <a:p>
            <a:endParaRPr lang="en-US" sz="2400" dirty="0"/>
          </a:p>
          <a:p>
            <a:pPr lvl="1"/>
            <a:endParaRPr lang="en-US" sz="2000" i="1" dirty="0"/>
          </a:p>
          <a:p>
            <a:endParaRPr lang="en-US" sz="2400" i="1" dirty="0"/>
          </a:p>
        </p:txBody>
      </p:sp>
      <p:sp>
        <p:nvSpPr>
          <p:cNvPr id="4" name="Footer Placeholder 3">
            <a:extLst>
              <a:ext uri="{FF2B5EF4-FFF2-40B4-BE49-F238E27FC236}">
                <a16:creationId xmlns:a16="http://schemas.microsoft.com/office/drawing/2014/main" id="{F67B2A54-AC30-0248-9F17-3A8141C3BC6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98448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21CD-AE0D-DE48-8558-39D65E3B5417}"/>
              </a:ext>
            </a:extLst>
          </p:cNvPr>
          <p:cNvSpPr>
            <a:spLocks noGrp="1"/>
          </p:cNvSpPr>
          <p:nvPr>
            <p:ph type="title"/>
          </p:nvPr>
        </p:nvSpPr>
        <p:spPr/>
        <p:txBody>
          <a:bodyPr/>
          <a:lstStyle/>
          <a:p>
            <a:r>
              <a:rPr lang="en-US" dirty="0"/>
              <a:t>Balance of Payments Revisited</a:t>
            </a:r>
          </a:p>
        </p:txBody>
      </p:sp>
      <p:sp>
        <p:nvSpPr>
          <p:cNvPr id="3" name="Content Placeholder 2">
            <a:extLst>
              <a:ext uri="{FF2B5EF4-FFF2-40B4-BE49-F238E27FC236}">
                <a16:creationId xmlns:a16="http://schemas.microsoft.com/office/drawing/2014/main" id="{0D2F2C7E-7791-2042-A9F7-FE46066095AC}"/>
              </a:ext>
            </a:extLst>
          </p:cNvPr>
          <p:cNvSpPr>
            <a:spLocks noGrp="1"/>
          </p:cNvSpPr>
          <p:nvPr>
            <p:ph idx="1"/>
          </p:nvPr>
        </p:nvSpPr>
        <p:spPr>
          <a:xfrm>
            <a:off x="457200" y="1417638"/>
            <a:ext cx="8229600" cy="4713287"/>
          </a:xfrm>
        </p:spPr>
        <p:txBody>
          <a:bodyPr/>
          <a:lstStyle/>
          <a:p>
            <a:r>
              <a:rPr lang="en-US" sz="2400" dirty="0"/>
              <a:t>If domestic savings are too small to finance domestic investment, a country requires an inflow of foreign savings to make up the difference.</a:t>
            </a:r>
          </a:p>
          <a:p>
            <a:pPr lvl="1"/>
            <a:r>
              <a:rPr lang="en-US" sz="1800" dirty="0"/>
              <a:t>This inflow of foreign savings finances the trade deficit and shows up as positive entries (asset sales) in the capital/financial account. </a:t>
            </a:r>
          </a:p>
          <a:p>
            <a:pPr lvl="1"/>
            <a:r>
              <a:rPr lang="en-US" sz="1800" dirty="0"/>
              <a:t>We now see that these positive entries include net inflows of foreign direct investment, equity investment, bond finance, and commercial bank lending. </a:t>
            </a:r>
          </a:p>
          <a:p>
            <a:pPr lvl="1"/>
            <a:r>
              <a:rPr lang="en-US" sz="1800" dirty="0"/>
              <a:t>They do not all have to be positive net inflows, but the sum of them needs to be.</a:t>
            </a:r>
          </a:p>
        </p:txBody>
      </p:sp>
      <p:sp>
        <p:nvSpPr>
          <p:cNvPr id="4" name="Footer Placeholder 3">
            <a:extLst>
              <a:ext uri="{FF2B5EF4-FFF2-40B4-BE49-F238E27FC236}">
                <a16:creationId xmlns:a16="http://schemas.microsoft.com/office/drawing/2014/main" id="{36EC40D9-A269-7049-87D8-7C8636CCE461}"/>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9736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C465F6-5114-CB49-A808-3EEDD671D4EE}"/>
              </a:ext>
            </a:extLst>
          </p:cNvPr>
          <p:cNvSpPr>
            <a:spLocks noGrp="1"/>
          </p:cNvSpPr>
          <p:nvPr>
            <p:ph type="title"/>
          </p:nvPr>
        </p:nvSpPr>
        <p:spPr>
          <a:xfrm>
            <a:off x="457200" y="277813"/>
            <a:ext cx="8229600" cy="1139825"/>
          </a:xfrm>
        </p:spPr>
        <p:txBody>
          <a:bodyPr/>
          <a:lstStyle/>
          <a:p>
            <a:r>
              <a:rPr lang="en-US" dirty="0"/>
              <a:t>Balance of Payments Revisited</a:t>
            </a:r>
          </a:p>
        </p:txBody>
      </p:sp>
      <p:sp>
        <p:nvSpPr>
          <p:cNvPr id="3" name="Content Placeholder 2">
            <a:extLst>
              <a:ext uri="{FF2B5EF4-FFF2-40B4-BE49-F238E27FC236}">
                <a16:creationId xmlns:a16="http://schemas.microsoft.com/office/drawing/2014/main" id="{6A709F6B-F56F-4B43-93C2-56980D94EA18}"/>
              </a:ext>
            </a:extLst>
          </p:cNvPr>
          <p:cNvSpPr>
            <a:spLocks noGrp="1"/>
          </p:cNvSpPr>
          <p:nvPr>
            <p:ph idx="1"/>
          </p:nvPr>
        </p:nvSpPr>
        <p:spPr/>
        <p:txBody>
          <a:bodyPr/>
          <a:lstStyle/>
          <a:p>
            <a:r>
              <a:rPr lang="en-US" sz="2400" dirty="0"/>
              <a:t>If domestic savings exceed the requirements of domestic investment, the country lends the difference to the rest of the world. </a:t>
            </a:r>
          </a:p>
          <a:p>
            <a:pPr lvl="1"/>
            <a:r>
              <a:rPr lang="en-US" sz="1800" dirty="0"/>
              <a:t>This outflow of foreign investment generates a trade surplus and shows up as negative entries (asset purchases) in the capital/financial account. </a:t>
            </a:r>
          </a:p>
          <a:p>
            <a:pPr lvl="1"/>
            <a:r>
              <a:rPr lang="en-US" sz="1800" dirty="0"/>
              <a:t>We now see that these negative entries include net outflows of FDI, equity investment, bond finance, and commercial bank lending. </a:t>
            </a:r>
          </a:p>
          <a:p>
            <a:pPr lvl="1"/>
            <a:r>
              <a:rPr lang="en-US" sz="1800" dirty="0"/>
              <a:t>They do not all have to be negative net inflows, but the sum of them needs to be.</a:t>
            </a:r>
          </a:p>
        </p:txBody>
      </p:sp>
      <p:sp>
        <p:nvSpPr>
          <p:cNvPr id="4" name="Footer Placeholder 3">
            <a:extLst>
              <a:ext uri="{FF2B5EF4-FFF2-40B4-BE49-F238E27FC236}">
                <a16:creationId xmlns:a16="http://schemas.microsoft.com/office/drawing/2014/main" id="{630586A2-4BDA-C641-B62D-4F6E8262F87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22149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34B7-94B6-6847-9985-FD7319AE01B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92AFAEB-5BBC-C243-9556-4E8BD959153B}"/>
              </a:ext>
            </a:extLst>
          </p:cNvPr>
          <p:cNvSpPr>
            <a:spLocks noGrp="1"/>
          </p:cNvSpPr>
          <p:nvPr>
            <p:ph idx="1"/>
          </p:nvPr>
        </p:nvSpPr>
        <p:spPr/>
        <p:txBody>
          <a:bodyPr/>
          <a:lstStyle/>
          <a:p>
            <a:r>
              <a:rPr lang="en-US" sz="2800" dirty="0"/>
              <a:t>Four main types of capital flows: </a:t>
            </a:r>
          </a:p>
          <a:p>
            <a:pPr lvl="1"/>
            <a:r>
              <a:rPr lang="en-US" sz="2400" dirty="0"/>
              <a:t>foreign direct investment, </a:t>
            </a:r>
          </a:p>
          <a:p>
            <a:pPr lvl="1"/>
            <a:r>
              <a:rPr lang="en-US" sz="2400" dirty="0"/>
              <a:t>equity investment, </a:t>
            </a:r>
          </a:p>
          <a:p>
            <a:pPr lvl="1"/>
            <a:r>
              <a:rPr lang="en-US" sz="2400" dirty="0"/>
              <a:t>bond finance, </a:t>
            </a:r>
          </a:p>
          <a:p>
            <a:pPr lvl="1"/>
            <a:r>
              <a:rPr lang="en-US" sz="2400" dirty="0"/>
              <a:t>commercial bank lending</a:t>
            </a:r>
          </a:p>
          <a:p>
            <a:r>
              <a:rPr lang="en-US" sz="2800" dirty="0"/>
              <a:t>The broad determinants of global capital flows. </a:t>
            </a:r>
          </a:p>
          <a:p>
            <a:r>
              <a:rPr lang="en-US" sz="2800" dirty="0"/>
              <a:t>Arguments for </a:t>
            </a:r>
            <a:r>
              <a:rPr lang="en-US" sz="2800" b="1" dirty="0">
                <a:solidFill>
                  <a:schemeClr val="accent5">
                    <a:lumMod val="50000"/>
                  </a:schemeClr>
                </a:solidFill>
              </a:rPr>
              <a:t>capital account liberalization</a:t>
            </a:r>
            <a:r>
              <a:rPr lang="en-US" sz="2800" dirty="0"/>
              <a:t>, as well as arguments for </a:t>
            </a:r>
            <a:r>
              <a:rPr lang="en-US" sz="2800" b="1" dirty="0">
                <a:solidFill>
                  <a:schemeClr val="accent5">
                    <a:lumMod val="50000"/>
                  </a:schemeClr>
                </a:solidFill>
              </a:rPr>
              <a:t>capital controls</a:t>
            </a:r>
          </a:p>
          <a:p>
            <a:endParaRPr lang="en-US" sz="2800" dirty="0"/>
          </a:p>
        </p:txBody>
      </p:sp>
      <p:sp>
        <p:nvSpPr>
          <p:cNvPr id="4" name="Footer Placeholder 3">
            <a:extLst>
              <a:ext uri="{FF2B5EF4-FFF2-40B4-BE49-F238E27FC236}">
                <a16:creationId xmlns:a16="http://schemas.microsoft.com/office/drawing/2014/main" id="{2C8849EB-C6FC-1240-BDDD-C02FE0F5595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16193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4BEF-520D-A24B-A0FA-F1E0E05CF7A9}"/>
              </a:ext>
            </a:extLst>
          </p:cNvPr>
          <p:cNvSpPr>
            <a:spLocks noGrp="1"/>
          </p:cNvSpPr>
          <p:nvPr>
            <p:ph type="title"/>
          </p:nvPr>
        </p:nvSpPr>
        <p:spPr>
          <a:xfrm>
            <a:off x="457200" y="277813"/>
            <a:ext cx="8229600" cy="585389"/>
          </a:xfrm>
        </p:spPr>
        <p:txBody>
          <a:bodyPr/>
          <a:lstStyle/>
          <a:p>
            <a:r>
              <a:rPr lang="en-US" dirty="0"/>
              <a:t>Table 15.1 Types of capital flows</a:t>
            </a:r>
          </a:p>
        </p:txBody>
      </p:sp>
      <p:sp>
        <p:nvSpPr>
          <p:cNvPr id="4" name="Footer Placeholder 3">
            <a:extLst>
              <a:ext uri="{FF2B5EF4-FFF2-40B4-BE49-F238E27FC236}">
                <a16:creationId xmlns:a16="http://schemas.microsoft.com/office/drawing/2014/main" id="{EA38CBC0-7D94-024D-BC1A-D68308EEC8E5}"/>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e table provides an overview of different types of capital flows, along with their explanations, locations in the balance of payments, and characteristics. The four types of capital flows listed are:&#10;&#10;Foreign Direct Investment (FDI):&#10;&#10;Explanation: Shares held in a foreign enterprise of at least 10 percent, indicating managerial influence.&#10;Location in Balance of Payments: Item 10 in Table 14.2, &quot;direct investment.&quot;&#10;Characteristics: FDI is for productive purposes and tends to be the least volatile of all capital flows. It plays a key role in international production and global value chains.&#10;Equity Portfolio Investment:&#10;&#10;Explanation: Shares held in a foreign enterprise of less than 10 percent, indicating indirect or portfolio interest rather than managerial influence.&#10;Location in Balance of Payments: Part of item 11 in Table 14.2, &quot;portfolio investment.&quot;&#10;Characteristics: Motivated by portfolio considerations, equity investments have a shorter time horizon than FDI and can be more volatile.&#10;Portfolio Bond Finance:&#10;&#10;Explanation: The purchase of debt instruments in the form of corporate (private debt) or government bonds (public debt).&#10;Location in Balance of Payments: Part of item 11 in Table 14.2, &quot;portfolio investment.&quot;&#10;Characteristics: Also motivated by portfolio considerations, central government debt falls under &quot;sovereign debt.&quot;&#10;Commercial Bank Lending:&#10;&#10;Explanation: Another form of debt without a generally tradable asset.&#10;Location in Balance of Payments: Item 12 in Table 14.2, &quot;other investment.&quot;&#10;Characteristics: Large inflows of commercial bank lending can serve as leading indicators of financial crises.&#10;This table helps distinguish various capital flow types, their implications for the balance of payments, and their volatility or role in financial stability.">
            <a:extLst>
              <a:ext uri="{FF2B5EF4-FFF2-40B4-BE49-F238E27FC236}">
                <a16:creationId xmlns:a16="http://schemas.microsoft.com/office/drawing/2014/main" id="{38923D6F-CBE1-9548-980E-B3D1F3BFF8D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036450"/>
            <a:ext cx="7353300" cy="503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9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6CEF-3705-7446-AD25-3807E660A920}"/>
              </a:ext>
            </a:extLst>
          </p:cNvPr>
          <p:cNvSpPr>
            <a:spLocks noGrp="1"/>
          </p:cNvSpPr>
          <p:nvPr>
            <p:ph type="title"/>
          </p:nvPr>
        </p:nvSpPr>
        <p:spPr/>
        <p:txBody>
          <a:bodyPr/>
          <a:lstStyle/>
          <a:p>
            <a:r>
              <a:rPr lang="en-US" dirty="0"/>
              <a:t>Figure 15.1 Nominal FDI inflows</a:t>
            </a:r>
          </a:p>
        </p:txBody>
      </p:sp>
      <p:sp>
        <p:nvSpPr>
          <p:cNvPr id="4" name="Footer Placeholder 3">
            <a:extLst>
              <a:ext uri="{FF2B5EF4-FFF2-40B4-BE49-F238E27FC236}">
                <a16:creationId xmlns:a16="http://schemas.microsoft.com/office/drawing/2014/main" id="{9B3C2051-C815-6D4B-8FEA-BC9932EE936B}"/>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The area graph shows foreign direct investment (FDI) inflows from 1970 to 2018, measured in US$ billions, distinguishing between low- and middle-income countries and high-income countries.&#10;&#10;High-Income Countries (represented by the lighter shaded area) dominate the graph, showing significant growth in FDI inflows starting in the mid-1990s. There are two major peaks, one around 2007 and another around 2015, where FDI inflows reached over 3,000 billion US dollars.&#10;Low- and Middle-Income Countries (represented by the darker shaded area) show relatively modest FDI inflows compared to high-income countries, but there is noticeable growth starting in the early 2000s. The inflows peak around 2010 and gradually decline afterward, remaining below 500 billion US dollars.&#10;This graph highlights the disparity in FDI inflows between high-income and low-/middle-income countries, with high-income countries consistently attracting the majority of global FDI. However, the increasing trend in inflows for low- and middle-income countries suggests growing participation in global investment flows, especially during the 2000s.">
            <a:extLst>
              <a:ext uri="{FF2B5EF4-FFF2-40B4-BE49-F238E27FC236}">
                <a16:creationId xmlns:a16="http://schemas.microsoft.com/office/drawing/2014/main" id="{2611EED1-4E61-5E4B-80FE-86390343C1C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95400"/>
            <a:ext cx="6553200" cy="481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13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DD46-DBAC-0C40-9909-34874AFCFB64}"/>
              </a:ext>
            </a:extLst>
          </p:cNvPr>
          <p:cNvSpPr>
            <a:spLocks noGrp="1"/>
          </p:cNvSpPr>
          <p:nvPr>
            <p:ph type="title"/>
          </p:nvPr>
        </p:nvSpPr>
        <p:spPr/>
        <p:txBody>
          <a:bodyPr/>
          <a:lstStyle/>
          <a:p>
            <a:r>
              <a:rPr lang="en-US" dirty="0"/>
              <a:t>Foreign Direct Investment	</a:t>
            </a:r>
          </a:p>
        </p:txBody>
      </p:sp>
      <p:sp>
        <p:nvSpPr>
          <p:cNvPr id="3" name="Content Placeholder 2">
            <a:extLst>
              <a:ext uri="{FF2B5EF4-FFF2-40B4-BE49-F238E27FC236}">
                <a16:creationId xmlns:a16="http://schemas.microsoft.com/office/drawing/2014/main" id="{EB77B232-0E04-0C4F-B4DD-B6430DBA7DBF}"/>
              </a:ext>
            </a:extLst>
          </p:cNvPr>
          <p:cNvSpPr>
            <a:spLocks noGrp="1"/>
          </p:cNvSpPr>
          <p:nvPr>
            <p:ph idx="1"/>
          </p:nvPr>
        </p:nvSpPr>
        <p:spPr/>
        <p:txBody>
          <a:bodyPr/>
          <a:lstStyle/>
          <a:p>
            <a:r>
              <a:rPr lang="en-US" sz="2800" dirty="0"/>
              <a:t>FDI is a critical capital flow that has implications in the realms of international trade, international production, international finance, and international development.</a:t>
            </a:r>
          </a:p>
          <a:p>
            <a:r>
              <a:rPr lang="en-US" sz="2800" dirty="0"/>
              <a:t>In general, it is considered the “safest” type of capital flow.</a:t>
            </a:r>
          </a:p>
          <a:p>
            <a:endParaRPr lang="en-US" sz="2800" dirty="0"/>
          </a:p>
        </p:txBody>
      </p:sp>
      <p:sp>
        <p:nvSpPr>
          <p:cNvPr id="4" name="Footer Placeholder 3">
            <a:extLst>
              <a:ext uri="{FF2B5EF4-FFF2-40B4-BE49-F238E27FC236}">
                <a16:creationId xmlns:a16="http://schemas.microsoft.com/office/drawing/2014/main" id="{2DE2E29A-F591-A140-A723-1BA56E31945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3980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B047-2AE7-5D46-9B71-261902EA7F46}"/>
              </a:ext>
            </a:extLst>
          </p:cNvPr>
          <p:cNvSpPr>
            <a:spLocks noGrp="1"/>
          </p:cNvSpPr>
          <p:nvPr>
            <p:ph type="title"/>
          </p:nvPr>
        </p:nvSpPr>
        <p:spPr>
          <a:xfrm>
            <a:off x="457200" y="277813"/>
            <a:ext cx="8229600" cy="636587"/>
          </a:xfrm>
        </p:spPr>
        <p:txBody>
          <a:bodyPr/>
          <a:lstStyle/>
          <a:p>
            <a:r>
              <a:rPr lang="en-US" sz="3600" dirty="0"/>
              <a:t>Figure 15.2 Net equity inflows (US$ billions)</a:t>
            </a:r>
          </a:p>
        </p:txBody>
      </p:sp>
      <p:sp>
        <p:nvSpPr>
          <p:cNvPr id="4" name="Footer Placeholder 3">
            <a:extLst>
              <a:ext uri="{FF2B5EF4-FFF2-40B4-BE49-F238E27FC236}">
                <a16:creationId xmlns:a16="http://schemas.microsoft.com/office/drawing/2014/main" id="{E9342BE2-700E-DB43-A920-0F14F4534F79}"/>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The line graph depicts net capital flows from 1980 to 2017, measured in US$ billions, for low- and middle-income countries and high-income countries.&#10;&#10;High-Income Countries (solid line) show significant fluctuations in net capital flows. From 1980 to the early 1990s, the net flows were relatively low and stable. However, from the mid-1990s onward, there was a sharp increase, peaking around 2000, 2007, and 2015, with net capital flows reaching over 1,000 billion US dollars. There are also notable dips, particularly around 2002, 2009, and 2016, indicating volatility.&#10;&#10;Low- and Middle-Income Countries (dashed line) show much lower net capital flows throughout the period. Despite some growth in the 2000s, net flows remain below 200 billion US dollars. The trend shows minor peaks around 2007 and 2010, followed by a decline in the subsequent years, reflecting relatively smaller and steadier capital flows compared to high-income countries.&#10;&#10;This graph highlights the disparity in net capital flows between high-income countries and low- and middle-income countries, with high-income countries experiencing larger inflows and greater volatility.">
            <a:extLst>
              <a:ext uri="{FF2B5EF4-FFF2-40B4-BE49-F238E27FC236}">
                <a16:creationId xmlns:a16="http://schemas.microsoft.com/office/drawing/2014/main" id="{3CF2453B-0EBB-D446-A263-C9386F4373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19200"/>
            <a:ext cx="6419322"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88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A9CC-66C0-BE41-ADDF-987B4C0CB878}"/>
              </a:ext>
            </a:extLst>
          </p:cNvPr>
          <p:cNvSpPr>
            <a:spLocks noGrp="1"/>
          </p:cNvSpPr>
          <p:nvPr>
            <p:ph type="title"/>
          </p:nvPr>
        </p:nvSpPr>
        <p:spPr/>
        <p:txBody>
          <a:bodyPr/>
          <a:lstStyle/>
          <a:p>
            <a:r>
              <a:rPr lang="en-US" dirty="0"/>
              <a:t>Equity Portfolio Investment</a:t>
            </a:r>
          </a:p>
        </p:txBody>
      </p:sp>
      <p:sp>
        <p:nvSpPr>
          <p:cNvPr id="3" name="Content Placeholder 2">
            <a:extLst>
              <a:ext uri="{FF2B5EF4-FFF2-40B4-BE49-F238E27FC236}">
                <a16:creationId xmlns:a16="http://schemas.microsoft.com/office/drawing/2014/main" id="{3C2A3BBE-7548-3A4B-9015-37DA42CBD38B}"/>
              </a:ext>
            </a:extLst>
          </p:cNvPr>
          <p:cNvSpPr>
            <a:spLocks noGrp="1"/>
          </p:cNvSpPr>
          <p:nvPr>
            <p:ph idx="1"/>
          </p:nvPr>
        </p:nvSpPr>
        <p:spPr>
          <a:xfrm>
            <a:off x="457200" y="914400"/>
            <a:ext cx="8229600" cy="5216525"/>
          </a:xfrm>
        </p:spPr>
        <p:txBody>
          <a:bodyPr/>
          <a:lstStyle/>
          <a:p>
            <a:r>
              <a:rPr lang="en-US" sz="2400" dirty="0"/>
              <a:t>Inflows into high-income countries tend to be much larger than into LMICs.</a:t>
            </a:r>
          </a:p>
          <a:p>
            <a:r>
              <a:rPr lang="en-US" sz="2400" dirty="0"/>
              <a:t>The series also tend to be “spikey,” indicating a certain degree of volatility </a:t>
            </a:r>
            <a:r>
              <a:rPr lang="en-US" sz="2400" dirty="0">
                <a:sym typeface="Wingdings" pitchFamily="2" charset="2"/>
              </a:rPr>
              <a:t> known as equity market </a:t>
            </a:r>
            <a:r>
              <a:rPr lang="en-US" sz="2400" i="1" dirty="0">
                <a:solidFill>
                  <a:schemeClr val="accent5">
                    <a:lumMod val="50000"/>
                  </a:schemeClr>
                </a:solidFill>
                <a:sym typeface="Wingdings" pitchFamily="2" charset="2"/>
              </a:rPr>
              <a:t>volatility</a:t>
            </a:r>
          </a:p>
          <a:p>
            <a:r>
              <a:rPr lang="en-US" sz="2400" dirty="0"/>
              <a:t>Why equity inflows could be useful:</a:t>
            </a:r>
          </a:p>
          <a:p>
            <a:pPr lvl="1"/>
            <a:r>
              <a:rPr lang="en-US" sz="2000" dirty="0"/>
              <a:t>Can supplement domestic savings as a source of capital and be part of a movement away from short-term finance (e.g. bank lending) to long-term finance</a:t>
            </a:r>
          </a:p>
          <a:p>
            <a:pPr lvl="1"/>
            <a:r>
              <a:rPr lang="en-US" sz="2000" dirty="0"/>
              <a:t>Can help provide both an informational mechanism on the performance of firms and an incentive mechanism for firm managers.</a:t>
            </a:r>
          </a:p>
          <a:p>
            <a:pPr lvl="1"/>
            <a:r>
              <a:rPr lang="en-US" sz="2000" dirty="0"/>
              <a:t>However, there is evidence that, when equity markets exist in LMICs, their market capitalization (percentage of GDP) tends to be significantly lower than in high-income countries, limiting these positive effects</a:t>
            </a:r>
          </a:p>
          <a:p>
            <a:pPr lvl="1"/>
            <a:endParaRPr lang="en-US" sz="2000" dirty="0"/>
          </a:p>
          <a:p>
            <a:endParaRPr lang="en-US" sz="2400" dirty="0"/>
          </a:p>
        </p:txBody>
      </p:sp>
      <p:sp>
        <p:nvSpPr>
          <p:cNvPr id="4" name="Footer Placeholder 3">
            <a:extLst>
              <a:ext uri="{FF2B5EF4-FFF2-40B4-BE49-F238E27FC236}">
                <a16:creationId xmlns:a16="http://schemas.microsoft.com/office/drawing/2014/main" id="{9B4DE4C2-0E57-1349-90EE-890143415C24}"/>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25742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6527-9FEE-EA45-A676-8796AEE1C7E6}"/>
              </a:ext>
            </a:extLst>
          </p:cNvPr>
          <p:cNvSpPr>
            <a:spLocks noGrp="1"/>
          </p:cNvSpPr>
          <p:nvPr>
            <p:ph type="title"/>
          </p:nvPr>
        </p:nvSpPr>
        <p:spPr/>
        <p:txBody>
          <a:bodyPr/>
          <a:lstStyle/>
          <a:p>
            <a:r>
              <a:rPr lang="en-US" dirty="0"/>
              <a:t>Bond Finance</a:t>
            </a:r>
          </a:p>
        </p:txBody>
      </p:sp>
      <p:sp>
        <p:nvSpPr>
          <p:cNvPr id="3" name="Content Placeholder 2">
            <a:extLst>
              <a:ext uri="{FF2B5EF4-FFF2-40B4-BE49-F238E27FC236}">
                <a16:creationId xmlns:a16="http://schemas.microsoft.com/office/drawing/2014/main" id="{F7DCD291-87D1-024B-9137-3988957A1BAE}"/>
              </a:ext>
            </a:extLst>
          </p:cNvPr>
          <p:cNvSpPr>
            <a:spLocks noGrp="1"/>
          </p:cNvSpPr>
          <p:nvPr>
            <p:ph idx="1"/>
          </p:nvPr>
        </p:nvSpPr>
        <p:spPr>
          <a:xfrm>
            <a:off x="457200" y="1417638"/>
            <a:ext cx="8229600" cy="4713287"/>
          </a:xfrm>
        </p:spPr>
        <p:txBody>
          <a:bodyPr/>
          <a:lstStyle/>
          <a:p>
            <a:r>
              <a:rPr lang="en-US" sz="2000" dirty="0"/>
              <a:t>Bond finance involves the international exchange of </a:t>
            </a:r>
            <a:r>
              <a:rPr lang="en-US" sz="2000" i="1" dirty="0">
                <a:solidFill>
                  <a:schemeClr val="accent5">
                    <a:lumMod val="50000"/>
                  </a:schemeClr>
                </a:solidFill>
              </a:rPr>
              <a:t>debt</a:t>
            </a:r>
            <a:r>
              <a:rPr lang="en-US" sz="2000" dirty="0"/>
              <a:t> instruments.</a:t>
            </a:r>
          </a:p>
          <a:p>
            <a:r>
              <a:rPr lang="en-US" sz="2000" dirty="0"/>
              <a:t>There is an important difference, however, between bond finance and the alternative form of debt, commercial bank lending, namely </a:t>
            </a:r>
            <a:r>
              <a:rPr lang="en-US" sz="2000" i="1" dirty="0">
                <a:solidFill>
                  <a:schemeClr val="accent5">
                    <a:lumMod val="50000"/>
                  </a:schemeClr>
                </a:solidFill>
              </a:rPr>
              <a:t>transferability</a:t>
            </a:r>
            <a:r>
              <a:rPr lang="en-US" sz="2000" dirty="0"/>
              <a:t>.</a:t>
            </a:r>
          </a:p>
          <a:p>
            <a:r>
              <a:rPr lang="en-US" sz="2000" dirty="0"/>
              <a:t>Bank loans and bonds can be connected through a process known as “</a:t>
            </a:r>
            <a:r>
              <a:rPr lang="en-US" sz="2000" dirty="0">
                <a:solidFill>
                  <a:schemeClr val="accent5">
                    <a:lumMod val="50000"/>
                  </a:schemeClr>
                </a:solidFill>
              </a:rPr>
              <a:t>securitization</a:t>
            </a:r>
            <a:r>
              <a:rPr lang="en-US" sz="2000" dirty="0"/>
              <a:t>,” which can be an effective means of distributing risks across financial institutions and countries, but in practice, it can increase or concentrate some types of risk.</a:t>
            </a:r>
          </a:p>
          <a:p>
            <a:r>
              <a:rPr lang="en-US" sz="2000" dirty="0"/>
              <a:t>In the case of firm bankruptcies, debt is usually given priority over equity.</a:t>
            </a:r>
          </a:p>
          <a:p>
            <a:pPr lvl="1"/>
            <a:r>
              <a:rPr lang="en-US" sz="1800" dirty="0"/>
              <a:t>There is an expressed concern that this shifts priority away from equity sales to corporate bond financing.</a:t>
            </a:r>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B44118F4-5739-0541-807F-BDAD20833EF9}"/>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957858904"/>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C070CC-62DC-468B-A07F-BA2FF28726C5}"/>
</file>

<file path=customXml/itemProps2.xml><?xml version="1.0" encoding="utf-8"?>
<ds:datastoreItem xmlns:ds="http://schemas.openxmlformats.org/officeDocument/2006/customXml" ds:itemID="{10C5D95C-1FC5-424E-8222-F793A02A74D4}"/>
</file>

<file path=customXml/itemProps3.xml><?xml version="1.0" encoding="utf-8"?>
<ds:datastoreItem xmlns:ds="http://schemas.openxmlformats.org/officeDocument/2006/customXml" ds:itemID="{B4365265-C98D-422B-AD5B-DA47911D21C0}"/>
</file>

<file path=docProps/app.xml><?xml version="1.0" encoding="utf-8"?>
<Properties xmlns="http://schemas.openxmlformats.org/officeDocument/2006/extended-properties" xmlns:vt="http://schemas.openxmlformats.org/officeDocument/2006/docPropsVTypes">
  <TotalTime>2903</TotalTime>
  <Words>1708</Words>
  <Application>Microsoft Office PowerPoint</Application>
  <PresentationFormat>On-screen Show (4:3)</PresentationFormat>
  <Paragraphs>150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Wingdings</vt:lpstr>
      <vt:lpstr>Edge</vt:lpstr>
      <vt:lpstr>Chapter 15: Global Capital Flows </vt:lpstr>
      <vt:lpstr>Analytical Elements </vt:lpstr>
      <vt:lpstr>Introduction</vt:lpstr>
      <vt:lpstr>Table 15.1 Types of capital flows</vt:lpstr>
      <vt:lpstr>Figure 15.1 Nominal FDI inflows</vt:lpstr>
      <vt:lpstr>Foreign Direct Investment </vt:lpstr>
      <vt:lpstr>Figure 15.2 Net equity inflows (US$ billions)</vt:lpstr>
      <vt:lpstr>Equity Portfolio Investment</vt:lpstr>
      <vt:lpstr>Bond Finance</vt:lpstr>
      <vt:lpstr>Bond Finance </vt:lpstr>
      <vt:lpstr>Figure 15.3 Net bond finance and commercial bank lending inflows to low- and middle-income countries, 1980–2016 (US$ billions)</vt:lpstr>
      <vt:lpstr>Commercial Bank Lending</vt:lpstr>
      <vt:lpstr>Net versus Gross Flows</vt:lpstr>
      <vt:lpstr>Figure 15.4 Net versus gross flows</vt:lpstr>
      <vt:lpstr>Net versus Gross Flows</vt:lpstr>
      <vt:lpstr>Determinants of Capital Flows</vt:lpstr>
      <vt:lpstr>Table 15.2 Factors affecting global capital flows</vt:lpstr>
      <vt:lpstr>Capital Account Liberalization</vt:lpstr>
      <vt:lpstr>Capital Controls</vt:lpstr>
      <vt:lpstr>Capital Controls</vt:lpstr>
      <vt:lpstr>Balance of Payments Revisited</vt:lpstr>
      <vt:lpstr>Balance of Payments Revisited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Accounting Frameworks</dc:title>
  <dc:creator>Hong Zhang</dc:creator>
  <cp:lastModifiedBy>Robert Starr</cp:lastModifiedBy>
  <cp:revision>99</cp:revision>
  <dcterms:created xsi:type="dcterms:W3CDTF">2020-08-01T02:35:38Z</dcterms:created>
  <dcterms:modified xsi:type="dcterms:W3CDTF">2024-12-11T14:55:21Z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