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6" r:id="rId2"/>
    <p:sldId id="283" r:id="rId3"/>
    <p:sldId id="299" r:id="rId4"/>
    <p:sldId id="295" r:id="rId5"/>
    <p:sldId id="284" r:id="rId6"/>
    <p:sldId id="296" r:id="rId7"/>
    <p:sldId id="297" r:id="rId8"/>
    <p:sldId id="298" r:id="rId9"/>
    <p:sldId id="300" r:id="rId10"/>
    <p:sldId id="291" r:id="rId11"/>
    <p:sldId id="301" r:id="rId12"/>
    <p:sldId id="302" r:id="rId13"/>
    <p:sldId id="303" r:id="rId14"/>
    <p:sldId id="304" r:id="rId15"/>
    <p:sldId id="292" r:id="rId16"/>
    <p:sldId id="305" r:id="rId17"/>
    <p:sldId id="317" r:id="rId18"/>
    <p:sldId id="318" r:id="rId19"/>
    <p:sldId id="310" r:id="rId20"/>
    <p:sldId id="311" r:id="rId21"/>
    <p:sldId id="312" r:id="rId22"/>
    <p:sldId id="313" r:id="rId23"/>
    <p:sldId id="286" r:id="rId24"/>
    <p:sldId id="287" r:id="rId25"/>
    <p:sldId id="319" r:id="rId26"/>
    <p:sldId id="314" r:id="rId27"/>
    <p:sldId id="294" r:id="rId28"/>
    <p:sldId id="315" r:id="rId29"/>
    <p:sldId id="316" r:id="rId30"/>
    <p:sldId id="288" r:id="rId31"/>
    <p:sldId id="28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733"/>
  </p:normalViewPr>
  <p:slideViewPr>
    <p:cSldViewPr>
      <p:cViewPr varScale="1">
        <p:scale>
          <a:sx n="90" d="100"/>
          <a:sy n="90"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12190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a:t>© Kenneth A. Reinert, Cambridge University Press 2012</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 Kenneth A. Reinert, Cambridge University Press 2012</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 Kenneth A. Reinert, Cambridge University Press 2012</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 Kenneth A. Reinert, Cambridge University Press 2012</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 Kenneth A. Reinert, Cambridge University Press 2012</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14: Accounting Frameworks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Table 14.1: Domestic Savings, Domestic Investment, Foreign Savings, and the Trade Balance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28432"/>
              </p:ext>
            </p:extLst>
          </p:nvPr>
        </p:nvGraphicFramePr>
        <p:xfrm>
          <a:off x="457200" y="1600200"/>
          <a:ext cx="8229600" cy="41757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4038600">
                  <a:extLst>
                    <a:ext uri="{9D8B030D-6E8A-4147-A177-3AD203B41FA5}">
                      <a16:colId xmlns:a16="http://schemas.microsoft.com/office/drawing/2014/main" val="20003"/>
                    </a:ext>
                  </a:extLst>
                </a:gridCol>
              </a:tblGrid>
              <a:tr h="370840">
                <a:tc>
                  <a:txBody>
                    <a:bodyPr/>
                    <a:lstStyle/>
                    <a:p>
                      <a:r>
                        <a:rPr lang="en-US" sz="1600" dirty="0">
                          <a:solidFill>
                            <a:schemeClr val="tx1"/>
                          </a:solidFill>
                        </a:rPr>
                        <a:t>Domestic Investment and Domestic Savings</a:t>
                      </a:r>
                    </a:p>
                  </a:txBody>
                  <a:tcPr/>
                </a:tc>
                <a:tc>
                  <a:txBody>
                    <a:bodyPr/>
                    <a:lstStyle/>
                    <a:p>
                      <a:r>
                        <a:rPr lang="en-US" sz="1600" dirty="0">
                          <a:solidFill>
                            <a:schemeClr val="tx1"/>
                          </a:solidFill>
                        </a:rPr>
                        <a:t>Foreign Savings</a:t>
                      </a:r>
                    </a:p>
                  </a:txBody>
                  <a:tcPr/>
                </a:tc>
                <a:tc>
                  <a:txBody>
                    <a:bodyPr/>
                    <a:lstStyle/>
                    <a:p>
                      <a:r>
                        <a:rPr lang="en-US" sz="1600" dirty="0">
                          <a:solidFill>
                            <a:schemeClr val="tx1"/>
                          </a:solidFill>
                        </a:rPr>
                        <a:t>Trade Balance</a:t>
                      </a:r>
                    </a:p>
                  </a:txBody>
                  <a:tcPr/>
                </a:tc>
                <a:tc>
                  <a:txBody>
                    <a:bodyPr/>
                    <a:lstStyle/>
                    <a:p>
                      <a:r>
                        <a:rPr lang="en-US" sz="1600" dirty="0">
                          <a:solidFill>
                            <a:schemeClr val="tx1"/>
                          </a:solidFill>
                        </a:rPr>
                        <a:t>Explanation</a:t>
                      </a:r>
                    </a:p>
                  </a:txBody>
                  <a:tcPr/>
                </a:tc>
                <a:extLst>
                  <a:ext uri="{0D108BD9-81ED-4DB2-BD59-A6C34878D82A}">
                    <a16:rowId xmlns:a16="http://schemas.microsoft.com/office/drawing/2014/main" val="10000"/>
                  </a:ext>
                </a:extLst>
              </a:tr>
              <a:tr h="370840">
                <a:tc>
                  <a:txBody>
                    <a:bodyPr/>
                    <a:lstStyle/>
                    <a:p>
                      <a:r>
                        <a:rPr lang="en-US" sz="1600" dirty="0"/>
                        <a:t>Domestic investment exceeds domestic savings</a:t>
                      </a:r>
                    </a:p>
                  </a:txBody>
                  <a:tcPr/>
                </a:tc>
                <a:tc>
                  <a:txBody>
                    <a:bodyPr/>
                    <a:lstStyle/>
                    <a:p>
                      <a:r>
                        <a:rPr lang="en-US" sz="1600" dirty="0"/>
                        <a:t>Foreign savings is positive</a:t>
                      </a:r>
                    </a:p>
                  </a:txBody>
                  <a:tcPr/>
                </a:tc>
                <a:tc>
                  <a:txBody>
                    <a:bodyPr/>
                    <a:lstStyle/>
                    <a:p>
                      <a:r>
                        <a:rPr lang="en-US" sz="1600" dirty="0"/>
                        <a:t>Trade</a:t>
                      </a:r>
                      <a:r>
                        <a:rPr lang="en-US" sz="1600" baseline="0" dirty="0"/>
                        <a:t> deficit</a:t>
                      </a:r>
                      <a:endParaRPr lang="en-US" sz="1600" dirty="0"/>
                    </a:p>
                  </a:txBody>
                  <a:tcPr/>
                </a:tc>
                <a:tc>
                  <a:txBody>
                    <a:bodyPr/>
                    <a:lstStyle/>
                    <a:p>
                      <a:r>
                        <a:rPr lang="en-US" sz="1600" kern="1200" dirty="0">
                          <a:solidFill>
                            <a:schemeClr val="dk1"/>
                          </a:solidFill>
                          <a:latin typeface="+mn-lt"/>
                          <a:ea typeface="+mn-ea"/>
                          <a:cs typeface="+mn-cs"/>
                        </a:rPr>
                        <a:t>Domestic savings is too small to finance domestic investment. Therefore, the country requires an inflow of foreign savings to make up the difference This inflow of foreign savings finances the trade deficit.</a:t>
                      </a:r>
                      <a:endParaRPr lang="en-US" sz="1600" dirty="0"/>
                    </a:p>
                  </a:txBody>
                  <a:tcPr/>
                </a:tc>
                <a:extLst>
                  <a:ext uri="{0D108BD9-81ED-4DB2-BD59-A6C34878D82A}">
                    <a16:rowId xmlns:a16="http://schemas.microsoft.com/office/drawing/2014/main" val="10001"/>
                  </a:ext>
                </a:extLst>
              </a:tr>
              <a:tr h="370840">
                <a:tc>
                  <a:txBody>
                    <a:bodyPr/>
                    <a:lstStyle/>
                    <a:p>
                      <a:r>
                        <a:rPr lang="en-US" sz="1600" dirty="0"/>
                        <a:t>Domestic savings</a:t>
                      </a:r>
                      <a:r>
                        <a:rPr lang="en-US" sz="1600" baseline="0" dirty="0"/>
                        <a:t> exceeds domestic investment</a:t>
                      </a:r>
                      <a:endParaRPr lang="en-US" sz="1600" dirty="0"/>
                    </a:p>
                  </a:txBody>
                  <a:tcPr/>
                </a:tc>
                <a:tc>
                  <a:txBody>
                    <a:bodyPr/>
                    <a:lstStyle/>
                    <a:p>
                      <a:r>
                        <a:rPr lang="en-US" sz="1600" dirty="0"/>
                        <a:t>Foreign savings</a:t>
                      </a:r>
                      <a:r>
                        <a:rPr lang="en-US" sz="1600" baseline="0" dirty="0"/>
                        <a:t> is negative or foreign investment is positive</a:t>
                      </a:r>
                      <a:endParaRPr lang="en-US" sz="1600" dirty="0"/>
                    </a:p>
                  </a:txBody>
                  <a:tcPr/>
                </a:tc>
                <a:tc>
                  <a:txBody>
                    <a:bodyPr/>
                    <a:lstStyle/>
                    <a:p>
                      <a:r>
                        <a:rPr lang="en-US" sz="1600" dirty="0"/>
                        <a:t>Trade surplus</a:t>
                      </a:r>
                    </a:p>
                  </a:txBody>
                  <a:tcPr/>
                </a:tc>
                <a:tc>
                  <a:txBody>
                    <a:bodyPr/>
                    <a:lstStyle/>
                    <a:p>
                      <a:r>
                        <a:rPr lang="en-US" sz="1600" kern="1200" dirty="0">
                          <a:solidFill>
                            <a:schemeClr val="dk1"/>
                          </a:solidFill>
                          <a:latin typeface="+mn-lt"/>
                          <a:ea typeface="+mn-ea"/>
                          <a:cs typeface="+mn-cs"/>
                        </a:rPr>
                        <a:t>Domestic savings exceeds the requirements of domestic investment. Therefore, the country lends the difference to the Rest of the World. This outflow of foreign investment generates a trade surplus.</a:t>
                      </a:r>
                      <a:endParaRPr lang="en-US" sz="1600" dirty="0"/>
                    </a:p>
                  </a:txBody>
                  <a:tcPr/>
                </a:tc>
                <a:extLst>
                  <a:ext uri="{0D108BD9-81ED-4DB2-BD59-A6C34878D82A}">
                    <a16:rowId xmlns:a16="http://schemas.microsoft.com/office/drawing/2014/main" val="10002"/>
                  </a:ext>
                </a:extLst>
              </a:tr>
            </a:tbl>
          </a:graphicData>
        </a:graphic>
      </p:graphicFrame>
      <p:sp>
        <p:nvSpPr>
          <p:cNvPr id="6" name="Footer Placeholder 3">
            <a:extLst>
              <a:ext uri="{FF2B5EF4-FFF2-40B4-BE49-F238E27FC236}">
                <a16:creationId xmlns:a16="http://schemas.microsoft.com/office/drawing/2014/main" id="{01DC3C2D-CEF4-E54A-96B1-379AA603E171}"/>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Fundamental Accounting Equation Intuition</a:t>
            </a:r>
          </a:p>
        </p:txBody>
      </p:sp>
      <p:sp>
        <p:nvSpPr>
          <p:cNvPr id="3" name="Content Placeholder 2"/>
          <p:cNvSpPr>
            <a:spLocks noGrp="1"/>
          </p:cNvSpPr>
          <p:nvPr>
            <p:ph idx="1"/>
          </p:nvPr>
        </p:nvSpPr>
        <p:spPr>
          <a:xfrm>
            <a:off x="457200" y="990600"/>
            <a:ext cx="8229600" cy="5140325"/>
          </a:xfrm>
        </p:spPr>
        <p:txBody>
          <a:bodyPr/>
          <a:lstStyle/>
          <a:p>
            <a:r>
              <a:rPr lang="en-US" sz="2600" dirty="0"/>
              <a:t>Domestic investment exceeds domestic savings (</a:t>
            </a:r>
            <a:r>
              <a:rPr lang="en-US" sz="2600" b="1" dirty="0">
                <a:solidFill>
                  <a:schemeClr val="accent5">
                    <a:lumMod val="50000"/>
                  </a:schemeClr>
                </a:solidFill>
              </a:rPr>
              <a:t>trade deficit</a:t>
            </a:r>
            <a:r>
              <a:rPr lang="en-US" sz="2600" dirty="0"/>
              <a:t>)</a:t>
            </a:r>
          </a:p>
          <a:p>
            <a:pPr lvl="1"/>
            <a:r>
              <a:rPr lang="en-US" sz="2400" dirty="0"/>
              <a:t>The Mexican economy is importing more goods and services in value terms than it is exporting. </a:t>
            </a:r>
          </a:p>
          <a:p>
            <a:pPr lvl="1"/>
            <a:r>
              <a:rPr lang="en-US" sz="2400" dirty="0"/>
              <a:t>Therefore, Mexico must sell something else other than goods and services to the ROW to make up the difference. </a:t>
            </a:r>
          </a:p>
          <a:p>
            <a:pPr lvl="1"/>
            <a:r>
              <a:rPr lang="en-US" sz="2400" dirty="0"/>
              <a:t>This “something else” turns out to be </a:t>
            </a:r>
            <a:r>
              <a:rPr lang="en-US" sz="2400" i="1" dirty="0"/>
              <a:t>assets</a:t>
            </a:r>
            <a:r>
              <a:rPr lang="en-US" sz="2400" dirty="0"/>
              <a:t>: government and corporate bonds, corporate equities, and even real estate. </a:t>
            </a:r>
          </a:p>
          <a:p>
            <a:pPr lvl="1"/>
            <a:r>
              <a:rPr lang="en-US" sz="2400" dirty="0"/>
              <a:t>The purchase of Mexican assets by the ROW is the very thing that generates the inflow of foreign savings into Mexico.</a:t>
            </a:r>
            <a:endParaRPr lang="en-US" sz="2200" dirty="0"/>
          </a:p>
        </p:txBody>
      </p:sp>
      <p:sp>
        <p:nvSpPr>
          <p:cNvPr id="5" name="Footer Placeholder 3">
            <a:extLst>
              <a:ext uri="{FF2B5EF4-FFF2-40B4-BE49-F238E27FC236}">
                <a16:creationId xmlns:a16="http://schemas.microsoft.com/office/drawing/2014/main" id="{F4E461FF-6DC7-5946-B0D4-394578A51ADF}"/>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4270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Fundamental Accounting Equation Intuition</a:t>
            </a:r>
          </a:p>
        </p:txBody>
      </p:sp>
      <p:sp>
        <p:nvSpPr>
          <p:cNvPr id="3" name="Content Placeholder 2"/>
          <p:cNvSpPr>
            <a:spLocks noGrp="1"/>
          </p:cNvSpPr>
          <p:nvPr>
            <p:ph idx="1"/>
          </p:nvPr>
        </p:nvSpPr>
        <p:spPr/>
        <p:txBody>
          <a:bodyPr/>
          <a:lstStyle/>
          <a:p>
            <a:r>
              <a:rPr lang="en-US" sz="2600" dirty="0"/>
              <a:t>Domestic savings exceeds domestic investment (</a:t>
            </a:r>
            <a:r>
              <a:rPr lang="en-US" sz="2600" b="1" dirty="0">
                <a:solidFill>
                  <a:schemeClr val="accent5">
                    <a:lumMod val="50000"/>
                  </a:schemeClr>
                </a:solidFill>
              </a:rPr>
              <a:t>trade surplus</a:t>
            </a:r>
            <a:r>
              <a:rPr lang="en-US" sz="2600" dirty="0"/>
              <a:t>)</a:t>
            </a:r>
          </a:p>
          <a:p>
            <a:pPr lvl="1"/>
            <a:r>
              <a:rPr lang="en-US" sz="2400" dirty="0"/>
              <a:t>The Mexican economy is exporting more goods and services in value terms than it is importing. </a:t>
            </a:r>
          </a:p>
          <a:p>
            <a:pPr lvl="1"/>
            <a:r>
              <a:rPr lang="en-US" sz="2400" dirty="0"/>
              <a:t>Therefore, Mexico must buy something else other than goods and services from the ROW to make up the difference. </a:t>
            </a:r>
          </a:p>
          <a:p>
            <a:pPr lvl="1"/>
            <a:r>
              <a:rPr lang="en-US" sz="2400" dirty="0"/>
              <a:t>That “something else” again is </a:t>
            </a:r>
            <a:r>
              <a:rPr lang="en-US" sz="2400" i="1" dirty="0"/>
              <a:t>assets</a:t>
            </a:r>
            <a:r>
              <a:rPr lang="en-US" sz="2400" dirty="0"/>
              <a:t>. </a:t>
            </a:r>
          </a:p>
          <a:p>
            <a:pPr lvl="1"/>
            <a:r>
              <a:rPr lang="en-US" sz="2400" dirty="0"/>
              <a:t>The purchase of foreign assets by Mexico generates the outflow of foreign investment to the ROW.</a:t>
            </a:r>
          </a:p>
          <a:p>
            <a:endParaRPr lang="en-US" dirty="0"/>
          </a:p>
        </p:txBody>
      </p:sp>
      <p:sp>
        <p:nvSpPr>
          <p:cNvPr id="5" name="Footer Placeholder 3">
            <a:extLst>
              <a:ext uri="{FF2B5EF4-FFF2-40B4-BE49-F238E27FC236}">
                <a16:creationId xmlns:a16="http://schemas.microsoft.com/office/drawing/2014/main" id="{B14A9AC2-9A14-C941-AF41-5466A4477A83}"/>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0139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Balance of Payments Accounts</a:t>
            </a:r>
          </a:p>
        </p:txBody>
      </p:sp>
      <p:sp>
        <p:nvSpPr>
          <p:cNvPr id="3" name="Content Placeholder 2"/>
          <p:cNvSpPr>
            <a:spLocks noGrp="1"/>
          </p:cNvSpPr>
          <p:nvPr>
            <p:ph idx="1"/>
          </p:nvPr>
        </p:nvSpPr>
        <p:spPr>
          <a:xfrm>
            <a:off x="457200" y="1219200"/>
            <a:ext cx="8229600" cy="4911725"/>
          </a:xfrm>
        </p:spPr>
        <p:txBody>
          <a:bodyPr/>
          <a:lstStyle/>
          <a:p>
            <a:r>
              <a:rPr lang="en-US" sz="2600" dirty="0"/>
              <a:t>The </a:t>
            </a:r>
            <a:r>
              <a:rPr lang="en-US" sz="2600" b="1" dirty="0">
                <a:solidFill>
                  <a:schemeClr val="accent5">
                    <a:lumMod val="50000"/>
                  </a:schemeClr>
                </a:solidFill>
              </a:rPr>
              <a:t>balance of payments </a:t>
            </a:r>
            <a:r>
              <a:rPr lang="en-US" sz="2600" dirty="0"/>
              <a:t>accounts of any country focus exclusively on the relationship of the country with the Rest of the World</a:t>
            </a:r>
          </a:p>
          <a:p>
            <a:r>
              <a:rPr lang="en-US" sz="2600" dirty="0"/>
              <a:t>We consider summary accounts for Mexico in 2017 presented in Table 14.2</a:t>
            </a:r>
          </a:p>
          <a:p>
            <a:r>
              <a:rPr lang="en-US" sz="2600" dirty="0"/>
              <a:t>The balance of payments has five parts </a:t>
            </a:r>
          </a:p>
          <a:p>
            <a:pPr lvl="1"/>
            <a:r>
              <a:rPr lang="en-US" sz="2200" dirty="0"/>
              <a:t>Current account</a:t>
            </a:r>
          </a:p>
          <a:p>
            <a:pPr lvl="1"/>
            <a:r>
              <a:rPr lang="en-US" sz="2200" dirty="0"/>
              <a:t>Capital/financial account</a:t>
            </a:r>
          </a:p>
          <a:p>
            <a:pPr lvl="1"/>
            <a:r>
              <a:rPr lang="en-US" sz="2200" dirty="0"/>
              <a:t>Official reserve transactions</a:t>
            </a:r>
          </a:p>
          <a:p>
            <a:pPr lvl="1"/>
            <a:r>
              <a:rPr lang="en-US" sz="2200" dirty="0"/>
              <a:t>Errors and omissions</a:t>
            </a:r>
          </a:p>
          <a:p>
            <a:pPr lvl="1"/>
            <a:r>
              <a:rPr lang="en-US" sz="2200" dirty="0"/>
              <a:t>Overall balance</a:t>
            </a:r>
          </a:p>
          <a:p>
            <a:endParaRPr lang="en-US" sz="2600" dirty="0"/>
          </a:p>
        </p:txBody>
      </p:sp>
      <p:sp>
        <p:nvSpPr>
          <p:cNvPr id="5" name="Footer Placeholder 3">
            <a:extLst>
              <a:ext uri="{FF2B5EF4-FFF2-40B4-BE49-F238E27FC236}">
                <a16:creationId xmlns:a16="http://schemas.microsoft.com/office/drawing/2014/main" id="{772A91D7-7C9A-534D-BE22-2901198EB586}"/>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28439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Balance of Payments Accounts</a:t>
            </a:r>
          </a:p>
        </p:txBody>
      </p:sp>
      <p:sp>
        <p:nvSpPr>
          <p:cNvPr id="3" name="Content Placeholder 2"/>
          <p:cNvSpPr>
            <a:spLocks noGrp="1"/>
          </p:cNvSpPr>
          <p:nvPr>
            <p:ph idx="1"/>
          </p:nvPr>
        </p:nvSpPr>
        <p:spPr/>
        <p:txBody>
          <a:bodyPr/>
          <a:lstStyle/>
          <a:p>
            <a:r>
              <a:rPr lang="en-US" sz="2600" dirty="0"/>
              <a:t>The </a:t>
            </a:r>
            <a:r>
              <a:rPr lang="en-US" sz="2600" b="1" dirty="0">
                <a:solidFill>
                  <a:schemeClr val="accent5">
                    <a:lumMod val="50000"/>
                  </a:schemeClr>
                </a:solidFill>
              </a:rPr>
              <a:t>current account </a:t>
            </a:r>
            <a:r>
              <a:rPr lang="en-US" sz="2600" dirty="0"/>
              <a:t>records transactions with the rest of the world that </a:t>
            </a:r>
            <a:r>
              <a:rPr lang="en-US" sz="2600" i="1" dirty="0"/>
              <a:t>do not </a:t>
            </a:r>
            <a:r>
              <a:rPr lang="en-US" sz="2600" dirty="0"/>
              <a:t>involve the exchange of assets</a:t>
            </a:r>
          </a:p>
          <a:p>
            <a:r>
              <a:rPr lang="en-US" sz="2600" dirty="0"/>
              <a:t>The </a:t>
            </a:r>
            <a:r>
              <a:rPr lang="en-US" sz="2600" b="1" dirty="0">
                <a:solidFill>
                  <a:schemeClr val="accent5">
                    <a:lumMod val="50000"/>
                  </a:schemeClr>
                </a:solidFill>
              </a:rPr>
              <a:t>capital account </a:t>
            </a:r>
            <a:r>
              <a:rPr lang="en-US" sz="2600" dirty="0"/>
              <a:t>records transactions with the rest of the world that </a:t>
            </a:r>
            <a:r>
              <a:rPr lang="en-US" sz="2600" i="1" dirty="0"/>
              <a:t>do</a:t>
            </a:r>
            <a:r>
              <a:rPr lang="en-US" sz="2600" dirty="0"/>
              <a:t> not involve the exchange of assets</a:t>
            </a:r>
          </a:p>
          <a:p>
            <a:r>
              <a:rPr lang="en-US" sz="2600" dirty="0"/>
              <a:t>The </a:t>
            </a:r>
            <a:r>
              <a:rPr lang="en-US" sz="2600" b="1" dirty="0">
                <a:solidFill>
                  <a:schemeClr val="accent5">
                    <a:lumMod val="50000"/>
                  </a:schemeClr>
                </a:solidFill>
              </a:rPr>
              <a:t>official reserve transactions </a:t>
            </a:r>
            <a:r>
              <a:rPr lang="en-US" sz="2600" dirty="0"/>
              <a:t>record governmental (central bank and treasure) transactions involving the exchange of assets</a:t>
            </a:r>
          </a:p>
          <a:p>
            <a:pPr marL="0" indent="0">
              <a:buNone/>
            </a:pPr>
            <a:endParaRPr lang="en-US" sz="2600" dirty="0"/>
          </a:p>
        </p:txBody>
      </p:sp>
      <p:sp>
        <p:nvSpPr>
          <p:cNvPr id="5" name="Footer Placeholder 3">
            <a:extLst>
              <a:ext uri="{FF2B5EF4-FFF2-40B4-BE49-F238E27FC236}">
                <a16:creationId xmlns:a16="http://schemas.microsoft.com/office/drawing/2014/main" id="{DE79D751-BA10-0D4C-AA56-B9A564161AE4}"/>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82012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14.2: Mexican Balance of Payments, 2017 (billions of US dollars) </a:t>
            </a:r>
            <a:r>
              <a:rPr lang="en-US" sz="3400" i="1" dirty="0"/>
              <a:t>Current Account</a:t>
            </a:r>
          </a:p>
        </p:txBody>
      </p:sp>
      <p:pic>
        <p:nvPicPr>
          <p:cNvPr id="13" name="Picture 2" descr="The table shows the breakdown of a current account with figures listed under Gross, Net, and Major balance categories.&#10;&#10;Goods exports: Gross amount is 409.8.&#10;Goods imports: Gross amount is -420.8.&#10;Goods trade balance: Net value is -11.0 (indicating a trade deficit in goods).&#10;Service exports: Gross amount is 27.6.&#10;Service imports: Gross amount is -37.5.&#10;Goods and services trade balance: Net value is -20.9 (indicating a combined deficit for goods and services).&#10;Net income (primary income): Net value is -28.3.&#10;Net transfers (secondary income): Net value is 30.5.&#10;">
            <a:extLst>
              <a:ext uri="{FF2B5EF4-FFF2-40B4-BE49-F238E27FC236}">
                <a16:creationId xmlns:a16="http://schemas.microsoft.com/office/drawing/2014/main" id="{D1432FBA-9043-BA4A-8E8F-6CE8FB861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613"/>
          <a:stretch/>
        </p:blipFill>
        <p:spPr bwMode="auto">
          <a:xfrm>
            <a:off x="485137" y="1524005"/>
            <a:ext cx="4086863" cy="259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The table provides details of the Capital/Financial Account, Official Reserve Transactions, Errors and Omissions, and the Overall Balance. The items and corresponding figures are as follows:&#10;&#10;Capital/Financial Account&#10;10. Direct investment (FDI): 26.9&#10;11. Portfolio investment: 8.2&#10;12. Other investment: -8.0&#10;13. Capital/financial account balance, net of official reserves balance: 27.1&#10;Official Reserve Transactions&#10;14. Official reserves balance: 4.8&#10;Errors and Omissions&#10;15. Errors and omissions: -13.2&#10;Overall Balance&#10;16. Overall balance: 0&#10;This table highlights the capital and financial flows, with direct investment (FDI) and portfolio investment contributing positively, while other investments show a negative value. The overall balance sums to zero after accounting for official reserves, errors, and omissions, reflecting the balance-of-payments equilibrium.">
            <a:extLst>
              <a:ext uri="{FF2B5EF4-FFF2-40B4-BE49-F238E27FC236}">
                <a16:creationId xmlns:a16="http://schemas.microsoft.com/office/drawing/2014/main" id="{B90CAFEC-B62E-5941-861F-22039F0A37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993"/>
          <a:stretch/>
        </p:blipFill>
        <p:spPr bwMode="auto">
          <a:xfrm>
            <a:off x="4724400" y="1466851"/>
            <a:ext cx="4290934" cy="295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440E2D7E-D27E-BA43-A6E8-86A28953A1BD}"/>
              </a:ext>
            </a:extLst>
          </p:cNvPr>
          <p:cNvSpPr txBox="1"/>
          <p:nvPr/>
        </p:nvSpPr>
        <p:spPr>
          <a:xfrm>
            <a:off x="451409" y="4718447"/>
            <a:ext cx="8229601" cy="1231106"/>
          </a:xfrm>
          <a:prstGeom prst="rect">
            <a:avLst/>
          </a:prstGeom>
          <a:noFill/>
        </p:spPr>
        <p:txBody>
          <a:bodyPr wrap="square" rtlCol="0">
            <a:spAutoFit/>
          </a:bodyPr>
          <a:lstStyle/>
          <a:p>
            <a:r>
              <a:rPr lang="en-US" sz="2600" dirty="0"/>
              <a:t>The overall balance must be </a:t>
            </a:r>
            <a:r>
              <a:rPr lang="en-US" sz="2600" i="1" dirty="0"/>
              <a:t>zero</a:t>
            </a:r>
            <a:r>
              <a:rPr lang="en-US" sz="2600" dirty="0"/>
              <a:t>: things add up</a:t>
            </a:r>
          </a:p>
          <a:p>
            <a:pPr marL="0" lvl="1" indent="-342900">
              <a:buFont typeface="Arial" panose="020B0604020202020204" pitchFamily="34" charset="0"/>
              <a:buChar char="•"/>
            </a:pPr>
            <a:r>
              <a:rPr lang="en-US" sz="2400" dirty="0"/>
              <a:t>   </a:t>
            </a:r>
            <a:r>
              <a:rPr lang="en-US" sz="2400" dirty="0">
                <a:solidFill>
                  <a:srgbClr val="C00000"/>
                </a:solidFill>
              </a:rPr>
              <a:t>Current Account + Capital/Financial Account + Official Reserves Transactions + Errors and Omissions = 0</a:t>
            </a:r>
          </a:p>
        </p:txBody>
      </p:sp>
      <p:sp>
        <p:nvSpPr>
          <p:cNvPr id="18" name="Frame 17">
            <a:extLst>
              <a:ext uri="{FF2B5EF4-FFF2-40B4-BE49-F238E27FC236}">
                <a16:creationId xmlns:a16="http://schemas.microsoft.com/office/drawing/2014/main" id="{78ECF76B-889D-584F-BCC6-D417157EC235}"/>
              </a:ext>
              <a:ext uri="{C183D7F6-B498-43B3-948B-1728B52AA6E4}">
                <adec:decorative xmlns:adec="http://schemas.microsoft.com/office/drawing/2017/decorative" val="1"/>
              </a:ext>
            </a:extLst>
          </p:cNvPr>
          <p:cNvSpPr/>
          <p:nvPr/>
        </p:nvSpPr>
        <p:spPr>
          <a:xfrm>
            <a:off x="4724400" y="4114800"/>
            <a:ext cx="4267200" cy="304800"/>
          </a:xfrm>
          <a:prstGeom prst="frame">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Elbow Connector 20">
            <a:extLst>
              <a:ext uri="{FF2B5EF4-FFF2-40B4-BE49-F238E27FC236}">
                <a16:creationId xmlns:a16="http://schemas.microsoft.com/office/drawing/2014/main" id="{2BB13D41-1BFA-8541-8074-BCA67909456F}"/>
              </a:ext>
              <a:ext uri="{C183D7F6-B498-43B3-948B-1728B52AA6E4}">
                <adec:decorative xmlns:adec="http://schemas.microsoft.com/office/drawing/2017/decorative" val="1"/>
              </a:ext>
            </a:extLst>
          </p:cNvPr>
          <p:cNvCxnSpPr>
            <a:cxnSpLocks/>
          </p:cNvCxnSpPr>
          <p:nvPr/>
        </p:nvCxnSpPr>
        <p:spPr>
          <a:xfrm flipV="1">
            <a:off x="7404683" y="4468813"/>
            <a:ext cx="1289613" cy="1231105"/>
          </a:xfrm>
          <a:prstGeom prst="bentConnector3">
            <a:avLst>
              <a:gd name="adj1" fmla="val 97658"/>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Footer Placeholder 3">
            <a:extLst>
              <a:ext uri="{FF2B5EF4-FFF2-40B4-BE49-F238E27FC236}">
                <a16:creationId xmlns:a16="http://schemas.microsoft.com/office/drawing/2014/main" id="{5BF13017-D61F-FB4A-8D88-AC1844C4DF8E}"/>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Balance of Payments: Overall Balance</a:t>
            </a:r>
          </a:p>
        </p:txBody>
      </p:sp>
      <p:sp>
        <p:nvSpPr>
          <p:cNvPr id="3" name="Content Placeholder 2"/>
          <p:cNvSpPr>
            <a:spLocks noGrp="1"/>
          </p:cNvSpPr>
          <p:nvPr>
            <p:ph idx="1"/>
          </p:nvPr>
        </p:nvSpPr>
        <p:spPr/>
        <p:txBody>
          <a:bodyPr/>
          <a:lstStyle/>
          <a:p>
            <a:r>
              <a:rPr lang="en-US" sz="2600" dirty="0"/>
              <a:t>The overall balance must be </a:t>
            </a:r>
            <a:r>
              <a:rPr lang="en-US" sz="2600" i="1" dirty="0"/>
              <a:t>zero</a:t>
            </a:r>
            <a:r>
              <a:rPr lang="en-US" sz="2600" dirty="0"/>
              <a:t>: things add up</a:t>
            </a:r>
          </a:p>
          <a:p>
            <a:pPr marL="2400300" lvl="7" indent="0">
              <a:buNone/>
            </a:pPr>
            <a:r>
              <a:rPr lang="en-US" sz="2400" dirty="0"/>
              <a:t>   Current Account </a:t>
            </a:r>
          </a:p>
          <a:p>
            <a:pPr marL="2400300" lvl="7" indent="0">
              <a:buNone/>
            </a:pPr>
            <a:r>
              <a:rPr lang="en-US" sz="2400" dirty="0"/>
              <a:t>+ Capital/Financial Account </a:t>
            </a:r>
          </a:p>
          <a:p>
            <a:pPr marL="2400300" lvl="7" indent="0">
              <a:buNone/>
            </a:pPr>
            <a:r>
              <a:rPr lang="en-US" sz="2400" dirty="0"/>
              <a:t>+ Official Reserves Transactions </a:t>
            </a:r>
          </a:p>
          <a:p>
            <a:pPr marL="2400300" lvl="7" indent="0">
              <a:buNone/>
            </a:pPr>
            <a:r>
              <a:rPr lang="en-US" sz="2400" dirty="0"/>
              <a:t>+ Errors and Omissions </a:t>
            </a:r>
          </a:p>
          <a:p>
            <a:pPr marL="2400300" lvl="7" indent="0">
              <a:buNone/>
            </a:pPr>
            <a:r>
              <a:rPr lang="en-US" sz="2400" dirty="0"/>
              <a:t>= 0</a:t>
            </a:r>
          </a:p>
          <a:p>
            <a:r>
              <a:rPr lang="en-US" sz="2600" dirty="0"/>
              <a:t>This can be seen in item 16 in Table 14.2</a:t>
            </a:r>
          </a:p>
        </p:txBody>
      </p:sp>
      <p:sp>
        <p:nvSpPr>
          <p:cNvPr id="5" name="Footer Placeholder 3">
            <a:extLst>
              <a:ext uri="{FF2B5EF4-FFF2-40B4-BE49-F238E27FC236}">
                <a16:creationId xmlns:a16="http://schemas.microsoft.com/office/drawing/2014/main" id="{1C50B879-ADF7-1D4A-A1E8-0A553C77074B}"/>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8357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14.2: Mexican Balance of Payments, 2017 (billions of US dollars) </a:t>
            </a:r>
            <a:r>
              <a:rPr lang="en-US" sz="3400" i="1" dirty="0"/>
              <a:t>Current Account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0605484"/>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r>
                        <a:rPr lang="en-US" dirty="0">
                          <a:solidFill>
                            <a:schemeClr val="tx1"/>
                          </a:solidFill>
                        </a:rPr>
                        <a:t>Item</a:t>
                      </a:r>
                    </a:p>
                  </a:txBody>
                  <a:tcPr/>
                </a:tc>
                <a:tc>
                  <a:txBody>
                    <a:bodyPr/>
                    <a:lstStyle/>
                    <a:p>
                      <a:r>
                        <a:rPr lang="en-US" dirty="0">
                          <a:solidFill>
                            <a:schemeClr val="tx1"/>
                          </a:solidFill>
                        </a:rPr>
                        <a:t>Gross</a:t>
                      </a:r>
                    </a:p>
                  </a:txBody>
                  <a:tcPr/>
                </a:tc>
                <a:tc>
                  <a:txBody>
                    <a:bodyPr/>
                    <a:lstStyle/>
                    <a:p>
                      <a:r>
                        <a:rPr lang="en-US" dirty="0">
                          <a:solidFill>
                            <a:schemeClr val="tx1"/>
                          </a:solidFill>
                        </a:rPr>
                        <a:t>Net</a:t>
                      </a:r>
                    </a:p>
                  </a:txBody>
                  <a:tcPr/>
                </a:tc>
                <a:tc>
                  <a:txBody>
                    <a:bodyPr/>
                    <a:lstStyle/>
                    <a:p>
                      <a:r>
                        <a:rPr lang="en-US" dirty="0">
                          <a:solidFill>
                            <a:schemeClr val="tx1"/>
                          </a:solidFill>
                        </a:rPr>
                        <a:t>Major Balance</a:t>
                      </a:r>
                    </a:p>
                  </a:txBody>
                  <a:tcPr/>
                </a:tc>
                <a:extLst>
                  <a:ext uri="{0D108BD9-81ED-4DB2-BD59-A6C34878D82A}">
                    <a16:rowId xmlns:a16="http://schemas.microsoft.com/office/drawing/2014/main" val="10000"/>
                  </a:ext>
                </a:extLst>
              </a:tr>
              <a:tr h="370840">
                <a:tc>
                  <a:txBody>
                    <a:bodyPr/>
                    <a:lstStyle/>
                    <a:p>
                      <a:pPr algn="ctr"/>
                      <a:r>
                        <a:rPr lang="en-US" i="1" dirty="0"/>
                        <a:t>Current</a:t>
                      </a:r>
                      <a:r>
                        <a:rPr lang="en-US" i="1" baseline="0" dirty="0"/>
                        <a:t> Account</a:t>
                      </a:r>
                      <a:endParaRPr lang="en-US" i="1"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1. Goods exports</a:t>
                      </a:r>
                    </a:p>
                  </a:txBody>
                  <a:tcPr/>
                </a:tc>
                <a:tc>
                  <a:txBody>
                    <a:bodyPr/>
                    <a:lstStyle/>
                    <a:p>
                      <a:r>
                        <a:rPr lang="en-US" dirty="0"/>
                        <a:t>409.8</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 Goods imports</a:t>
                      </a:r>
                    </a:p>
                  </a:txBody>
                  <a:tcPr/>
                </a:tc>
                <a:tc>
                  <a:txBody>
                    <a:bodyPr/>
                    <a:lstStyle/>
                    <a:p>
                      <a:r>
                        <a:rPr lang="en-US" dirty="0"/>
                        <a:t>-420.8</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3. Goods trade balance</a:t>
                      </a:r>
                    </a:p>
                  </a:txBody>
                  <a:tcPr/>
                </a:tc>
                <a:tc>
                  <a:txBody>
                    <a:bodyPr/>
                    <a:lstStyle/>
                    <a:p>
                      <a:endParaRPr lang="en-US" dirty="0"/>
                    </a:p>
                  </a:txBody>
                  <a:tcPr/>
                </a:tc>
                <a:tc>
                  <a:txBody>
                    <a:bodyPr/>
                    <a:lstStyle/>
                    <a:p>
                      <a:r>
                        <a:rPr lang="en-US" dirty="0"/>
                        <a:t>-11.0</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4. Service</a:t>
                      </a:r>
                      <a:r>
                        <a:rPr lang="en-US" baseline="0" dirty="0"/>
                        <a:t> exports</a:t>
                      </a:r>
                      <a:endParaRPr lang="en-US" dirty="0"/>
                    </a:p>
                  </a:txBody>
                  <a:tcPr/>
                </a:tc>
                <a:tc>
                  <a:txBody>
                    <a:bodyPr/>
                    <a:lstStyle/>
                    <a:p>
                      <a:r>
                        <a:rPr lang="en-US" dirty="0"/>
                        <a:t>27.6</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5. Service imports</a:t>
                      </a:r>
                    </a:p>
                  </a:txBody>
                  <a:tcPr/>
                </a:tc>
                <a:tc>
                  <a:txBody>
                    <a:bodyPr/>
                    <a:lstStyle/>
                    <a:p>
                      <a:r>
                        <a:rPr lang="en-US" dirty="0"/>
                        <a:t>-37.5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6. Goods and services trade balance</a:t>
                      </a:r>
                    </a:p>
                  </a:txBody>
                  <a:tcPr/>
                </a:tc>
                <a:tc>
                  <a:txBody>
                    <a:bodyPr/>
                    <a:lstStyle/>
                    <a:p>
                      <a:endParaRPr lang="en-US" dirty="0"/>
                    </a:p>
                  </a:txBody>
                  <a:tcPr/>
                </a:tc>
                <a:tc>
                  <a:txBody>
                    <a:bodyPr/>
                    <a:lstStyle/>
                    <a:p>
                      <a:r>
                        <a:rPr lang="en-US" dirty="0"/>
                        <a:t>-20.9</a:t>
                      </a:r>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a:t>7. Net income</a:t>
                      </a:r>
                    </a:p>
                  </a:txBody>
                  <a:tcPr/>
                </a:tc>
                <a:tc>
                  <a:txBody>
                    <a:bodyPr/>
                    <a:lstStyle/>
                    <a:p>
                      <a:endParaRPr lang="en-US" dirty="0"/>
                    </a:p>
                  </a:txBody>
                  <a:tcPr/>
                </a:tc>
                <a:tc>
                  <a:txBody>
                    <a:bodyPr/>
                    <a:lstStyle/>
                    <a:p>
                      <a:r>
                        <a:rPr lang="en-US" dirty="0"/>
                        <a:t>-28.3</a:t>
                      </a:r>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a:t>8. Net transfers</a:t>
                      </a:r>
                    </a:p>
                  </a:txBody>
                  <a:tcPr/>
                </a:tc>
                <a:tc>
                  <a:txBody>
                    <a:bodyPr/>
                    <a:lstStyle/>
                    <a:p>
                      <a:endParaRPr lang="en-US" dirty="0"/>
                    </a:p>
                  </a:txBody>
                  <a:tcPr/>
                </a:tc>
                <a:tc>
                  <a:txBody>
                    <a:bodyPr/>
                    <a:lstStyle/>
                    <a:p>
                      <a:r>
                        <a:rPr lang="en-US" dirty="0"/>
                        <a:t>30.5</a:t>
                      </a:r>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r>
                        <a:rPr lang="en-US" dirty="0"/>
                        <a:t>9. Current</a:t>
                      </a:r>
                      <a:r>
                        <a:rPr lang="en-US" baseline="0" dirty="0"/>
                        <a:t> account balance</a:t>
                      </a:r>
                      <a:endParaRPr lang="en-US" dirty="0"/>
                    </a:p>
                  </a:txBody>
                  <a:tcPr/>
                </a:tc>
                <a:tc>
                  <a:txBody>
                    <a:bodyPr/>
                    <a:lstStyle/>
                    <a:p>
                      <a:endParaRPr lang="en-US" dirty="0"/>
                    </a:p>
                  </a:txBody>
                  <a:tcPr/>
                </a:tc>
                <a:tc>
                  <a:txBody>
                    <a:bodyPr/>
                    <a:lstStyle/>
                    <a:p>
                      <a:endParaRPr lang="en-US" dirty="0"/>
                    </a:p>
                  </a:txBody>
                  <a:tcPr/>
                </a:tc>
                <a:tc>
                  <a:txBody>
                    <a:bodyPr/>
                    <a:lstStyle/>
                    <a:p>
                      <a:r>
                        <a:rPr lang="en-US" dirty="0"/>
                        <a:t>-18.7</a:t>
                      </a:r>
                    </a:p>
                  </a:txBody>
                  <a:tcPr/>
                </a:tc>
                <a:extLst>
                  <a:ext uri="{0D108BD9-81ED-4DB2-BD59-A6C34878D82A}">
                    <a16:rowId xmlns:a16="http://schemas.microsoft.com/office/drawing/2014/main" val="10010"/>
                  </a:ext>
                </a:extLst>
              </a:tr>
            </a:tbl>
          </a:graphicData>
        </a:graphic>
      </p:graphicFrame>
      <p:sp>
        <p:nvSpPr>
          <p:cNvPr id="7" name="TextBox 6">
            <a:extLst>
              <a:ext uri="{FF2B5EF4-FFF2-40B4-BE49-F238E27FC236}">
                <a16:creationId xmlns:a16="http://schemas.microsoft.com/office/drawing/2014/main" id="{1530CEB7-3597-1846-84DF-A672700B942A}"/>
              </a:ext>
            </a:extLst>
          </p:cNvPr>
          <p:cNvSpPr txBox="1"/>
          <p:nvPr/>
        </p:nvSpPr>
        <p:spPr>
          <a:xfrm>
            <a:off x="6297117" y="3085822"/>
            <a:ext cx="1676400" cy="369332"/>
          </a:xfrm>
          <a:prstGeom prst="rect">
            <a:avLst/>
          </a:prstGeom>
          <a:noFill/>
          <a:ln>
            <a:solidFill>
              <a:srgbClr val="FF0000"/>
            </a:solidFill>
          </a:ln>
        </p:spPr>
        <p:txBody>
          <a:bodyPr wrap="square" rtlCol="0">
            <a:spAutoFit/>
          </a:bodyPr>
          <a:lstStyle/>
          <a:p>
            <a:r>
              <a:rPr lang="en-US" dirty="0">
                <a:solidFill>
                  <a:srgbClr val="FF0000"/>
                </a:solidFill>
              </a:rPr>
              <a:t>=item1+item2</a:t>
            </a:r>
          </a:p>
        </p:txBody>
      </p:sp>
      <p:sp>
        <p:nvSpPr>
          <p:cNvPr id="8" name="TextBox 7">
            <a:extLst>
              <a:ext uri="{FF2B5EF4-FFF2-40B4-BE49-F238E27FC236}">
                <a16:creationId xmlns:a16="http://schemas.microsoft.com/office/drawing/2014/main" id="{78C6300D-14EC-174D-B2B6-D0E3B6779F53}"/>
              </a:ext>
            </a:extLst>
          </p:cNvPr>
          <p:cNvSpPr txBox="1"/>
          <p:nvPr/>
        </p:nvSpPr>
        <p:spPr>
          <a:xfrm>
            <a:off x="6353329" y="4197965"/>
            <a:ext cx="2390931" cy="369332"/>
          </a:xfrm>
          <a:prstGeom prst="rect">
            <a:avLst/>
          </a:prstGeom>
          <a:noFill/>
          <a:ln>
            <a:solidFill>
              <a:srgbClr val="FF0000"/>
            </a:solidFill>
          </a:ln>
        </p:spPr>
        <p:txBody>
          <a:bodyPr wrap="square" rtlCol="0">
            <a:spAutoFit/>
          </a:bodyPr>
          <a:lstStyle/>
          <a:p>
            <a:r>
              <a:rPr lang="en-US" dirty="0">
                <a:solidFill>
                  <a:srgbClr val="FF0000"/>
                </a:solidFill>
              </a:rPr>
              <a:t>=item3+item4+item5</a:t>
            </a:r>
          </a:p>
        </p:txBody>
      </p:sp>
      <p:sp>
        <p:nvSpPr>
          <p:cNvPr id="9" name="TextBox 8">
            <a:extLst>
              <a:ext uri="{FF2B5EF4-FFF2-40B4-BE49-F238E27FC236}">
                <a16:creationId xmlns:a16="http://schemas.microsoft.com/office/drawing/2014/main" id="{F51A8C1D-3F75-6F48-AE57-029168A19C87}"/>
              </a:ext>
            </a:extLst>
          </p:cNvPr>
          <p:cNvSpPr txBox="1"/>
          <p:nvPr/>
        </p:nvSpPr>
        <p:spPr>
          <a:xfrm>
            <a:off x="2362200" y="4392918"/>
            <a:ext cx="3064239" cy="923330"/>
          </a:xfrm>
          <a:prstGeom prst="rect">
            <a:avLst/>
          </a:prstGeom>
          <a:noFill/>
          <a:ln>
            <a:solidFill>
              <a:srgbClr val="FF0000"/>
            </a:solidFill>
          </a:ln>
        </p:spPr>
        <p:txBody>
          <a:bodyPr wrap="square" rtlCol="0">
            <a:spAutoFit/>
          </a:bodyPr>
          <a:lstStyle/>
          <a:p>
            <a:r>
              <a:rPr lang="en-US" dirty="0">
                <a:solidFill>
                  <a:srgbClr val="FF0000"/>
                </a:solidFill>
              </a:rPr>
              <a:t>a.k.a. primary income. Net of income receipts and income payments</a:t>
            </a:r>
          </a:p>
        </p:txBody>
      </p:sp>
      <p:cxnSp>
        <p:nvCxnSpPr>
          <p:cNvPr id="11" name="Straight Connector 10">
            <a:extLst>
              <a:ext uri="{FF2B5EF4-FFF2-40B4-BE49-F238E27FC236}">
                <a16:creationId xmlns:a16="http://schemas.microsoft.com/office/drawing/2014/main" id="{7706BACA-BD32-5141-A2B3-16FCBAB96AF9}"/>
              </a:ext>
              <a:ext uri="{C183D7F6-B498-43B3-948B-1728B52AA6E4}">
                <adec:decorative xmlns:adec="http://schemas.microsoft.com/office/drawing/2017/decorative" val="1"/>
              </a:ext>
            </a:extLst>
          </p:cNvPr>
          <p:cNvCxnSpPr/>
          <p:nvPr/>
        </p:nvCxnSpPr>
        <p:spPr>
          <a:xfrm>
            <a:off x="1981200" y="4724400"/>
            <a:ext cx="381000" cy="0"/>
          </a:xfrm>
          <a:prstGeom prst="line">
            <a:avLst/>
          </a:prstGeom>
          <a:ln w="12700">
            <a:solidFill>
              <a:srgbClr val="FF0000"/>
            </a:solidFill>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BBC0D1C3-B471-1046-B29A-3C44BA6A198F}"/>
              </a:ext>
            </a:extLst>
          </p:cNvPr>
          <p:cNvSpPr txBox="1"/>
          <p:nvPr/>
        </p:nvSpPr>
        <p:spPr>
          <a:xfrm>
            <a:off x="433468" y="5576035"/>
            <a:ext cx="5932980" cy="646331"/>
          </a:xfrm>
          <a:prstGeom prst="rect">
            <a:avLst/>
          </a:prstGeom>
          <a:noFill/>
          <a:ln>
            <a:solidFill>
              <a:srgbClr val="FF0000"/>
            </a:solidFill>
          </a:ln>
        </p:spPr>
        <p:txBody>
          <a:bodyPr wrap="square" rtlCol="0">
            <a:spAutoFit/>
          </a:bodyPr>
          <a:lstStyle/>
          <a:p>
            <a:r>
              <a:rPr lang="en-US" dirty="0">
                <a:solidFill>
                  <a:srgbClr val="FF0000"/>
                </a:solidFill>
              </a:rPr>
              <a:t>a.k.a. secondary income. Includes foreign aid, foreign remittances, and international pension flows.</a:t>
            </a:r>
          </a:p>
        </p:txBody>
      </p:sp>
      <p:cxnSp>
        <p:nvCxnSpPr>
          <p:cNvPr id="6" name="Elbow Connector 5">
            <a:extLst>
              <a:ext uri="{FF2B5EF4-FFF2-40B4-BE49-F238E27FC236}">
                <a16:creationId xmlns:a16="http://schemas.microsoft.com/office/drawing/2014/main" id="{6D129355-26AB-8E4E-9C0D-4E509F273A9D}"/>
              </a:ext>
              <a:ext uri="{C183D7F6-B498-43B3-948B-1728B52AA6E4}">
                <adec:decorative xmlns:adec="http://schemas.microsoft.com/office/drawing/2017/decorative" val="1"/>
              </a:ext>
            </a:extLst>
          </p:cNvPr>
          <p:cNvCxnSpPr>
            <a:cxnSpLocks/>
          </p:cNvCxnSpPr>
          <p:nvPr/>
        </p:nvCxnSpPr>
        <p:spPr>
          <a:xfrm rot="10800000" flipV="1">
            <a:off x="433468" y="5217596"/>
            <a:ext cx="734622" cy="427990"/>
          </a:xfrm>
          <a:prstGeom prst="bentConnector3">
            <a:avLst>
              <a:gd name="adj1" fmla="val 13774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2C4E1A-FC94-C647-8146-B4C498627235}"/>
              </a:ext>
            </a:extLst>
          </p:cNvPr>
          <p:cNvSpPr txBox="1"/>
          <p:nvPr/>
        </p:nvSpPr>
        <p:spPr>
          <a:xfrm>
            <a:off x="7485086" y="5260479"/>
            <a:ext cx="1229194" cy="923330"/>
          </a:xfrm>
          <a:prstGeom prst="rect">
            <a:avLst/>
          </a:prstGeom>
          <a:noFill/>
          <a:ln>
            <a:solidFill>
              <a:srgbClr val="FF0000"/>
            </a:solidFill>
          </a:ln>
        </p:spPr>
        <p:txBody>
          <a:bodyPr wrap="square" rtlCol="0">
            <a:spAutoFit/>
          </a:bodyPr>
          <a:lstStyle/>
          <a:p>
            <a:r>
              <a:rPr lang="en-US" dirty="0">
                <a:solidFill>
                  <a:srgbClr val="FF0000"/>
                </a:solidFill>
              </a:rPr>
              <a:t>=item6+</a:t>
            </a:r>
          </a:p>
          <a:p>
            <a:r>
              <a:rPr lang="en-US" dirty="0">
                <a:solidFill>
                  <a:srgbClr val="FF0000"/>
                </a:solidFill>
              </a:rPr>
              <a:t>item7+</a:t>
            </a:r>
          </a:p>
          <a:p>
            <a:r>
              <a:rPr lang="en-US" dirty="0">
                <a:solidFill>
                  <a:srgbClr val="FF0000"/>
                </a:solidFill>
              </a:rPr>
              <a:t>item8</a:t>
            </a:r>
          </a:p>
        </p:txBody>
      </p:sp>
      <p:sp>
        <p:nvSpPr>
          <p:cNvPr id="18" name="Footer Placeholder 3">
            <a:extLst>
              <a:ext uri="{FF2B5EF4-FFF2-40B4-BE49-F238E27FC236}">
                <a16:creationId xmlns:a16="http://schemas.microsoft.com/office/drawing/2014/main" id="{339DE64D-11AE-5D49-8B3D-362EF22C5E5F}"/>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82547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14.2: Mexican Balance of Payments, 2017 (billions of US dollars) </a:t>
            </a:r>
            <a:r>
              <a:rPr lang="en-US" sz="3400" i="1" dirty="0"/>
              <a:t>Other Accounts</a:t>
            </a:r>
            <a:endParaRPr lang="en-US" sz="3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5115795"/>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r>
                        <a:rPr lang="en-US" dirty="0">
                          <a:solidFill>
                            <a:schemeClr val="tx1"/>
                          </a:solidFill>
                        </a:rPr>
                        <a:t>Item</a:t>
                      </a:r>
                    </a:p>
                  </a:txBody>
                  <a:tcPr/>
                </a:tc>
                <a:tc>
                  <a:txBody>
                    <a:bodyPr/>
                    <a:lstStyle/>
                    <a:p>
                      <a:r>
                        <a:rPr lang="en-US" dirty="0">
                          <a:solidFill>
                            <a:schemeClr val="tx1"/>
                          </a:solidFill>
                        </a:rPr>
                        <a:t>Gross</a:t>
                      </a:r>
                    </a:p>
                  </a:txBody>
                  <a:tcPr/>
                </a:tc>
                <a:tc>
                  <a:txBody>
                    <a:bodyPr/>
                    <a:lstStyle/>
                    <a:p>
                      <a:r>
                        <a:rPr lang="en-US" dirty="0">
                          <a:solidFill>
                            <a:schemeClr val="tx1"/>
                          </a:solidFill>
                        </a:rPr>
                        <a:t>Net</a:t>
                      </a:r>
                    </a:p>
                  </a:txBody>
                  <a:tcPr/>
                </a:tc>
                <a:tc>
                  <a:txBody>
                    <a:bodyPr/>
                    <a:lstStyle/>
                    <a:p>
                      <a:r>
                        <a:rPr lang="en-US" dirty="0">
                          <a:solidFill>
                            <a:schemeClr val="tx1"/>
                          </a:solidFill>
                        </a:rPr>
                        <a:t>Major Balance</a:t>
                      </a:r>
                    </a:p>
                  </a:txBody>
                  <a:tcPr/>
                </a:tc>
                <a:extLst>
                  <a:ext uri="{0D108BD9-81ED-4DB2-BD59-A6C34878D82A}">
                    <a16:rowId xmlns:a16="http://schemas.microsoft.com/office/drawing/2014/main" val="10000"/>
                  </a:ext>
                </a:extLst>
              </a:tr>
              <a:tr h="370840">
                <a:tc>
                  <a:txBody>
                    <a:bodyPr/>
                    <a:lstStyle/>
                    <a:p>
                      <a:r>
                        <a:rPr lang="en-US" i="1" dirty="0"/>
                        <a:t>Capital/Financial</a:t>
                      </a:r>
                      <a:r>
                        <a:rPr lang="en-US" i="1" baseline="0" dirty="0"/>
                        <a:t> Account</a:t>
                      </a:r>
                      <a:endParaRPr lang="en-US" i="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10. Direct</a:t>
                      </a:r>
                      <a:r>
                        <a:rPr lang="en-US" baseline="0" dirty="0"/>
                        <a:t> investment</a:t>
                      </a:r>
                      <a:endParaRPr lang="en-US" dirty="0"/>
                    </a:p>
                  </a:txBody>
                  <a:tcPr/>
                </a:tc>
                <a:tc>
                  <a:txBody>
                    <a:bodyPr/>
                    <a:lstStyle/>
                    <a:p>
                      <a:endParaRPr lang="en-US"/>
                    </a:p>
                  </a:txBody>
                  <a:tcPr/>
                </a:tc>
                <a:tc>
                  <a:txBody>
                    <a:bodyPr/>
                    <a:lstStyle/>
                    <a:p>
                      <a:r>
                        <a:rPr lang="en-US" dirty="0"/>
                        <a:t>26.9</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11. Portfolio investment</a:t>
                      </a:r>
                    </a:p>
                  </a:txBody>
                  <a:tcPr/>
                </a:tc>
                <a:tc>
                  <a:txBody>
                    <a:bodyPr/>
                    <a:lstStyle/>
                    <a:p>
                      <a:endParaRPr lang="en-US"/>
                    </a:p>
                  </a:txBody>
                  <a:tcPr/>
                </a:tc>
                <a:tc>
                  <a:txBody>
                    <a:bodyPr/>
                    <a:lstStyle/>
                    <a:p>
                      <a:r>
                        <a:rPr lang="en-US" dirty="0"/>
                        <a:t>8.2</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12.Other investment</a:t>
                      </a:r>
                    </a:p>
                  </a:txBody>
                  <a:tcPr/>
                </a:tc>
                <a:tc>
                  <a:txBody>
                    <a:bodyPr/>
                    <a:lstStyle/>
                    <a:p>
                      <a:endParaRPr lang="en-US"/>
                    </a:p>
                  </a:txBody>
                  <a:tcPr/>
                </a:tc>
                <a:tc>
                  <a:txBody>
                    <a:bodyPr/>
                    <a:lstStyle/>
                    <a:p>
                      <a:r>
                        <a:rPr lang="en-US" dirty="0"/>
                        <a:t>-8.0</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13. Capital/financial</a:t>
                      </a:r>
                      <a:r>
                        <a:rPr lang="en-US" baseline="0" dirty="0"/>
                        <a:t> account balance</a:t>
                      </a:r>
                      <a:endParaRPr lang="en-US" dirty="0"/>
                    </a:p>
                  </a:txBody>
                  <a:tcPr/>
                </a:tc>
                <a:tc>
                  <a:txBody>
                    <a:bodyPr/>
                    <a:lstStyle/>
                    <a:p>
                      <a:endParaRPr lang="en-US"/>
                    </a:p>
                  </a:txBody>
                  <a:tcPr/>
                </a:tc>
                <a:tc>
                  <a:txBody>
                    <a:bodyPr/>
                    <a:lstStyle/>
                    <a:p>
                      <a:endParaRPr lang="en-US" dirty="0"/>
                    </a:p>
                  </a:txBody>
                  <a:tcPr/>
                </a:tc>
                <a:tc>
                  <a:txBody>
                    <a:bodyPr/>
                    <a:lstStyle/>
                    <a:p>
                      <a:r>
                        <a:rPr lang="en-US" dirty="0"/>
                        <a:t>27.1</a:t>
                      </a:r>
                    </a:p>
                  </a:txBody>
                  <a:tcPr/>
                </a:tc>
                <a:extLst>
                  <a:ext uri="{0D108BD9-81ED-4DB2-BD59-A6C34878D82A}">
                    <a16:rowId xmlns:a16="http://schemas.microsoft.com/office/drawing/2014/main" val="10005"/>
                  </a:ext>
                </a:extLst>
              </a:tr>
              <a:tr h="370840">
                <a:tc>
                  <a:txBody>
                    <a:bodyPr/>
                    <a:lstStyle/>
                    <a:p>
                      <a:r>
                        <a:rPr lang="en-US" i="1" dirty="0"/>
                        <a:t>Official Reserve Transactions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r>
                        <a:rPr lang="en-US" dirty="0"/>
                        <a:t>14. Official reserves balance</a:t>
                      </a:r>
                    </a:p>
                  </a:txBody>
                  <a:tcPr/>
                </a:tc>
                <a:tc>
                  <a:txBody>
                    <a:bodyPr/>
                    <a:lstStyle/>
                    <a:p>
                      <a:endParaRPr lang="en-US" dirty="0"/>
                    </a:p>
                  </a:txBody>
                  <a:tcPr/>
                </a:tc>
                <a:tc>
                  <a:txBody>
                    <a:bodyPr/>
                    <a:lstStyle/>
                    <a:p>
                      <a:endParaRPr lang="en-US" dirty="0"/>
                    </a:p>
                  </a:txBody>
                  <a:tcPr/>
                </a:tc>
                <a:tc>
                  <a:txBody>
                    <a:bodyPr/>
                    <a:lstStyle/>
                    <a:p>
                      <a:r>
                        <a:rPr lang="en-US" dirty="0"/>
                        <a:t>4.8</a:t>
                      </a:r>
                    </a:p>
                  </a:txBody>
                  <a:tcPr/>
                </a:tc>
                <a:extLst>
                  <a:ext uri="{0D108BD9-81ED-4DB2-BD59-A6C34878D82A}">
                    <a16:rowId xmlns:a16="http://schemas.microsoft.com/office/drawing/2014/main" val="10007"/>
                  </a:ext>
                </a:extLst>
              </a:tr>
              <a:tr h="370840">
                <a:tc>
                  <a:txBody>
                    <a:bodyPr/>
                    <a:lstStyle/>
                    <a:p>
                      <a:r>
                        <a:rPr lang="en-US" i="1" dirty="0"/>
                        <a:t>Errors and Omissions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a:t>15. Errors and omissions</a:t>
                      </a:r>
                    </a:p>
                  </a:txBody>
                  <a:tcPr/>
                </a:tc>
                <a:tc>
                  <a:txBody>
                    <a:bodyPr/>
                    <a:lstStyle/>
                    <a:p>
                      <a:endParaRPr lang="en-US" dirty="0"/>
                    </a:p>
                  </a:txBody>
                  <a:tcPr/>
                </a:tc>
                <a:tc>
                  <a:txBody>
                    <a:bodyPr/>
                    <a:lstStyle/>
                    <a:p>
                      <a:endParaRPr lang="en-US" dirty="0"/>
                    </a:p>
                  </a:txBody>
                  <a:tcPr/>
                </a:tc>
                <a:tc>
                  <a:txBody>
                    <a:bodyPr/>
                    <a:lstStyle/>
                    <a:p>
                      <a:r>
                        <a:rPr lang="en-US" dirty="0"/>
                        <a:t>-13.2</a:t>
                      </a:r>
                    </a:p>
                  </a:txBody>
                  <a:tcPr/>
                </a:tc>
                <a:extLst>
                  <a:ext uri="{0D108BD9-81ED-4DB2-BD59-A6C34878D82A}">
                    <a16:rowId xmlns:a16="http://schemas.microsoft.com/office/drawing/2014/main" val="10009"/>
                  </a:ext>
                </a:extLst>
              </a:tr>
              <a:tr h="370840">
                <a:tc>
                  <a:txBody>
                    <a:bodyPr/>
                    <a:lstStyle/>
                    <a:p>
                      <a:r>
                        <a:rPr lang="en-US" i="1" dirty="0"/>
                        <a:t>Overall Balance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r h="370840">
                <a:tc>
                  <a:txBody>
                    <a:bodyPr/>
                    <a:lstStyle/>
                    <a:p>
                      <a:r>
                        <a:rPr lang="en-US" dirty="0"/>
                        <a:t>16. Overall</a:t>
                      </a:r>
                      <a:r>
                        <a:rPr lang="en-US" baseline="0" dirty="0"/>
                        <a:t> balance</a:t>
                      </a:r>
                      <a:endParaRPr lang="en-US" dirty="0"/>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ECC97D7D-5055-6A40-931E-3B00CC6A6CEB}"/>
              </a:ext>
            </a:extLst>
          </p:cNvPr>
          <p:cNvSpPr txBox="1"/>
          <p:nvPr/>
        </p:nvSpPr>
        <p:spPr>
          <a:xfrm>
            <a:off x="3048000" y="2332514"/>
            <a:ext cx="609600" cy="369332"/>
          </a:xfrm>
          <a:prstGeom prst="rect">
            <a:avLst/>
          </a:prstGeom>
          <a:noFill/>
          <a:ln>
            <a:solidFill>
              <a:srgbClr val="FF0000"/>
            </a:solidFill>
          </a:ln>
        </p:spPr>
        <p:txBody>
          <a:bodyPr wrap="square" rtlCol="0">
            <a:spAutoFit/>
          </a:bodyPr>
          <a:lstStyle/>
          <a:p>
            <a:r>
              <a:rPr lang="en-US" dirty="0">
                <a:solidFill>
                  <a:srgbClr val="FF0000"/>
                </a:solidFill>
              </a:rPr>
              <a:t>FDI</a:t>
            </a:r>
          </a:p>
        </p:txBody>
      </p:sp>
      <p:sp>
        <p:nvSpPr>
          <p:cNvPr id="6" name="TextBox 5">
            <a:extLst>
              <a:ext uri="{FF2B5EF4-FFF2-40B4-BE49-F238E27FC236}">
                <a16:creationId xmlns:a16="http://schemas.microsoft.com/office/drawing/2014/main" id="{9C3D1823-004F-144C-95AD-8038E1FEAED2}"/>
              </a:ext>
            </a:extLst>
          </p:cNvPr>
          <p:cNvSpPr txBox="1"/>
          <p:nvPr/>
        </p:nvSpPr>
        <p:spPr>
          <a:xfrm>
            <a:off x="3055495" y="2722523"/>
            <a:ext cx="2133600" cy="369332"/>
          </a:xfrm>
          <a:prstGeom prst="rect">
            <a:avLst/>
          </a:prstGeom>
          <a:noFill/>
          <a:ln>
            <a:solidFill>
              <a:srgbClr val="FF0000"/>
            </a:solidFill>
          </a:ln>
        </p:spPr>
        <p:txBody>
          <a:bodyPr wrap="square" rtlCol="0">
            <a:spAutoFit/>
          </a:bodyPr>
          <a:lstStyle/>
          <a:p>
            <a:r>
              <a:rPr lang="en-US" dirty="0">
                <a:solidFill>
                  <a:srgbClr val="FF0000"/>
                </a:solidFill>
              </a:rPr>
              <a:t>Equities and bonds</a:t>
            </a:r>
          </a:p>
        </p:txBody>
      </p:sp>
      <p:sp>
        <p:nvSpPr>
          <p:cNvPr id="8" name="TextBox 7">
            <a:extLst>
              <a:ext uri="{FF2B5EF4-FFF2-40B4-BE49-F238E27FC236}">
                <a16:creationId xmlns:a16="http://schemas.microsoft.com/office/drawing/2014/main" id="{4BD08754-C3E2-B947-AAD2-7EA8AFD55F35}"/>
              </a:ext>
            </a:extLst>
          </p:cNvPr>
          <p:cNvSpPr txBox="1"/>
          <p:nvPr/>
        </p:nvSpPr>
        <p:spPr>
          <a:xfrm>
            <a:off x="2743200" y="3105309"/>
            <a:ext cx="2895600" cy="369332"/>
          </a:xfrm>
          <a:prstGeom prst="rect">
            <a:avLst/>
          </a:prstGeom>
          <a:noFill/>
          <a:ln>
            <a:solidFill>
              <a:srgbClr val="FF0000"/>
            </a:solidFill>
          </a:ln>
        </p:spPr>
        <p:txBody>
          <a:bodyPr wrap="square" rtlCol="0">
            <a:spAutoFit/>
          </a:bodyPr>
          <a:lstStyle/>
          <a:p>
            <a:r>
              <a:rPr lang="en-US" dirty="0">
                <a:solidFill>
                  <a:srgbClr val="FF0000"/>
                </a:solidFill>
              </a:rPr>
              <a:t>Commercial bank lending</a:t>
            </a:r>
          </a:p>
        </p:txBody>
      </p:sp>
      <p:sp>
        <p:nvSpPr>
          <p:cNvPr id="9" name="TextBox 8">
            <a:extLst>
              <a:ext uri="{FF2B5EF4-FFF2-40B4-BE49-F238E27FC236}">
                <a16:creationId xmlns:a16="http://schemas.microsoft.com/office/drawing/2014/main" id="{E329EEA5-E82B-184F-B23B-66D36752355E}"/>
              </a:ext>
            </a:extLst>
          </p:cNvPr>
          <p:cNvSpPr txBox="1"/>
          <p:nvPr/>
        </p:nvSpPr>
        <p:spPr>
          <a:xfrm>
            <a:off x="7315201" y="3455908"/>
            <a:ext cx="1676400" cy="646331"/>
          </a:xfrm>
          <a:prstGeom prst="rect">
            <a:avLst/>
          </a:prstGeom>
          <a:noFill/>
          <a:ln>
            <a:solidFill>
              <a:srgbClr val="FF0000"/>
            </a:solidFill>
          </a:ln>
        </p:spPr>
        <p:txBody>
          <a:bodyPr wrap="square" rtlCol="0">
            <a:spAutoFit/>
          </a:bodyPr>
          <a:lstStyle/>
          <a:p>
            <a:r>
              <a:rPr lang="en-US" dirty="0">
                <a:solidFill>
                  <a:srgbClr val="FF0000"/>
                </a:solidFill>
              </a:rPr>
              <a:t>=item10+</a:t>
            </a:r>
          </a:p>
          <a:p>
            <a:r>
              <a:rPr lang="en-US" dirty="0">
                <a:solidFill>
                  <a:srgbClr val="FF0000"/>
                </a:solidFill>
              </a:rPr>
              <a:t>item11+item12</a:t>
            </a:r>
          </a:p>
        </p:txBody>
      </p:sp>
      <p:sp>
        <p:nvSpPr>
          <p:cNvPr id="10" name="TextBox 9">
            <a:extLst>
              <a:ext uri="{FF2B5EF4-FFF2-40B4-BE49-F238E27FC236}">
                <a16:creationId xmlns:a16="http://schemas.microsoft.com/office/drawing/2014/main" id="{56054368-3387-DE45-AFEE-5F574ADC52C7}"/>
              </a:ext>
            </a:extLst>
          </p:cNvPr>
          <p:cNvSpPr txBox="1"/>
          <p:nvPr/>
        </p:nvSpPr>
        <p:spPr>
          <a:xfrm>
            <a:off x="3352800" y="4206955"/>
            <a:ext cx="2895600" cy="923330"/>
          </a:xfrm>
          <a:prstGeom prst="rect">
            <a:avLst/>
          </a:prstGeom>
          <a:noFill/>
          <a:ln>
            <a:solidFill>
              <a:srgbClr val="FF0000"/>
            </a:solidFill>
          </a:ln>
        </p:spPr>
        <p:txBody>
          <a:bodyPr wrap="square" rtlCol="0">
            <a:spAutoFit/>
          </a:bodyPr>
          <a:lstStyle/>
          <a:p>
            <a:r>
              <a:rPr lang="en-US" dirty="0">
                <a:solidFill>
                  <a:srgbClr val="FF0000"/>
                </a:solidFill>
              </a:rPr>
              <a:t>Reflects the actions of treasuries and central banks</a:t>
            </a:r>
          </a:p>
        </p:txBody>
      </p:sp>
      <p:sp>
        <p:nvSpPr>
          <p:cNvPr id="11" name="Footer Placeholder 3">
            <a:extLst>
              <a:ext uri="{FF2B5EF4-FFF2-40B4-BE49-F238E27FC236}">
                <a16:creationId xmlns:a16="http://schemas.microsoft.com/office/drawing/2014/main" id="{932A985A-6294-314F-A194-843A2D69B754}"/>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3407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17587"/>
          </a:xfrm>
        </p:spPr>
        <p:txBody>
          <a:bodyPr/>
          <a:lstStyle/>
          <a:p>
            <a:r>
              <a:rPr lang="en-US" sz="3800" dirty="0"/>
              <a:t>Official Reserve Balance</a:t>
            </a:r>
          </a:p>
        </p:txBody>
      </p:sp>
      <p:sp>
        <p:nvSpPr>
          <p:cNvPr id="3" name="Content Placeholder 2"/>
          <p:cNvSpPr>
            <a:spLocks noGrp="1"/>
          </p:cNvSpPr>
          <p:nvPr>
            <p:ph idx="1"/>
          </p:nvPr>
        </p:nvSpPr>
        <p:spPr>
          <a:xfrm>
            <a:off x="685800" y="1371600"/>
            <a:ext cx="8229600" cy="4606925"/>
          </a:xfrm>
        </p:spPr>
        <p:txBody>
          <a:bodyPr/>
          <a:lstStyle/>
          <a:p>
            <a:r>
              <a:rPr lang="en-US" sz="2200" dirty="0"/>
              <a:t>When Mexico’s central bank sells foreign exchange holdings, this generates an inward flow of funds and income or receipts on Mexico’s official reserve balance (positive entries)</a:t>
            </a:r>
          </a:p>
          <a:p>
            <a:r>
              <a:rPr lang="en-US" sz="2200" dirty="0"/>
              <a:t>When Mexico’s central bank buys foreign exchange holdings, this generates outlays or expenditures on the official reserve balance (negative entries)</a:t>
            </a:r>
          </a:p>
          <a:p>
            <a:r>
              <a:rPr lang="en-US" sz="2200" dirty="0"/>
              <a:t>When foreign central banks sell their reserves of Mexico’s currency, this generates an outward flow of funds and an outlay or expenditure on Mexico’s official reserves balance (negative entries)</a:t>
            </a:r>
            <a:endParaRPr lang="en-US" dirty="0"/>
          </a:p>
          <a:p>
            <a:r>
              <a:rPr lang="en-US" sz="2200" dirty="0"/>
              <a:t>Finally, when foreign central banks buy reserves of Mexico’s currency, this generates an income or receipts on Mexico’s official reserve balance (positive entries)</a:t>
            </a:r>
          </a:p>
          <a:p>
            <a:endParaRPr lang="en-US" dirty="0"/>
          </a:p>
        </p:txBody>
      </p:sp>
      <p:sp>
        <p:nvSpPr>
          <p:cNvPr id="5" name="Footer Placeholder 3">
            <a:extLst>
              <a:ext uri="{FF2B5EF4-FFF2-40B4-BE49-F238E27FC236}">
                <a16:creationId xmlns:a16="http://schemas.microsoft.com/office/drawing/2014/main" id="{C63E1F52-5369-5F4F-A0E0-5075D9660260}"/>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5987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the Balance of Payments Accounts</a:t>
            </a:r>
          </a:p>
        </p:txBody>
      </p:sp>
      <p:sp>
        <p:nvSpPr>
          <p:cNvPr id="3" name="Content Placeholder 2"/>
          <p:cNvSpPr>
            <a:spLocks noGrp="1"/>
          </p:cNvSpPr>
          <p:nvPr>
            <p:ph idx="1"/>
          </p:nvPr>
        </p:nvSpPr>
        <p:spPr/>
        <p:txBody>
          <a:bodyPr/>
          <a:lstStyle/>
          <a:p>
            <a:r>
              <a:rPr lang="en-US" sz="2600" dirty="0"/>
              <a:t>For ease of analysis, we remove the errors and omissions major balance</a:t>
            </a:r>
          </a:p>
          <a:p>
            <a:pPr marL="342900" lvl="1" indent="-342900">
              <a:buClr>
                <a:schemeClr val="accent1"/>
              </a:buClr>
              <a:buSzPct val="65000"/>
              <a:buFont typeface="Wingdings" pitchFamily="2" charset="2"/>
              <a:buChar char="n"/>
            </a:pPr>
            <a:r>
              <a:rPr lang="en-US" i="1" dirty="0">
                <a:solidFill>
                  <a:schemeClr val="accent5">
                    <a:lumMod val="50000"/>
                  </a:schemeClr>
                </a:solidFill>
              </a:rPr>
              <a:t>Current Account + Capital/Financial Account + Official Reserves Transactions = 0.      </a:t>
            </a:r>
            <a:r>
              <a:rPr lang="en-US" dirty="0">
                <a:solidFill>
                  <a:schemeClr val="accent5">
                    <a:lumMod val="50000"/>
                  </a:schemeClr>
                </a:solidFill>
              </a:rPr>
              <a:t>(14.7a)</a:t>
            </a:r>
            <a:endParaRPr lang="en-US" sz="2600" i="1" dirty="0">
              <a:solidFill>
                <a:schemeClr val="accent5">
                  <a:lumMod val="50000"/>
                </a:schemeClr>
              </a:solidFill>
            </a:endParaRPr>
          </a:p>
          <a:p>
            <a:endParaRPr lang="en-US" sz="2600" dirty="0"/>
          </a:p>
          <a:p>
            <a:r>
              <a:rPr lang="en-US" sz="2600" dirty="0"/>
              <a:t>If two of the items in this equation have the same sign (positive or negative), then the third must have the opposite sign (negative or positive)</a:t>
            </a:r>
          </a:p>
          <a:p>
            <a:pPr marL="0" indent="0">
              <a:buNone/>
            </a:pPr>
            <a:endParaRPr lang="en-US" sz="2000" dirty="0"/>
          </a:p>
          <a:p>
            <a:pPr lvl="1"/>
            <a:endParaRPr lang="en-US" sz="2200" dirty="0"/>
          </a:p>
        </p:txBody>
      </p:sp>
      <p:sp>
        <p:nvSpPr>
          <p:cNvPr id="5" name="Footer Placeholder 3">
            <a:extLst>
              <a:ext uri="{FF2B5EF4-FFF2-40B4-BE49-F238E27FC236}">
                <a16:creationId xmlns:a16="http://schemas.microsoft.com/office/drawing/2014/main" id="{37C73D21-BC8B-1F45-8258-70CF9AAB4B4C}"/>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2686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the Balance of Payments Accounts</a:t>
            </a:r>
          </a:p>
        </p:txBody>
      </p:sp>
      <p:sp>
        <p:nvSpPr>
          <p:cNvPr id="3" name="Content Placeholder 2"/>
          <p:cNvSpPr>
            <a:spLocks noGrp="1"/>
          </p:cNvSpPr>
          <p:nvPr>
            <p:ph idx="1"/>
          </p:nvPr>
        </p:nvSpPr>
        <p:spPr>
          <a:xfrm>
            <a:off x="457200" y="1417638"/>
            <a:ext cx="8229600" cy="4678362"/>
          </a:xfrm>
        </p:spPr>
        <p:txBody>
          <a:bodyPr/>
          <a:lstStyle/>
          <a:p>
            <a:pPr marL="342900" lvl="1" indent="-342900">
              <a:buClr>
                <a:schemeClr val="accent1"/>
              </a:buClr>
              <a:buSzPct val="65000"/>
              <a:buFont typeface="Wingdings" pitchFamily="2" charset="2"/>
              <a:buChar char="n"/>
            </a:pPr>
            <a:r>
              <a:rPr lang="en-US" sz="2500" i="1" dirty="0">
                <a:solidFill>
                  <a:schemeClr val="accent5">
                    <a:lumMod val="50000"/>
                  </a:schemeClr>
                </a:solidFill>
              </a:rPr>
              <a:t>Current Account + Capital/Financial Account + Official Reserves Transactions = 0 </a:t>
            </a:r>
            <a:r>
              <a:rPr lang="en-US" sz="2500" dirty="0">
                <a:solidFill>
                  <a:schemeClr val="accent5">
                    <a:lumMod val="50000"/>
                  </a:schemeClr>
                </a:solidFill>
              </a:rPr>
              <a:t>(14.7a)</a:t>
            </a:r>
            <a:endParaRPr lang="en-US" sz="2500" i="1" dirty="0">
              <a:solidFill>
                <a:schemeClr val="accent5">
                  <a:lumMod val="50000"/>
                </a:schemeClr>
              </a:solidFill>
            </a:endParaRPr>
          </a:p>
          <a:p>
            <a:pPr lvl="1"/>
            <a:r>
              <a:rPr lang="en-US" sz="2000" dirty="0"/>
              <a:t>If the current and capital/financial accounts are both positive (negative), then official reserve transactions must be negative (positive)</a:t>
            </a:r>
          </a:p>
          <a:p>
            <a:pPr lvl="1"/>
            <a:r>
              <a:rPr lang="en-US" sz="2000" dirty="0"/>
              <a:t>If the current and official reserve transaction accounts are both positive (negative), then the capital/financial account must by negative (positive)</a:t>
            </a:r>
          </a:p>
          <a:p>
            <a:pPr lvl="1"/>
            <a:r>
              <a:rPr lang="en-US" sz="2000" dirty="0"/>
              <a:t>If the capital/financial and official reserve transaction accounts are both positive (negative), then the current account must be negative (positive)</a:t>
            </a:r>
          </a:p>
          <a:p>
            <a:r>
              <a:rPr lang="en-US" sz="2800" i="1" dirty="0">
                <a:solidFill>
                  <a:schemeClr val="accent5">
                    <a:lumMod val="50000"/>
                  </a:schemeClr>
                </a:solidFill>
              </a:rPr>
              <a:t>Current account + Capital/financial account = Change in official reserves </a:t>
            </a:r>
            <a:r>
              <a:rPr lang="en-US" sz="2800" dirty="0">
                <a:solidFill>
                  <a:schemeClr val="accent5">
                    <a:lumMod val="50000"/>
                  </a:schemeClr>
                </a:solidFill>
              </a:rPr>
              <a:t>(14.7b)</a:t>
            </a:r>
            <a:endParaRPr lang="en-US" sz="2400" dirty="0">
              <a:solidFill>
                <a:schemeClr val="accent5">
                  <a:lumMod val="50000"/>
                </a:schemeClr>
              </a:solidFill>
            </a:endParaRPr>
          </a:p>
          <a:p>
            <a:endParaRPr lang="en-US" dirty="0"/>
          </a:p>
        </p:txBody>
      </p:sp>
      <p:sp>
        <p:nvSpPr>
          <p:cNvPr id="5" name="Footer Placeholder 3">
            <a:extLst>
              <a:ext uri="{FF2B5EF4-FFF2-40B4-BE49-F238E27FC236}">
                <a16:creationId xmlns:a16="http://schemas.microsoft.com/office/drawing/2014/main" id="{D4A49FBB-5F1F-0B40-B2F8-4739AFC37139}"/>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23600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Global Imbalances</a:t>
            </a:r>
          </a:p>
        </p:txBody>
      </p:sp>
      <p:sp>
        <p:nvSpPr>
          <p:cNvPr id="3" name="Content Placeholder 2"/>
          <p:cNvSpPr>
            <a:spLocks noGrp="1"/>
          </p:cNvSpPr>
          <p:nvPr>
            <p:ph idx="1"/>
          </p:nvPr>
        </p:nvSpPr>
        <p:spPr>
          <a:xfrm>
            <a:off x="457200" y="1447800"/>
            <a:ext cx="8229600" cy="4683125"/>
          </a:xfrm>
        </p:spPr>
        <p:txBody>
          <a:bodyPr/>
          <a:lstStyle/>
          <a:p>
            <a:r>
              <a:rPr lang="en-US" sz="2400" dirty="0"/>
              <a:t>A basic proposition in international economics is that capital will flow from developed to developing economies</a:t>
            </a:r>
          </a:p>
          <a:p>
            <a:pPr lvl="1"/>
            <a:r>
              <a:rPr lang="en-US" sz="2000" i="1" dirty="0"/>
              <a:t>Developed</a:t>
            </a:r>
            <a:r>
              <a:rPr lang="en-US" sz="2000" dirty="0"/>
              <a:t> economies will therefore have capital/financial account deficits/outflows</a:t>
            </a:r>
          </a:p>
          <a:p>
            <a:pPr lvl="1"/>
            <a:r>
              <a:rPr lang="en-US" sz="2000" i="1" dirty="0"/>
              <a:t>Developing</a:t>
            </a:r>
            <a:r>
              <a:rPr lang="en-US" sz="2000" dirty="0"/>
              <a:t> economies with therefore have capital/financial account surpluses/outflows</a:t>
            </a:r>
          </a:p>
          <a:p>
            <a:r>
              <a:rPr lang="en-US" sz="2400" dirty="0"/>
              <a:t>This is not the current pattern in the world economy</a:t>
            </a:r>
          </a:p>
          <a:p>
            <a:pPr lvl="1"/>
            <a:r>
              <a:rPr lang="en-US" sz="2000" dirty="0"/>
              <a:t>Figure 14.3 shows the United States with a significant capital/financial account surplus/inflow</a:t>
            </a:r>
          </a:p>
          <a:p>
            <a:pPr lvl="1"/>
            <a:r>
              <a:rPr lang="en-US" sz="2000" dirty="0"/>
              <a:t>Figure 14.4 shows China with a significant official reserves deficit</a:t>
            </a:r>
          </a:p>
          <a:p>
            <a:pPr lvl="1"/>
            <a:r>
              <a:rPr lang="en-US" sz="2000" dirty="0"/>
              <a:t>Global imbalances can appear at the regional level as well. Figure 14.5 considers the case of Europe.</a:t>
            </a:r>
          </a:p>
          <a:p>
            <a:pPr lvl="1"/>
            <a:endParaRPr lang="en-US" sz="2000" dirty="0"/>
          </a:p>
        </p:txBody>
      </p:sp>
      <p:sp>
        <p:nvSpPr>
          <p:cNvPr id="5" name="Footer Placeholder 3">
            <a:extLst>
              <a:ext uri="{FF2B5EF4-FFF2-40B4-BE49-F238E27FC236}">
                <a16:creationId xmlns:a16="http://schemas.microsoft.com/office/drawing/2014/main" id="{D5062CFD-6623-4D47-BDA7-6632EE38AD54}"/>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8422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r>
              <a:rPr lang="en-US" sz="2800" dirty="0"/>
              <a:t>Figure 14.3: United States Current Account and Capital/Financial Account Transactions (billions of US $)</a:t>
            </a:r>
          </a:p>
        </p:txBody>
      </p:sp>
      <p:pic>
        <p:nvPicPr>
          <p:cNvPr id="8" name="Picture 5" descr="The line graph illustrates the current account balance (solid line) and the capital/financial account balance (dashed line) in US$ billions over the period from 1990 to 2016.&#10;&#10;Key observations:&#10;&#10;Current Account Balance (solid line):&#10;&#10;From 1990 to 2004, the current account balance fluctuated close to zero.&#10;Starting in 2004, it experienced significant growth, peaking around 2008 at approximately 400 billion US dollars.&#10;After 2008, the current account balance decreased and showed fluctuations between 2009 and 2016.&#10;Capital/Financial Account Balance (dashed line):&#10;&#10;From 1990 to 2003, the capital/financial account balance remained relatively close to zero.&#10;Around 2004, it dropped sharply, reaching its lowest point near -400 billion US dollars in 2008.&#10;After 2008, it gradually recovered, returning to positive levels around 2015-2016.&#10;The graph demonstrates the inverse relationship between the current account balance and the capital/financial account balance. When the current account shows a surplus, the capital/financial account shows a deficit, and vice versa, reflecting the balance of payments equilibrium.">
            <a:extLst>
              <a:ext uri="{FF2B5EF4-FFF2-40B4-BE49-F238E27FC236}">
                <a16:creationId xmlns:a16="http://schemas.microsoft.com/office/drawing/2014/main" id="{DCB0985B-EC44-6C42-9E1B-AA1DE33141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71601"/>
            <a:ext cx="7239000" cy="471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6CB48910-D455-194A-A5ED-2CBC610385CC}"/>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14.4: China Capital/Financial and Official Reserves Account Transactions (billions of US $)</a:t>
            </a:r>
          </a:p>
        </p:txBody>
      </p:sp>
      <p:pic>
        <p:nvPicPr>
          <p:cNvPr id="7" name="Picture 5" descr="The line graph illustrates the current account balance (solid line) and the capital/financial account balance (dashed line) in US$ billions over the period from 1990 to 2016.&#10;&#10;Key observations:&#10;&#10;Current Account Balance (solid line):&#10;&#10;From 1990 to 2004, the current account balance fluctuated close to zero.&#10;Starting in 2004, it experienced significant growth, peaking around 2008 at approximately 400 billion US dollars.&#10;After 2008, the current account balance decreased and showed fluctuations between 2009 and 2016.&#10;Capital/Financial Account Balance (dashed line):&#10;&#10;From 1990 to 2003, the capital/financial account balance remained relatively close to zero.&#10;Around 2004, it dropped sharply, reaching its lowest point near -400 billion US dollars in 2008.&#10;After 2008, it gradually recovered, returning to positive levels around 2015-2016.&#10;The graph demonstrates the inverse relationship between the current account balance and the capital/financial account balance. When the current account shows a surplus, the capital/financial account shows a deficit, and vice versa, reflecting the balance of payments equilibrium.">
            <a:extLst>
              <a:ext uri="{FF2B5EF4-FFF2-40B4-BE49-F238E27FC236}">
                <a16:creationId xmlns:a16="http://schemas.microsoft.com/office/drawing/2014/main" id="{EC948C5A-F676-CD40-9E09-ED90F5070D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17638"/>
            <a:ext cx="7239000" cy="461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60447931-81F3-614A-835F-7C7E08B8F8AF}"/>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84F5-B5C5-2A4A-B599-A9F948F989DA}"/>
              </a:ext>
            </a:extLst>
          </p:cNvPr>
          <p:cNvSpPr>
            <a:spLocks noGrp="1"/>
          </p:cNvSpPr>
          <p:nvPr>
            <p:ph type="title"/>
          </p:nvPr>
        </p:nvSpPr>
        <p:spPr/>
        <p:txBody>
          <a:bodyPr/>
          <a:lstStyle/>
          <a:p>
            <a:r>
              <a:rPr lang="en-US" sz="3600" dirty="0"/>
              <a:t>Figure 14.5 Current account balances for selected European countries (US$ billions)</a:t>
            </a:r>
          </a:p>
        </p:txBody>
      </p:sp>
      <p:pic>
        <p:nvPicPr>
          <p:cNvPr id="5" name="Picture 2" descr="The line graph shows the current account balances of several European countries (Germany, Greece, Ireland, Italy, Portugal, and Spain) from 2000 to 2017, measured in US$ billions.&#10;&#10;Key Observations:&#10;Germany (solid line):&#10;&#10;Germany's current account balance steadily increased, reaching over 300 billion US dollars by 2015 and remaining stable through 2017.&#10;Greece (dashed-dotted line):&#10;&#10;Greece maintained a deficit throughout the period, fluctuating around the -50 billion US dollar mark, but saw a reduction in its deficit after 2012.&#10;Ireland (dashed line):&#10;&#10;Ireland's balance fluctuated near zero, showing small deficits in the early 2000s and moving into surplus after 2012.&#10;Italy (dotted line):&#10;&#10;Italy experienced a deficit from 2000 to 2011, but gradually moved into surplus starting around 2013, reaching about 50 billion US dollars by 2017.&#10;Portugal (solid black line):&#10;&#10;Portugal recorded a deficit throughout the early 2000s but began improving after 2012, with the balance hovering near zero by 2017.&#10;Spain (line with black circles):&#10;&#10;Spain had a significant deficit between 2004 and 2012, reaching lows around -150 billion US dollars. However, the balance improved significantly post-2012, turning positive around 2013 and remaining near zero thereafter.&#10;This graph highlights the significant improvements in current account balances for several countries following the Eurozone crisis, while Germany maintained a consistent surplus throughout the period.">
            <a:extLst>
              <a:ext uri="{FF2B5EF4-FFF2-40B4-BE49-F238E27FC236}">
                <a16:creationId xmlns:a16="http://schemas.microsoft.com/office/drawing/2014/main" id="{5D46E66A-7B3A-1B45-A3F0-0B49C14F39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38768"/>
            <a:ext cx="7620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990828A0-E3F4-B145-A204-9CE4FCBB1250}"/>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090252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14.1: Accounting Matrices</a:t>
            </a:r>
          </a:p>
        </p:txBody>
      </p:sp>
      <p:sp>
        <p:nvSpPr>
          <p:cNvPr id="3" name="Content Placeholder 2"/>
          <p:cNvSpPr>
            <a:spLocks noGrp="1"/>
          </p:cNvSpPr>
          <p:nvPr>
            <p:ph idx="1"/>
          </p:nvPr>
        </p:nvSpPr>
        <p:spPr/>
        <p:txBody>
          <a:bodyPr/>
          <a:lstStyle/>
          <a:p>
            <a:r>
              <a:rPr lang="en-US" sz="2600" dirty="0"/>
              <a:t>Open economy accounting matrices abide by four rules</a:t>
            </a:r>
          </a:p>
          <a:p>
            <a:pPr lvl="1"/>
            <a:r>
              <a:rPr lang="en-US" sz="2200" dirty="0">
                <a:solidFill>
                  <a:schemeClr val="accent5">
                    <a:lumMod val="50000"/>
                  </a:schemeClr>
                </a:solidFill>
              </a:rPr>
              <a:t>The number of accounts composes the dimensions of the square matrix</a:t>
            </a:r>
          </a:p>
          <a:p>
            <a:pPr lvl="1"/>
            <a:r>
              <a:rPr lang="en-US" sz="2200" dirty="0">
                <a:solidFill>
                  <a:schemeClr val="accent5">
                    <a:lumMod val="50000"/>
                  </a:schemeClr>
                </a:solidFill>
              </a:rPr>
              <a:t>Expenditures are recorded down the columns</a:t>
            </a:r>
          </a:p>
          <a:p>
            <a:pPr lvl="1"/>
            <a:r>
              <a:rPr lang="en-US" sz="2200" dirty="0">
                <a:solidFill>
                  <a:schemeClr val="accent5">
                    <a:lumMod val="50000"/>
                  </a:schemeClr>
                </a:solidFill>
              </a:rPr>
              <a:t>Receipts are recorded across the rows</a:t>
            </a:r>
          </a:p>
          <a:p>
            <a:pPr lvl="1"/>
            <a:r>
              <a:rPr lang="en-US" sz="2200" dirty="0">
                <a:solidFill>
                  <a:schemeClr val="accent5">
                    <a:lumMod val="50000"/>
                  </a:schemeClr>
                </a:solidFill>
              </a:rPr>
              <a:t>The row and column sums must be equal</a:t>
            </a:r>
          </a:p>
          <a:p>
            <a:r>
              <a:rPr lang="en-US" sz="2600" dirty="0"/>
              <a:t>A general, open economy accounting matrix is presented in Table 14.1</a:t>
            </a:r>
          </a:p>
        </p:txBody>
      </p:sp>
      <p:sp>
        <p:nvSpPr>
          <p:cNvPr id="5" name="Footer Placeholder 3">
            <a:extLst>
              <a:ext uri="{FF2B5EF4-FFF2-40B4-BE49-F238E27FC236}">
                <a16:creationId xmlns:a16="http://schemas.microsoft.com/office/drawing/2014/main" id="{483FC8FA-FFC9-6841-8005-B1448921DFE8}"/>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Table 14.3: An Open-Economy Accounting Matrix</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6226643"/>
              </p:ext>
            </p:extLst>
          </p:nvPr>
        </p:nvGraphicFramePr>
        <p:xfrm>
          <a:off x="457200" y="2057400"/>
          <a:ext cx="8229600" cy="22250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370840">
                <a:tc>
                  <a:txBody>
                    <a:bodyPr/>
                    <a:lstStyle/>
                    <a:p>
                      <a:endParaRPr lang="en-US" dirty="0">
                        <a:solidFill>
                          <a:schemeClr val="tx1"/>
                        </a:solidFill>
                      </a:endParaRPr>
                    </a:p>
                  </a:txBody>
                  <a:tcPr/>
                </a:tc>
                <a:tc>
                  <a:txBody>
                    <a:bodyPr/>
                    <a:lstStyle/>
                    <a:p>
                      <a:r>
                        <a:rPr lang="en-US" dirty="0">
                          <a:solidFill>
                            <a:schemeClr val="tx1"/>
                          </a:solidFill>
                        </a:rPr>
                        <a:t>Firm</a:t>
                      </a:r>
                    </a:p>
                  </a:txBody>
                  <a:tcPr/>
                </a:tc>
                <a:tc>
                  <a:txBody>
                    <a:bodyPr/>
                    <a:lstStyle/>
                    <a:p>
                      <a:r>
                        <a:rPr lang="en-US" dirty="0">
                          <a:solidFill>
                            <a:schemeClr val="tx1"/>
                          </a:solidFill>
                        </a:rPr>
                        <a:t>Household</a:t>
                      </a:r>
                    </a:p>
                  </a:txBody>
                  <a:tcPr/>
                </a:tc>
                <a:tc>
                  <a:txBody>
                    <a:bodyPr/>
                    <a:lstStyle/>
                    <a:p>
                      <a:r>
                        <a:rPr lang="en-US" dirty="0">
                          <a:solidFill>
                            <a:schemeClr val="tx1"/>
                          </a:solidFill>
                        </a:rPr>
                        <a:t>Capital</a:t>
                      </a:r>
                    </a:p>
                  </a:txBody>
                  <a:tcPr/>
                </a:tc>
                <a:tc>
                  <a:txBody>
                    <a:bodyPr/>
                    <a:lstStyle/>
                    <a:p>
                      <a:r>
                        <a:rPr lang="en-US" dirty="0">
                          <a:solidFill>
                            <a:schemeClr val="tx1"/>
                          </a:solidFill>
                        </a:rPr>
                        <a:t>Government</a:t>
                      </a:r>
                    </a:p>
                  </a:txBody>
                  <a:tcPr/>
                </a:tc>
                <a:tc>
                  <a:txBody>
                    <a:bodyPr/>
                    <a:lstStyle/>
                    <a:p>
                      <a:r>
                        <a:rPr lang="en-US" dirty="0">
                          <a:solidFill>
                            <a:schemeClr val="tx1"/>
                          </a:solidFill>
                        </a:rPr>
                        <a:t>ROW</a:t>
                      </a:r>
                    </a:p>
                  </a:txBody>
                  <a:tcPr/>
                </a:tc>
                <a:extLst>
                  <a:ext uri="{0D108BD9-81ED-4DB2-BD59-A6C34878D82A}">
                    <a16:rowId xmlns:a16="http://schemas.microsoft.com/office/drawing/2014/main" val="10000"/>
                  </a:ext>
                </a:extLst>
              </a:tr>
              <a:tr h="370840">
                <a:tc>
                  <a:txBody>
                    <a:bodyPr/>
                    <a:lstStyle/>
                    <a:p>
                      <a:r>
                        <a:rPr lang="en-US" dirty="0"/>
                        <a:t>Firm</a:t>
                      </a:r>
                    </a:p>
                  </a:txBody>
                  <a:tcPr/>
                </a:tc>
                <a:tc>
                  <a:txBody>
                    <a:bodyPr/>
                    <a:lstStyle/>
                    <a:p>
                      <a:endParaRPr lang="en-US" dirty="0"/>
                    </a:p>
                  </a:txBody>
                  <a:tcPr/>
                </a:tc>
                <a:tc>
                  <a:txBody>
                    <a:bodyPr/>
                    <a:lstStyle/>
                    <a:p>
                      <a:r>
                        <a:rPr lang="en-US" dirty="0"/>
                        <a:t>C</a:t>
                      </a:r>
                    </a:p>
                  </a:txBody>
                  <a:tcPr/>
                </a:tc>
                <a:tc>
                  <a:txBody>
                    <a:bodyPr/>
                    <a:lstStyle/>
                    <a:p>
                      <a:r>
                        <a:rPr lang="en-US" dirty="0"/>
                        <a:t>I</a:t>
                      </a:r>
                    </a:p>
                  </a:txBody>
                  <a:tcPr/>
                </a:tc>
                <a:tc>
                  <a:txBody>
                    <a:bodyPr/>
                    <a:lstStyle/>
                    <a:p>
                      <a:r>
                        <a:rPr lang="en-US" dirty="0"/>
                        <a:t>G</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Household</a:t>
                      </a:r>
                    </a:p>
                  </a:txBody>
                  <a:tcPr/>
                </a:tc>
                <a:tc>
                  <a:txBody>
                    <a:bodyPr/>
                    <a:lstStyle/>
                    <a:p>
                      <a:r>
                        <a:rPr lang="en-US" dirty="0"/>
                        <a:t>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Capital</a:t>
                      </a:r>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S</a:t>
                      </a:r>
                      <a:r>
                        <a:rPr lang="en-US" sz="1800" kern="1200" baseline="-25000" dirty="0">
                          <a:solidFill>
                            <a:schemeClr val="dk1"/>
                          </a:solidFill>
                          <a:latin typeface="+mn-lt"/>
                          <a:ea typeface="+mn-ea"/>
                          <a:cs typeface="+mn-cs"/>
                        </a:rPr>
                        <a:t>H</a:t>
                      </a:r>
                      <a:endParaRPr lang="en-US" sz="1800" kern="1200" dirty="0">
                        <a:solidFill>
                          <a:schemeClr val="dk1"/>
                        </a:solidFill>
                        <a:latin typeface="+mn-lt"/>
                        <a:ea typeface="+mn-ea"/>
                        <a:cs typeface="+mn-cs"/>
                      </a:endParaRPr>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S</a:t>
                      </a:r>
                      <a:r>
                        <a:rPr lang="en-US" sz="1800" kern="1200" baseline="-25000" dirty="0">
                          <a:solidFill>
                            <a:schemeClr val="dk1"/>
                          </a:solidFill>
                          <a:latin typeface="+mn-lt"/>
                          <a:ea typeface="+mn-ea"/>
                          <a:cs typeface="+mn-cs"/>
                        </a:rPr>
                        <a:t>G</a:t>
                      </a:r>
                      <a:endParaRPr lang="en-US"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S</a:t>
                      </a:r>
                      <a:r>
                        <a:rPr lang="en-US" sz="1800" kern="1200" baseline="-25000" dirty="0">
                          <a:solidFill>
                            <a:schemeClr val="dk1"/>
                          </a:solidFill>
                          <a:latin typeface="+mn-lt"/>
                          <a:ea typeface="+mn-ea"/>
                          <a:cs typeface="+mn-cs"/>
                        </a:rPr>
                        <a:t>F</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Government</a:t>
                      </a:r>
                    </a:p>
                  </a:txBody>
                  <a:tcPr/>
                </a:tc>
                <a:tc>
                  <a:txBody>
                    <a:bodyPr/>
                    <a:lstStyle/>
                    <a:p>
                      <a:endParaRPr lang="en-US"/>
                    </a:p>
                  </a:txBody>
                  <a:tcPr/>
                </a:tc>
                <a:tc>
                  <a:txBody>
                    <a:bodyPr/>
                    <a:lstStyle/>
                    <a:p>
                      <a:r>
                        <a:rPr lang="en-US" dirty="0"/>
                        <a:t>T</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ROW</a:t>
                      </a:r>
                    </a:p>
                  </a:txBody>
                  <a:tcPr/>
                </a:tc>
                <a:tc>
                  <a:txBody>
                    <a:bodyPr/>
                    <a:lstStyle/>
                    <a:p>
                      <a:r>
                        <a:rPr lang="en-US" dirty="0"/>
                        <a:t>Z</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Footer Placeholder 3">
            <a:extLst>
              <a:ext uri="{FF2B5EF4-FFF2-40B4-BE49-F238E27FC236}">
                <a16:creationId xmlns:a16="http://schemas.microsoft.com/office/drawing/2014/main" id="{1FDCD6D4-7C96-3A47-80B9-E8A5C5CF24E8}"/>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Accounting Matrices</a:t>
            </a:r>
          </a:p>
        </p:txBody>
      </p:sp>
      <p:sp>
        <p:nvSpPr>
          <p:cNvPr id="3" name="Content Placeholder 2"/>
          <p:cNvSpPr>
            <a:spLocks noGrp="1"/>
          </p:cNvSpPr>
          <p:nvPr>
            <p:ph idx="1"/>
          </p:nvPr>
        </p:nvSpPr>
        <p:spPr/>
        <p:txBody>
          <a:bodyPr/>
          <a:lstStyle/>
          <a:p>
            <a:r>
              <a:rPr lang="en-US" sz="2600" dirty="0"/>
              <a:t>Applying the fourth rule to Table 13.3, we see</a:t>
            </a:r>
          </a:p>
          <a:p>
            <a:pPr lvl="1"/>
            <a:r>
              <a:rPr lang="en-US" sz="2200" dirty="0"/>
              <a:t>Firm: 		Y + Z = C + I + G + E</a:t>
            </a:r>
          </a:p>
          <a:p>
            <a:pPr lvl="1"/>
            <a:r>
              <a:rPr lang="en-US" sz="2200" dirty="0"/>
              <a:t>Household:	 C + </a:t>
            </a:r>
            <a:r>
              <a:rPr lang="en-US" sz="2200" kern="1200" dirty="0">
                <a:solidFill>
                  <a:schemeClr val="dk1"/>
                </a:solidFill>
              </a:rPr>
              <a:t>S</a:t>
            </a:r>
            <a:r>
              <a:rPr lang="en-US" sz="2200" kern="1200" baseline="-25000" dirty="0">
                <a:solidFill>
                  <a:schemeClr val="dk1"/>
                </a:solidFill>
              </a:rPr>
              <a:t>H</a:t>
            </a:r>
            <a:r>
              <a:rPr lang="en-US" sz="2200" dirty="0"/>
              <a:t> + T = Y</a:t>
            </a:r>
          </a:p>
          <a:p>
            <a:pPr lvl="1"/>
            <a:r>
              <a:rPr lang="en-US" sz="2200" dirty="0"/>
              <a:t>Capital:		 I = </a:t>
            </a:r>
            <a:r>
              <a:rPr lang="en-US" sz="2200" kern="1200" dirty="0">
                <a:solidFill>
                  <a:schemeClr val="dk1"/>
                </a:solidFill>
              </a:rPr>
              <a:t>S</a:t>
            </a:r>
            <a:r>
              <a:rPr lang="en-US" sz="2200" kern="1200" baseline="-25000" dirty="0">
                <a:solidFill>
                  <a:schemeClr val="dk1"/>
                </a:solidFill>
              </a:rPr>
              <a:t>H</a:t>
            </a:r>
            <a:r>
              <a:rPr lang="en-US" sz="2200" dirty="0"/>
              <a:t> + </a:t>
            </a:r>
            <a:r>
              <a:rPr lang="en-US" sz="2200" kern="1200" dirty="0">
                <a:solidFill>
                  <a:schemeClr val="dk1"/>
                </a:solidFill>
              </a:rPr>
              <a:t>S</a:t>
            </a:r>
            <a:r>
              <a:rPr lang="en-US" sz="2200" kern="1200" baseline="-25000" dirty="0">
                <a:solidFill>
                  <a:schemeClr val="dk1"/>
                </a:solidFill>
              </a:rPr>
              <a:t>G</a:t>
            </a:r>
            <a:r>
              <a:rPr lang="en-US" sz="2200" dirty="0"/>
              <a:t> + </a:t>
            </a:r>
            <a:r>
              <a:rPr lang="en-US" sz="2200" kern="1200" dirty="0">
                <a:solidFill>
                  <a:schemeClr val="dk1"/>
                </a:solidFill>
              </a:rPr>
              <a:t>S</a:t>
            </a:r>
            <a:r>
              <a:rPr lang="en-US" sz="2200" kern="1200" baseline="-25000" dirty="0">
                <a:solidFill>
                  <a:schemeClr val="dk1"/>
                </a:solidFill>
              </a:rPr>
              <a:t>F</a:t>
            </a:r>
            <a:r>
              <a:rPr lang="en-US" sz="2200" kern="1200" dirty="0">
                <a:solidFill>
                  <a:schemeClr val="dk1"/>
                </a:solidFill>
              </a:rPr>
              <a:t> </a:t>
            </a:r>
          </a:p>
          <a:p>
            <a:pPr lvl="1"/>
            <a:r>
              <a:rPr lang="en-US" sz="2200" kern="1200" dirty="0">
                <a:solidFill>
                  <a:schemeClr val="dk1"/>
                </a:solidFill>
              </a:rPr>
              <a:t>Government: 	G +</a:t>
            </a:r>
            <a:r>
              <a:rPr lang="en-US" sz="2200" dirty="0"/>
              <a:t> </a:t>
            </a:r>
            <a:r>
              <a:rPr lang="en-US" sz="2200" kern="1200" dirty="0">
                <a:solidFill>
                  <a:schemeClr val="dk1"/>
                </a:solidFill>
              </a:rPr>
              <a:t>S</a:t>
            </a:r>
            <a:r>
              <a:rPr lang="en-US" sz="2200" kern="1200" baseline="-25000" dirty="0">
                <a:solidFill>
                  <a:schemeClr val="dk1"/>
                </a:solidFill>
              </a:rPr>
              <a:t>G</a:t>
            </a:r>
            <a:r>
              <a:rPr lang="en-US" sz="2200" dirty="0"/>
              <a:t> </a:t>
            </a:r>
            <a:r>
              <a:rPr lang="en-US" sz="2200" kern="1200" dirty="0">
                <a:solidFill>
                  <a:schemeClr val="dk1"/>
                </a:solidFill>
              </a:rPr>
              <a:t>= T</a:t>
            </a:r>
          </a:p>
          <a:p>
            <a:pPr lvl="1"/>
            <a:r>
              <a:rPr lang="en-US" sz="2200" kern="1200" dirty="0">
                <a:solidFill>
                  <a:schemeClr val="dk1"/>
                </a:solidFill>
              </a:rPr>
              <a:t>ROW: 		E + S</a:t>
            </a:r>
            <a:r>
              <a:rPr lang="en-US" sz="2200" kern="1200" baseline="-25000" dirty="0">
                <a:solidFill>
                  <a:schemeClr val="dk1"/>
                </a:solidFill>
              </a:rPr>
              <a:t>F</a:t>
            </a:r>
            <a:r>
              <a:rPr lang="en-US" sz="2200" kern="1200" dirty="0">
                <a:solidFill>
                  <a:schemeClr val="dk1"/>
                </a:solidFill>
              </a:rPr>
              <a:t> = Z</a:t>
            </a:r>
            <a:endParaRPr lang="en-US" sz="2200" dirty="0"/>
          </a:p>
          <a:p>
            <a:r>
              <a:rPr lang="en-US" sz="2600" dirty="0"/>
              <a:t>Combining the firm, government and ROW identities, we can get</a:t>
            </a:r>
          </a:p>
          <a:p>
            <a:pPr lvl="1"/>
            <a:r>
              <a:rPr lang="en-US" sz="2200" kern="1200" dirty="0">
                <a:solidFill>
                  <a:schemeClr val="dk1"/>
                </a:solidFill>
              </a:rPr>
              <a:t>S</a:t>
            </a:r>
            <a:r>
              <a:rPr lang="en-US" sz="2200" kern="1200" baseline="-25000" dirty="0">
                <a:solidFill>
                  <a:schemeClr val="dk1"/>
                </a:solidFill>
              </a:rPr>
              <a:t>H </a:t>
            </a:r>
            <a:r>
              <a:rPr lang="en-US" sz="2200" dirty="0"/>
              <a:t>+ T – G – I = E – Z</a:t>
            </a:r>
          </a:p>
          <a:p>
            <a:pPr lvl="1"/>
            <a:r>
              <a:rPr lang="en-US" sz="2200" dirty="0"/>
              <a:t>This can be used in a  basic, open economy model</a:t>
            </a:r>
          </a:p>
        </p:txBody>
      </p:sp>
      <p:sp>
        <p:nvSpPr>
          <p:cNvPr id="5" name="Footer Placeholder 3">
            <a:extLst>
              <a:ext uri="{FF2B5EF4-FFF2-40B4-BE49-F238E27FC236}">
                <a16:creationId xmlns:a16="http://schemas.microsoft.com/office/drawing/2014/main" id="{AD0E5DC9-5037-8944-BDB3-E282C49875B9}"/>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14.2: An Open-Economy Model</a:t>
            </a:r>
          </a:p>
        </p:txBody>
      </p:sp>
      <p:sp>
        <p:nvSpPr>
          <p:cNvPr id="3" name="Content Placeholder 2"/>
          <p:cNvSpPr>
            <a:spLocks noGrp="1"/>
          </p:cNvSpPr>
          <p:nvPr>
            <p:ph idx="1"/>
          </p:nvPr>
        </p:nvSpPr>
        <p:spPr>
          <a:xfrm>
            <a:off x="457200" y="1447800"/>
            <a:ext cx="8229600" cy="4683125"/>
          </a:xfrm>
        </p:spPr>
        <p:txBody>
          <a:bodyPr/>
          <a:lstStyle/>
          <a:p>
            <a:r>
              <a:rPr lang="en-US" sz="2600" dirty="0"/>
              <a:t>Keynesian thinking in macroeconomics suggests </a:t>
            </a:r>
          </a:p>
          <a:p>
            <a:pPr lvl="1"/>
            <a:r>
              <a:rPr lang="en-US" sz="2200" kern="1200" dirty="0">
                <a:solidFill>
                  <a:schemeClr val="dk1"/>
                </a:solidFill>
              </a:rPr>
              <a:t>S</a:t>
            </a:r>
            <a:r>
              <a:rPr lang="en-US" sz="2200" kern="1200" baseline="-25000" dirty="0">
                <a:solidFill>
                  <a:schemeClr val="dk1"/>
                </a:solidFill>
              </a:rPr>
              <a:t>G </a:t>
            </a:r>
            <a:r>
              <a:rPr lang="en-US" sz="2200" dirty="0"/>
              <a:t>is a positive function of Y</a:t>
            </a:r>
          </a:p>
          <a:p>
            <a:pPr lvl="1"/>
            <a:r>
              <a:rPr lang="en-US" sz="2200" dirty="0"/>
              <a:t>Z is a positive function of Y</a:t>
            </a:r>
          </a:p>
          <a:p>
            <a:r>
              <a:rPr lang="en-US" sz="2600" dirty="0"/>
              <a:t>These considerations modify our equation above to</a:t>
            </a:r>
          </a:p>
          <a:p>
            <a:pPr lvl="1"/>
            <a:r>
              <a:rPr lang="en-US" sz="2200" kern="1200" dirty="0">
                <a:solidFill>
                  <a:schemeClr val="dk1"/>
                </a:solidFill>
              </a:rPr>
              <a:t>S</a:t>
            </a:r>
            <a:r>
              <a:rPr lang="en-US" sz="2200" kern="1200" baseline="-25000" dirty="0">
                <a:solidFill>
                  <a:schemeClr val="dk1"/>
                </a:solidFill>
              </a:rPr>
              <a:t>H</a:t>
            </a:r>
            <a:r>
              <a:rPr lang="en-US" sz="2200" dirty="0"/>
              <a:t>(Y) + T – G – I = E – Z(Y)</a:t>
            </a:r>
          </a:p>
          <a:p>
            <a:r>
              <a:rPr lang="en-US" sz="2600" dirty="0"/>
              <a:t>Figure 14.6 depicts this equation for an increase in export demand</a:t>
            </a:r>
          </a:p>
          <a:p>
            <a:pPr lvl="1"/>
            <a:r>
              <a:rPr lang="en-US" sz="2200" dirty="0"/>
              <a:t>Y increases to restore macroeconomic balance</a:t>
            </a:r>
          </a:p>
          <a:p>
            <a:r>
              <a:rPr lang="en-US" sz="2600" dirty="0"/>
              <a:t>Figure 14.7 depicts this equation for an increase in government spending or investment</a:t>
            </a:r>
          </a:p>
          <a:p>
            <a:pPr lvl="1"/>
            <a:r>
              <a:rPr lang="en-US" sz="2200" dirty="0"/>
              <a:t>Y increases to restore macroeconomic balance</a:t>
            </a:r>
          </a:p>
        </p:txBody>
      </p:sp>
      <p:sp>
        <p:nvSpPr>
          <p:cNvPr id="5" name="Footer Placeholder 3">
            <a:extLst>
              <a:ext uri="{FF2B5EF4-FFF2-40B4-BE49-F238E27FC236}">
                <a16:creationId xmlns:a16="http://schemas.microsoft.com/office/drawing/2014/main" id="{DF5988C7-9053-264C-82EA-C5E7B1C635BF}"/>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Things Add Up</a:t>
            </a:r>
          </a:p>
        </p:txBody>
      </p:sp>
      <p:sp>
        <p:nvSpPr>
          <p:cNvPr id="3" name="Content Placeholder 2"/>
          <p:cNvSpPr>
            <a:spLocks noGrp="1"/>
          </p:cNvSpPr>
          <p:nvPr>
            <p:ph idx="1"/>
          </p:nvPr>
        </p:nvSpPr>
        <p:spPr/>
        <p:txBody>
          <a:bodyPr/>
          <a:lstStyle/>
          <a:p>
            <a:r>
              <a:rPr lang="en-US" sz="2600" dirty="0"/>
              <a:t>From this chapter, we will enter the third realm of the world economy, </a:t>
            </a:r>
            <a:r>
              <a:rPr lang="en-US" sz="2600" b="1" dirty="0">
                <a:solidFill>
                  <a:schemeClr val="accent5">
                    <a:lumMod val="50000"/>
                  </a:schemeClr>
                </a:solidFill>
              </a:rPr>
              <a:t>international finance</a:t>
            </a:r>
            <a:r>
              <a:rPr lang="en-US" sz="2600" i="1" dirty="0"/>
              <a:t>:</a:t>
            </a:r>
            <a:r>
              <a:rPr lang="en-US" sz="2600" dirty="0"/>
              <a:t> the exchange of </a:t>
            </a:r>
            <a:r>
              <a:rPr lang="en-US" sz="2600" i="1" dirty="0">
                <a:solidFill>
                  <a:schemeClr val="accent5">
                    <a:lumMod val="50000"/>
                  </a:schemeClr>
                </a:solidFill>
              </a:rPr>
              <a:t>assets</a:t>
            </a:r>
            <a:r>
              <a:rPr lang="en-US" sz="2600" dirty="0"/>
              <a:t> between countries.</a:t>
            </a:r>
          </a:p>
          <a:p>
            <a:r>
              <a:rPr lang="en-US" sz="2600" dirty="0"/>
              <a:t>In this chapter, we consider the implications of a basic economics principle that “things add up”</a:t>
            </a:r>
          </a:p>
          <a:p>
            <a:r>
              <a:rPr lang="en-US" sz="2600" dirty="0"/>
              <a:t>We apply it to </a:t>
            </a:r>
            <a:r>
              <a:rPr lang="en-US" sz="2600" b="1" dirty="0">
                <a:solidFill>
                  <a:schemeClr val="accent5">
                    <a:lumMod val="50000"/>
                  </a:schemeClr>
                </a:solidFill>
              </a:rPr>
              <a:t>open-economy accounts</a:t>
            </a:r>
            <a:r>
              <a:rPr lang="en-US" sz="2600" dirty="0">
                <a:solidFill>
                  <a:schemeClr val="accent5">
                    <a:lumMod val="50000"/>
                  </a:schemeClr>
                </a:solidFill>
              </a:rPr>
              <a:t> </a:t>
            </a:r>
            <a:r>
              <a:rPr lang="en-US" sz="2600" dirty="0"/>
              <a:t>and to </a:t>
            </a:r>
            <a:r>
              <a:rPr lang="en-US" sz="2600" b="1" dirty="0">
                <a:solidFill>
                  <a:schemeClr val="accent5">
                    <a:lumMod val="50000"/>
                  </a:schemeClr>
                </a:solidFill>
              </a:rPr>
              <a:t>balance of payments </a:t>
            </a:r>
            <a:r>
              <a:rPr lang="en-US" sz="2600" dirty="0"/>
              <a:t>accounts</a:t>
            </a:r>
          </a:p>
          <a:p>
            <a:r>
              <a:rPr lang="en-US" sz="2600" dirty="0"/>
              <a:t>These provide us with powerful tools to analyze aspects of open economies in their interactions with the world economy</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14.6 An open-economy macroeconomic model and an increase in export demand</a:t>
            </a:r>
          </a:p>
        </p:txBody>
      </p:sp>
      <p:pic>
        <p:nvPicPr>
          <p:cNvPr id="7" name="Picture 2" descr="The diagram shows the relationship between savings, investments, and trade balances. The vertical axis represents expressions like E - Z, S_H + T - G - I, while the horizontal axis represents Y (income).&#10;&#10;Key elements of the graph:&#10;&#10;Lines:&#10;&#10;𝑆&#10;𝐻&#10;(&#10;𝑌&#10;)&#10;+&#10;𝑇&#10;−&#10;𝐺&#10;−&#10;𝐼&#10;S &#10;H&#10;​&#10; (Y)+T−G−I: An upward-sloping line representing household savings, taxes, government spending, and investments.&#10;𝐸&#10;−&#10;𝑍&#10;(&#10;𝑌&#10;)&#10;E−Z(Y): A downward-sloping line representing exports minus imports (net exports).&#10;Equilibrium Points:&#10;&#10;A: The intersection of the two lines, indicating equilibrium where savings, taxes, government spending, and investments balance with net exports.&#10;B: Indicates a scenario above the equilibrium point where adjustments (shown by arrows) need to occur.&#10;C: Shows another adjustment where the equilibrium moves rightward.&#10;Arrows: Indicate upward shifts, suggesting changes in economic conditions like increased savings, investment adjustments, or shifts in net exports.&#10;&#10;This graph represents the dynamics between national savings, investments, and trade balances, illustrating how changes in these components affect overall equilibrium.">
            <a:extLst>
              <a:ext uri="{FF2B5EF4-FFF2-40B4-BE49-F238E27FC236}">
                <a16:creationId xmlns:a16="http://schemas.microsoft.com/office/drawing/2014/main" id="{62FD3C5B-FBC5-C943-91FA-FB1CC5D0B4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2057400"/>
            <a:ext cx="6781800" cy="326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DCA3DBD8-A63B-9C48-8D1F-8D29EBA26855}"/>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14.7: An Increase in Government Spending or Investment</a:t>
            </a:r>
          </a:p>
        </p:txBody>
      </p:sp>
      <p:pic>
        <p:nvPicPr>
          <p:cNvPr id="5" name="Content Placeholder 4" descr="00357fig13_6"/>
          <p:cNvPicPr>
            <a:picLocks noGrp="1" noChangeAspect="1" noChangeArrowheads="1"/>
          </p:cNvPicPr>
          <p:nvPr>
            <p:ph idx="1"/>
          </p:nvPr>
        </p:nvPicPr>
        <p:blipFill>
          <a:blip r:embed="rId2" cstate="print"/>
          <a:srcRect/>
          <a:stretch>
            <a:fillRect/>
          </a:stretch>
        </p:blipFill>
        <p:spPr bwMode="auto">
          <a:xfrm>
            <a:off x="1295400" y="1981200"/>
            <a:ext cx="6400800" cy="3733799"/>
          </a:xfrm>
          <a:prstGeom prst="rect">
            <a:avLst/>
          </a:prstGeom>
          <a:noFill/>
        </p:spPr>
      </p:pic>
      <p:sp>
        <p:nvSpPr>
          <p:cNvPr id="6" name="Footer Placeholder 3">
            <a:extLst>
              <a:ext uri="{FF2B5EF4-FFF2-40B4-BE49-F238E27FC236}">
                <a16:creationId xmlns:a16="http://schemas.microsoft.com/office/drawing/2014/main" id="{C61DBB49-6317-F240-B662-E03748EBE0B9}"/>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Open-Economy Accounts</a:t>
            </a:r>
          </a:p>
        </p:txBody>
      </p:sp>
      <p:sp>
        <p:nvSpPr>
          <p:cNvPr id="3" name="Content Placeholder 2"/>
          <p:cNvSpPr>
            <a:spLocks noGrp="1"/>
          </p:cNvSpPr>
          <p:nvPr>
            <p:ph idx="1"/>
          </p:nvPr>
        </p:nvSpPr>
        <p:spPr>
          <a:xfrm>
            <a:off x="457200" y="1447800"/>
            <a:ext cx="8229600" cy="4683125"/>
          </a:xfrm>
        </p:spPr>
        <p:txBody>
          <a:bodyPr/>
          <a:lstStyle/>
          <a:p>
            <a:r>
              <a:rPr lang="en-US" sz="2500" dirty="0"/>
              <a:t>To begin our discussion of open-economy accounts, we are going to consider a </a:t>
            </a:r>
            <a:r>
              <a:rPr lang="en-US" sz="2500" i="1" dirty="0">
                <a:solidFill>
                  <a:schemeClr val="accent5">
                    <a:lumMod val="50000"/>
                  </a:schemeClr>
                </a:solidFill>
              </a:rPr>
              <a:t>circular flow diagram</a:t>
            </a:r>
          </a:p>
          <a:p>
            <a:r>
              <a:rPr lang="en-US" sz="2500" dirty="0"/>
              <a:t>We are going to view the Mexican economy as being aggregated into one, giant sector composed of two accounts</a:t>
            </a:r>
          </a:p>
          <a:p>
            <a:pPr lvl="1"/>
            <a:r>
              <a:rPr lang="en-US" sz="2100" dirty="0">
                <a:solidFill>
                  <a:schemeClr val="accent5">
                    <a:lumMod val="50000"/>
                  </a:schemeClr>
                </a:solidFill>
              </a:rPr>
              <a:t>Firm</a:t>
            </a:r>
          </a:p>
          <a:p>
            <a:pPr lvl="1"/>
            <a:r>
              <a:rPr lang="en-US" sz="2100" dirty="0">
                <a:solidFill>
                  <a:schemeClr val="accent5">
                    <a:lumMod val="50000"/>
                  </a:schemeClr>
                </a:solidFill>
              </a:rPr>
              <a:t>Household</a:t>
            </a:r>
          </a:p>
          <a:p>
            <a:r>
              <a:rPr lang="en-US" sz="2500" dirty="0"/>
              <a:t>Figure 13.1 represents a </a:t>
            </a:r>
            <a:r>
              <a:rPr lang="en-US" sz="2500" i="1" dirty="0"/>
              <a:t>simple</a:t>
            </a:r>
            <a:r>
              <a:rPr lang="en-US" sz="2500" dirty="0"/>
              <a:t>, </a:t>
            </a:r>
            <a:r>
              <a:rPr lang="en-US" sz="2500" i="1" dirty="0"/>
              <a:t>closed</a:t>
            </a:r>
            <a:r>
              <a:rPr lang="en-US" sz="2500" dirty="0"/>
              <a:t> economy</a:t>
            </a:r>
          </a:p>
          <a:p>
            <a:pPr lvl="1"/>
            <a:r>
              <a:rPr lang="en-US" sz="2100" i="1" dirty="0"/>
              <a:t>Simple</a:t>
            </a:r>
            <a:r>
              <a:rPr lang="en-US" sz="2100" dirty="0"/>
              <a:t> refers to the absence of capital (savings/investment) and government consideration</a:t>
            </a:r>
          </a:p>
          <a:p>
            <a:pPr lvl="1"/>
            <a:r>
              <a:rPr lang="en-US" sz="2100" i="1" dirty="0"/>
              <a:t>Closed</a:t>
            </a:r>
            <a:r>
              <a:rPr lang="en-US" sz="2100" dirty="0"/>
              <a:t> refers to the absence of transactions with the world economy</a:t>
            </a:r>
          </a:p>
          <a:p>
            <a:endParaRPr lang="en-US" sz="26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9"/>
            <a:ext cx="8229600" cy="646332"/>
          </a:xfrm>
        </p:spPr>
        <p:txBody>
          <a:bodyPr wrap="square" anchor="t">
            <a:normAutofit/>
          </a:bodyPr>
          <a:lstStyle/>
          <a:p>
            <a:pPr>
              <a:lnSpc>
                <a:spcPct val="90000"/>
              </a:lnSpc>
            </a:pPr>
            <a:r>
              <a:rPr lang="en-US" sz="3600" dirty="0"/>
              <a:t>A Simple Closed Economy</a:t>
            </a:r>
          </a:p>
        </p:txBody>
      </p:sp>
      <p:sp>
        <p:nvSpPr>
          <p:cNvPr id="12" name="Content Placeholder 2">
            <a:extLst>
              <a:ext uri="{FF2B5EF4-FFF2-40B4-BE49-F238E27FC236}">
                <a16:creationId xmlns:a16="http://schemas.microsoft.com/office/drawing/2014/main" id="{C5DBBE1E-901B-43CA-A912-93708CDAE7C0}"/>
              </a:ext>
            </a:extLst>
          </p:cNvPr>
          <p:cNvSpPr>
            <a:spLocks noGrp="1"/>
          </p:cNvSpPr>
          <p:nvPr>
            <p:ph sz="half" idx="1"/>
          </p:nvPr>
        </p:nvSpPr>
        <p:spPr>
          <a:xfrm>
            <a:off x="457200" y="1600200"/>
            <a:ext cx="4038600" cy="4530725"/>
          </a:xfrm>
        </p:spPr>
        <p:txBody>
          <a:bodyPr/>
          <a:lstStyle/>
          <a:p>
            <a:r>
              <a:rPr lang="en-US" sz="2400" dirty="0"/>
              <a:t>Two macroeconomics flows:</a:t>
            </a:r>
          </a:p>
          <a:p>
            <a:pPr lvl="1"/>
            <a:r>
              <a:rPr lang="en-US" sz="2000" dirty="0"/>
              <a:t>Y is </a:t>
            </a:r>
            <a:r>
              <a:rPr lang="en-US" sz="2000" i="1" dirty="0">
                <a:solidFill>
                  <a:schemeClr val="accent5">
                    <a:lumMod val="50000"/>
                  </a:schemeClr>
                </a:solidFill>
              </a:rPr>
              <a:t>income</a:t>
            </a:r>
            <a:r>
              <a:rPr lang="en-US" sz="2000" dirty="0"/>
              <a:t> that accrues to the household from the firm and with simplifying assumptions represents Mexico’s gross domestic product (GDP) and gross national income (GNI)</a:t>
            </a:r>
          </a:p>
          <a:p>
            <a:pPr lvl="1"/>
            <a:r>
              <a:rPr lang="en-US" sz="2000" dirty="0"/>
              <a:t>C is </a:t>
            </a:r>
            <a:r>
              <a:rPr lang="en-US" sz="2000" i="1" dirty="0">
                <a:solidFill>
                  <a:schemeClr val="accent5">
                    <a:lumMod val="50000"/>
                  </a:schemeClr>
                </a:solidFill>
              </a:rPr>
              <a:t>consumption</a:t>
            </a:r>
            <a:r>
              <a:rPr lang="en-US" sz="2000" dirty="0"/>
              <a:t> of the household that accrues to the firm</a:t>
            </a:r>
          </a:p>
          <a:p>
            <a:endParaRPr lang="en-US" sz="2400" dirty="0"/>
          </a:p>
        </p:txBody>
      </p:sp>
      <p:pic>
        <p:nvPicPr>
          <p:cNvPr id="7" name="Picture 5" descr="flow chart from household to firm and back to household">
            <a:extLst>
              <a:ext uri="{FF2B5EF4-FFF2-40B4-BE49-F238E27FC236}">
                <a16:creationId xmlns:a16="http://schemas.microsoft.com/office/drawing/2014/main" id="{80F7780A-DEB7-8846-8ADE-176A4908FC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14850" y="2457180"/>
            <a:ext cx="4038600" cy="151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3124200" y="6248400"/>
            <a:ext cx="2895600" cy="457200"/>
          </a:xfrm>
        </p:spPr>
        <p:txBody>
          <a:bodyPr wrap="square" anchor="b">
            <a:normAutofit fontScale="92500" lnSpcReduction="20000"/>
          </a:bodyPr>
          <a:lstStyle/>
          <a:p>
            <a:pPr>
              <a:spcAft>
                <a:spcPts val="600"/>
              </a:spcAft>
            </a:pPr>
            <a:r>
              <a:rPr lang="en-US" altLang="en-US" dirty="0"/>
              <a:t>© Kenneth A. Reinert, </a:t>
            </a:r>
          </a:p>
          <a:p>
            <a:pPr>
              <a:spcAft>
                <a:spcPts val="600"/>
              </a:spcAft>
            </a:pPr>
            <a:r>
              <a:rPr lang="en-US" altLang="en-US" dirty="0"/>
              <a:t>Cambridge University Press 2021</a:t>
            </a:r>
          </a:p>
        </p:txBody>
      </p:sp>
      <p:sp>
        <p:nvSpPr>
          <p:cNvPr id="8" name="Rectangle 7">
            <a:extLst>
              <a:ext uri="{FF2B5EF4-FFF2-40B4-BE49-F238E27FC236}">
                <a16:creationId xmlns:a16="http://schemas.microsoft.com/office/drawing/2014/main" id="{B32C263A-3EF9-5441-9CF3-AC6F42F6E69B}"/>
              </a:ext>
            </a:extLst>
          </p:cNvPr>
          <p:cNvSpPr/>
          <p:nvPr/>
        </p:nvSpPr>
        <p:spPr>
          <a:xfrm>
            <a:off x="4819650" y="4546006"/>
            <a:ext cx="3733800" cy="584775"/>
          </a:xfrm>
          <a:prstGeom prst="rect">
            <a:avLst/>
          </a:prstGeom>
        </p:spPr>
        <p:txBody>
          <a:bodyPr wrap="square">
            <a:spAutoFit/>
          </a:bodyPr>
          <a:lstStyle/>
          <a:p>
            <a:r>
              <a:rPr lang="en-US" sz="1600" dirty="0">
                <a:solidFill>
                  <a:schemeClr val="tx2"/>
                </a:solidFill>
                <a:latin typeface="Helvetica" pitchFamily="2" charset="0"/>
              </a:rPr>
              <a:t>Figure 14.1 A circular flow diagram for a simple closed economy</a:t>
            </a:r>
            <a:endParaRPr lang="en-US" sz="1600" dirty="0">
              <a:solidFill>
                <a:schemeClr val="tx2"/>
              </a:solidFill>
              <a:effectLst/>
              <a:latin typeface="Helvetica"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Open-Economy Accounts</a:t>
            </a:r>
          </a:p>
        </p:txBody>
      </p:sp>
      <p:sp>
        <p:nvSpPr>
          <p:cNvPr id="3" name="Content Placeholder 2"/>
          <p:cNvSpPr>
            <a:spLocks noGrp="1"/>
          </p:cNvSpPr>
          <p:nvPr>
            <p:ph idx="1"/>
          </p:nvPr>
        </p:nvSpPr>
        <p:spPr>
          <a:xfrm>
            <a:off x="457200" y="1447800"/>
            <a:ext cx="3505200" cy="4683125"/>
          </a:xfrm>
        </p:spPr>
        <p:txBody>
          <a:bodyPr/>
          <a:lstStyle/>
          <a:p>
            <a:r>
              <a:rPr lang="en-US" sz="2400" dirty="0"/>
              <a:t>We need to complicate Figure 14.1 as in Figure 14.2 with three more accounts</a:t>
            </a:r>
          </a:p>
          <a:p>
            <a:pPr lvl="1"/>
            <a:r>
              <a:rPr lang="en-US" sz="2000" i="1" dirty="0">
                <a:solidFill>
                  <a:schemeClr val="accent5">
                    <a:lumMod val="50000"/>
                  </a:schemeClr>
                </a:solidFill>
              </a:rPr>
              <a:t>Capital</a:t>
            </a:r>
            <a:r>
              <a:rPr lang="en-US" sz="2000" dirty="0"/>
              <a:t>: financial intermediary in savings-investment process</a:t>
            </a:r>
          </a:p>
          <a:p>
            <a:pPr lvl="1"/>
            <a:r>
              <a:rPr lang="en-US" sz="2000" i="1" dirty="0">
                <a:solidFill>
                  <a:schemeClr val="accent5">
                    <a:lumMod val="50000"/>
                  </a:schemeClr>
                </a:solidFill>
              </a:rPr>
              <a:t>Government</a:t>
            </a:r>
          </a:p>
          <a:p>
            <a:pPr lvl="1"/>
            <a:r>
              <a:rPr lang="en-US" sz="2000" i="1" dirty="0">
                <a:solidFill>
                  <a:schemeClr val="accent5">
                    <a:lumMod val="50000"/>
                  </a:schemeClr>
                </a:solidFill>
              </a:rPr>
              <a:t>Rest of the world </a:t>
            </a:r>
            <a:r>
              <a:rPr lang="en-US" sz="2000" dirty="0">
                <a:solidFill>
                  <a:schemeClr val="accent5">
                    <a:lumMod val="50000"/>
                  </a:schemeClr>
                </a:solidFill>
              </a:rPr>
              <a:t>(ROW)</a:t>
            </a:r>
          </a:p>
        </p:txBody>
      </p:sp>
      <p:pic>
        <p:nvPicPr>
          <p:cNvPr id="5" name="Picture 5" descr="This diagram illustrates the flow of resources in an economy between Households, Firms, Capital, Government, and the Rest of the World. The flow is represented by labeled arrows indicating different types of transactions.&#10;&#10;Household:&#10;&#10;Receives income (Y) from Firms.&#10;Spends on consumption (C), which goes to Firms.&#10;Provides savings (S_H) to Capital.&#10;Firm:&#10;&#10;Receives consumption (C) from Households.&#10;Receives investment (I) from Capital.&#10;Receives government spending (G) and exports (E) from the Rest of the World.&#10;Provides income (Y) to Households.&#10;Capital:&#10;&#10;Receives savings from Households (S_H), Government (S_G), and the Rest of the World (S_F).&#10;Provides investment (I) to Firms.&#10;Government:&#10;&#10;Collects taxes (T) from Households.&#10;Provides government spending (G) to Firms.&#10;Rest of the World:&#10;&#10;Provides exports (E) to Firms.&#10;Receives imports (Z) from Firms.&#10;This diagram captures the interdependencies in a macroeconomic system, illustrating how different sectors interact through flows of income, savings, investments, taxes, and international trade.">
            <a:extLst>
              <a:ext uri="{FF2B5EF4-FFF2-40B4-BE49-F238E27FC236}">
                <a16:creationId xmlns:a16="http://schemas.microsoft.com/office/drawing/2014/main" id="{70D0D71E-E024-4E45-803B-0480EC97D5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7852" y="1082675"/>
            <a:ext cx="4516437"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AD9F20E-ADB2-4A40-AC7E-7F9A4D612C90}"/>
              </a:ext>
            </a:extLst>
          </p:cNvPr>
          <p:cNvSpPr/>
          <p:nvPr/>
        </p:nvSpPr>
        <p:spPr>
          <a:xfrm>
            <a:off x="4343400" y="5527675"/>
            <a:ext cx="4572000" cy="523220"/>
          </a:xfrm>
          <a:prstGeom prst="rect">
            <a:avLst/>
          </a:prstGeom>
        </p:spPr>
        <p:txBody>
          <a:bodyPr>
            <a:spAutoFit/>
          </a:bodyPr>
          <a:lstStyle/>
          <a:p>
            <a:r>
              <a:rPr lang="en-US" sz="1400" dirty="0">
                <a:solidFill>
                  <a:schemeClr val="tx2"/>
                </a:solidFill>
                <a:latin typeface="Helvetica" pitchFamily="2" charset="0"/>
              </a:rPr>
              <a:t>Figure 14.2 An open economy with government, savings, and investment</a:t>
            </a:r>
            <a:endParaRPr lang="en-US" sz="1400" dirty="0">
              <a:solidFill>
                <a:schemeClr val="tx2"/>
              </a:solidFill>
              <a:effectLst/>
              <a:latin typeface="Helvetica" pitchFamily="2" charset="0"/>
            </a:endParaRP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Open-Economy Accounts</a:t>
            </a:r>
          </a:p>
        </p:txBody>
      </p:sp>
      <p:sp>
        <p:nvSpPr>
          <p:cNvPr id="3" name="Content Placeholder 2"/>
          <p:cNvSpPr>
            <a:spLocks noGrp="1"/>
          </p:cNvSpPr>
          <p:nvPr>
            <p:ph idx="1"/>
          </p:nvPr>
        </p:nvSpPr>
        <p:spPr>
          <a:xfrm>
            <a:off x="457200" y="1371600"/>
            <a:ext cx="3581400" cy="4759325"/>
          </a:xfrm>
        </p:spPr>
        <p:txBody>
          <a:bodyPr/>
          <a:lstStyle/>
          <a:p>
            <a:r>
              <a:rPr lang="en-US" sz="2000" dirty="0"/>
              <a:t>The firm makes two expenditures</a:t>
            </a:r>
          </a:p>
          <a:p>
            <a:pPr lvl="1"/>
            <a:r>
              <a:rPr lang="en-US" sz="1800" dirty="0"/>
              <a:t>Y or income of the household</a:t>
            </a:r>
          </a:p>
          <a:p>
            <a:pPr lvl="1"/>
            <a:r>
              <a:rPr lang="en-US" sz="1800" dirty="0"/>
              <a:t>Z or Mexico’s imports </a:t>
            </a:r>
          </a:p>
          <a:p>
            <a:r>
              <a:rPr lang="en-US" sz="2000" dirty="0"/>
              <a:t>Household has three kinds of expenditures</a:t>
            </a:r>
          </a:p>
          <a:p>
            <a:pPr lvl="1"/>
            <a:r>
              <a:rPr lang="en-US" sz="1800" dirty="0"/>
              <a:t>C or consumption</a:t>
            </a:r>
          </a:p>
          <a:p>
            <a:pPr lvl="1"/>
            <a:r>
              <a:rPr lang="en-US" sz="1800" kern="1200" dirty="0">
                <a:solidFill>
                  <a:schemeClr val="dk1"/>
                </a:solidFill>
              </a:rPr>
              <a:t>S</a:t>
            </a:r>
            <a:r>
              <a:rPr lang="en-US" sz="1800" kern="1200" baseline="-25000" dirty="0">
                <a:solidFill>
                  <a:schemeClr val="dk1"/>
                </a:solidFill>
              </a:rPr>
              <a:t>H</a:t>
            </a:r>
            <a:r>
              <a:rPr lang="en-US" sz="1800" kern="1200" dirty="0">
                <a:solidFill>
                  <a:schemeClr val="dk1"/>
                </a:solidFill>
              </a:rPr>
              <a:t> or household savings</a:t>
            </a:r>
          </a:p>
          <a:p>
            <a:pPr lvl="1"/>
            <a:r>
              <a:rPr lang="en-US" sz="1800" kern="1200" dirty="0">
                <a:solidFill>
                  <a:schemeClr val="dk1"/>
                </a:solidFill>
              </a:rPr>
              <a:t>T or taxes</a:t>
            </a:r>
            <a:endParaRPr lang="en-US" sz="1800" dirty="0"/>
          </a:p>
          <a:p>
            <a:r>
              <a:rPr lang="en-US" sz="2000" dirty="0"/>
              <a:t>Government has two kinds of expenditures</a:t>
            </a:r>
          </a:p>
          <a:p>
            <a:pPr lvl="1"/>
            <a:r>
              <a:rPr lang="en-US" sz="1800" dirty="0"/>
              <a:t>G or government spending</a:t>
            </a:r>
          </a:p>
          <a:p>
            <a:pPr lvl="1"/>
            <a:r>
              <a:rPr lang="en-US" sz="1800" kern="1200" dirty="0">
                <a:solidFill>
                  <a:schemeClr val="dk1"/>
                </a:solidFill>
              </a:rPr>
              <a:t>S</a:t>
            </a:r>
            <a:r>
              <a:rPr lang="en-US" sz="1800" kern="1200" baseline="-25000" dirty="0">
                <a:solidFill>
                  <a:schemeClr val="dk1"/>
                </a:solidFill>
              </a:rPr>
              <a:t>G  </a:t>
            </a:r>
            <a:r>
              <a:rPr lang="en-US" sz="1800" dirty="0"/>
              <a:t>or government savings	</a:t>
            </a:r>
          </a:p>
        </p:txBody>
      </p:sp>
      <p:pic>
        <p:nvPicPr>
          <p:cNvPr id="5" name="Picture 5" descr="This diagram illustrates the flow of resources in an economy between Households, Firms, Capital, Government, and the Rest of the World. The flow is represented by labeled arrows indicating different types of transactions.&#10;&#10;Household:&#10;&#10;Receives income (Y) from Firms.&#10;Spends on consumption (C), which goes to Firms.&#10;Provides savings (S_H) to Capital.&#10;Firm:&#10;&#10;Receives consumption (C) from Households.&#10;Receives investment (I) from Capital.&#10;Receives government spending (G) and exports (E) from the Rest of the World.&#10;Provides income (Y) to Households.&#10;Capital:&#10;&#10;Receives savings from Households (S_H), Government (S_G), and the Rest of the World (S_F).&#10;Provides investment (I) to Firms.&#10;Government:&#10;&#10;Collects taxes (T) from Households.&#10;Provides government spending (G) to Firms.&#10;Rest of the World:&#10;&#10;Provides exports (E) to Firms.&#10;Receives imports (Z) from Firms.&#10;This diagram captures the interdependencies in a macroeconomic system, illustrating how different sectors interact through flows of income, savings, investments, taxes, and international trade.">
            <a:extLst>
              <a:ext uri="{FF2B5EF4-FFF2-40B4-BE49-F238E27FC236}">
                <a16:creationId xmlns:a16="http://schemas.microsoft.com/office/drawing/2014/main" id="{1EF01A61-1F83-AC4F-8BDD-D5527622CD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7852" y="1082675"/>
            <a:ext cx="4516437"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DEBD1A5-2B90-2248-A23C-FEA60C0487A6}"/>
              </a:ext>
            </a:extLst>
          </p:cNvPr>
          <p:cNvSpPr/>
          <p:nvPr/>
        </p:nvSpPr>
        <p:spPr>
          <a:xfrm>
            <a:off x="4876802" y="5527675"/>
            <a:ext cx="3809998" cy="523220"/>
          </a:xfrm>
          <a:prstGeom prst="rect">
            <a:avLst/>
          </a:prstGeom>
        </p:spPr>
        <p:txBody>
          <a:bodyPr wrap="square">
            <a:spAutoFit/>
          </a:bodyPr>
          <a:lstStyle/>
          <a:p>
            <a:r>
              <a:rPr lang="en-US" sz="1400" dirty="0">
                <a:solidFill>
                  <a:schemeClr val="tx2"/>
                </a:solidFill>
                <a:latin typeface="Helvetica" pitchFamily="2" charset="0"/>
              </a:rPr>
              <a:t>Figure 14.2 An open economy with government, savings, and investment</a:t>
            </a:r>
            <a:endParaRPr lang="en-US" sz="1400" dirty="0">
              <a:solidFill>
                <a:schemeClr val="tx2"/>
              </a:solidFill>
              <a:effectLst/>
              <a:latin typeface="Helvetica" pitchFamily="2" charset="0"/>
            </a:endParaRPr>
          </a:p>
        </p:txBody>
      </p:sp>
      <p:sp>
        <p:nvSpPr>
          <p:cNvPr id="7" name="Footer Placeholder 3">
            <a:extLst>
              <a:ext uri="{FF2B5EF4-FFF2-40B4-BE49-F238E27FC236}">
                <a16:creationId xmlns:a16="http://schemas.microsoft.com/office/drawing/2014/main" id="{D4ACF9AC-B860-A74B-841D-6329762049B2}"/>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Open-Economy Accounts</a:t>
            </a:r>
          </a:p>
        </p:txBody>
      </p:sp>
      <p:sp>
        <p:nvSpPr>
          <p:cNvPr id="3" name="Content Placeholder 2"/>
          <p:cNvSpPr>
            <a:spLocks noGrp="1"/>
          </p:cNvSpPr>
          <p:nvPr>
            <p:ph idx="1"/>
          </p:nvPr>
        </p:nvSpPr>
        <p:spPr>
          <a:xfrm>
            <a:off x="457200" y="1600200"/>
            <a:ext cx="4114800" cy="4530725"/>
          </a:xfrm>
        </p:spPr>
        <p:txBody>
          <a:bodyPr/>
          <a:lstStyle/>
          <a:p>
            <a:r>
              <a:rPr lang="en-US" sz="2000" dirty="0"/>
              <a:t>Capital has one expenditure</a:t>
            </a:r>
          </a:p>
          <a:p>
            <a:pPr lvl="1"/>
            <a:r>
              <a:rPr lang="en-US" sz="1800" dirty="0"/>
              <a:t>I or investment</a:t>
            </a:r>
          </a:p>
          <a:p>
            <a:r>
              <a:rPr lang="en-US" sz="2000" dirty="0"/>
              <a:t>The rest of the world has two expenditures</a:t>
            </a:r>
          </a:p>
          <a:p>
            <a:pPr lvl="1"/>
            <a:r>
              <a:rPr lang="en-US" sz="1800" dirty="0"/>
              <a:t>E or Mexico’s exports</a:t>
            </a:r>
          </a:p>
          <a:p>
            <a:pPr lvl="1"/>
            <a:r>
              <a:rPr lang="en-US" sz="1600" kern="1200" dirty="0">
                <a:solidFill>
                  <a:schemeClr val="dk1"/>
                </a:solidFill>
              </a:rPr>
              <a:t>S</a:t>
            </a:r>
            <a:r>
              <a:rPr lang="en-US" sz="1600" kern="1200" baseline="-25000" dirty="0">
                <a:solidFill>
                  <a:schemeClr val="dk1"/>
                </a:solidFill>
              </a:rPr>
              <a:t>F  </a:t>
            </a:r>
            <a:r>
              <a:rPr lang="en-US" sz="1800" dirty="0"/>
              <a:t>or foreign savings</a:t>
            </a:r>
          </a:p>
          <a:p>
            <a:r>
              <a:rPr lang="en-US" sz="2000" dirty="0"/>
              <a:t>We are going to apply the “things add up” principle to the capital and ROW accounts</a:t>
            </a:r>
          </a:p>
          <a:p>
            <a:r>
              <a:rPr lang="en-US" sz="2000" dirty="0"/>
              <a:t>Applying it to the capital account gives us</a:t>
            </a:r>
          </a:p>
          <a:p>
            <a:pPr lvl="1"/>
            <a:r>
              <a:rPr lang="en-US" sz="1800" dirty="0"/>
              <a:t>I = (</a:t>
            </a:r>
            <a:r>
              <a:rPr lang="en-US" sz="1800" kern="1200" dirty="0">
                <a:solidFill>
                  <a:schemeClr val="dk1"/>
                </a:solidFill>
              </a:rPr>
              <a:t>S</a:t>
            </a:r>
            <a:r>
              <a:rPr lang="en-US" sz="1800" kern="1200" baseline="-25000" dirty="0">
                <a:solidFill>
                  <a:schemeClr val="dk1"/>
                </a:solidFill>
              </a:rPr>
              <a:t>H</a:t>
            </a:r>
            <a:r>
              <a:rPr lang="en-US" sz="1800" kern="1200" dirty="0">
                <a:solidFill>
                  <a:schemeClr val="dk1"/>
                </a:solidFill>
              </a:rPr>
              <a:t> + S</a:t>
            </a:r>
            <a:r>
              <a:rPr lang="en-US" sz="1800" kern="1200" baseline="-25000" dirty="0">
                <a:solidFill>
                  <a:schemeClr val="dk1"/>
                </a:solidFill>
              </a:rPr>
              <a:t>G</a:t>
            </a:r>
            <a:r>
              <a:rPr lang="en-US" sz="1800" kern="1200" dirty="0">
                <a:solidFill>
                  <a:schemeClr val="dk1"/>
                </a:solidFill>
              </a:rPr>
              <a:t>) + S</a:t>
            </a:r>
            <a:r>
              <a:rPr lang="en-US" sz="1800" kern="1200" baseline="-25000" dirty="0">
                <a:solidFill>
                  <a:schemeClr val="dk1"/>
                </a:solidFill>
              </a:rPr>
              <a:t>F</a:t>
            </a:r>
            <a:r>
              <a:rPr lang="en-US" sz="1800" dirty="0"/>
              <a:t>  </a:t>
            </a:r>
          </a:p>
          <a:p>
            <a:pPr lvl="1"/>
            <a:r>
              <a:rPr lang="en-US" sz="1800" dirty="0"/>
              <a:t>I - (</a:t>
            </a:r>
            <a:r>
              <a:rPr lang="en-US" sz="1800" kern="1200" dirty="0">
                <a:solidFill>
                  <a:schemeClr val="dk1"/>
                </a:solidFill>
              </a:rPr>
              <a:t>S</a:t>
            </a:r>
            <a:r>
              <a:rPr lang="en-US" sz="1800" kern="1200" baseline="-25000" dirty="0">
                <a:solidFill>
                  <a:schemeClr val="dk1"/>
                </a:solidFill>
              </a:rPr>
              <a:t>H</a:t>
            </a:r>
            <a:r>
              <a:rPr lang="en-US" sz="1800" kern="1200" dirty="0">
                <a:solidFill>
                  <a:schemeClr val="dk1"/>
                </a:solidFill>
              </a:rPr>
              <a:t> + S</a:t>
            </a:r>
            <a:r>
              <a:rPr lang="en-US" sz="1800" kern="1200" baseline="-25000" dirty="0">
                <a:solidFill>
                  <a:schemeClr val="dk1"/>
                </a:solidFill>
              </a:rPr>
              <a:t>G</a:t>
            </a:r>
            <a:r>
              <a:rPr lang="en-US" sz="1800" kern="1200" dirty="0">
                <a:solidFill>
                  <a:schemeClr val="dk1"/>
                </a:solidFill>
              </a:rPr>
              <a:t>) </a:t>
            </a:r>
            <a:r>
              <a:rPr lang="en-US" sz="1800" dirty="0"/>
              <a:t>= </a:t>
            </a:r>
            <a:r>
              <a:rPr lang="en-US" sz="1800" kern="1200" dirty="0">
                <a:solidFill>
                  <a:schemeClr val="dk1"/>
                </a:solidFill>
              </a:rPr>
              <a:t>S</a:t>
            </a:r>
            <a:r>
              <a:rPr lang="en-US" sz="1800" kern="1200" baseline="-25000" dirty="0">
                <a:solidFill>
                  <a:schemeClr val="dk1"/>
                </a:solidFill>
              </a:rPr>
              <a:t>F</a:t>
            </a:r>
            <a:r>
              <a:rPr lang="en-US" sz="1800" dirty="0"/>
              <a:t> </a:t>
            </a:r>
            <a:endParaRPr lang="en-US" sz="1800" kern="1200" baseline="-25000" dirty="0">
              <a:solidFill>
                <a:schemeClr val="dk1"/>
              </a:solidFill>
            </a:endParaRPr>
          </a:p>
        </p:txBody>
      </p:sp>
      <p:pic>
        <p:nvPicPr>
          <p:cNvPr id="5" name="Picture 5" descr="This diagram illustrates the flow of resources in an economy between Households, Firms, Capital, Government, and the Rest of the World. The flow is represented by labeled arrows indicating different types of transactions.&#10;&#10;Household:&#10;&#10;Receives income (Y) from Firms.&#10;Spends on consumption (C), which goes to Firms.&#10;Provides savings (S_H) to Capital.&#10;Firm:&#10;&#10;Receives consumption (C) from Households.&#10;Receives investment (I) from Capital.&#10;Receives government spending (G) and exports (E) from the Rest of the World.&#10;Provides income (Y) to Households.&#10;Capital:&#10;&#10;Receives savings from Households (S_H), Government (S_G), and the Rest of the World (S_F).&#10;Provides investment (I) to Firms.&#10;Government:&#10;&#10;Collects taxes (T) from Households.&#10;Provides government spending (G) to Firms.&#10;Rest of the World:&#10;&#10;Provides exports (E) to Firms.&#10;Receives imports (Z) from Firms.&#10;This diagram captures the interdependencies in a macroeconomic system, illustrating how different sectors interact through flows of income, savings, investments, taxes, and international trade.">
            <a:extLst>
              <a:ext uri="{FF2B5EF4-FFF2-40B4-BE49-F238E27FC236}">
                <a16:creationId xmlns:a16="http://schemas.microsoft.com/office/drawing/2014/main" id="{739FF2DC-6625-DB41-B3C4-FF5A3F30D0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157" y="1200150"/>
            <a:ext cx="4516437"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0EB38DE-86E1-874C-8314-5EDC0D25AA6E}"/>
              </a:ext>
            </a:extLst>
          </p:cNvPr>
          <p:cNvSpPr/>
          <p:nvPr/>
        </p:nvSpPr>
        <p:spPr>
          <a:xfrm>
            <a:off x="4343400" y="5527675"/>
            <a:ext cx="4572000" cy="523220"/>
          </a:xfrm>
          <a:prstGeom prst="rect">
            <a:avLst/>
          </a:prstGeom>
        </p:spPr>
        <p:txBody>
          <a:bodyPr>
            <a:spAutoFit/>
          </a:bodyPr>
          <a:lstStyle/>
          <a:p>
            <a:r>
              <a:rPr lang="en-US" sz="1400" dirty="0">
                <a:solidFill>
                  <a:schemeClr val="tx2"/>
                </a:solidFill>
                <a:latin typeface="Helvetica" pitchFamily="2" charset="0"/>
              </a:rPr>
              <a:t>Figure 14.2 An open economy with government, savings, and investment</a:t>
            </a:r>
            <a:endParaRPr lang="en-US" sz="1400" dirty="0">
              <a:solidFill>
                <a:schemeClr val="tx2"/>
              </a:solidFill>
              <a:effectLst/>
              <a:latin typeface="Helvetica" pitchFamily="2" charset="0"/>
            </a:endParaRPr>
          </a:p>
        </p:txBody>
      </p:sp>
      <p:sp>
        <p:nvSpPr>
          <p:cNvPr id="7" name="Footer Placeholder 3">
            <a:extLst>
              <a:ext uri="{FF2B5EF4-FFF2-40B4-BE49-F238E27FC236}">
                <a16:creationId xmlns:a16="http://schemas.microsoft.com/office/drawing/2014/main" id="{4C9E641D-6AFA-C14A-9BDD-0ED2C270F732}"/>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Open-Economy Accounts</a:t>
            </a:r>
          </a:p>
        </p:txBody>
      </p:sp>
      <p:sp>
        <p:nvSpPr>
          <p:cNvPr id="3" name="Content Placeholder 2"/>
          <p:cNvSpPr>
            <a:spLocks noGrp="1"/>
          </p:cNvSpPr>
          <p:nvPr>
            <p:ph idx="1"/>
          </p:nvPr>
        </p:nvSpPr>
        <p:spPr>
          <a:xfrm>
            <a:off x="457200" y="1200150"/>
            <a:ext cx="3733800" cy="4930775"/>
          </a:xfrm>
        </p:spPr>
        <p:txBody>
          <a:bodyPr/>
          <a:lstStyle/>
          <a:p>
            <a:r>
              <a:rPr lang="en-US" sz="2000" dirty="0"/>
              <a:t>Applying the “things add up” principle to the ROW account gives us</a:t>
            </a:r>
          </a:p>
          <a:p>
            <a:pPr lvl="1"/>
            <a:r>
              <a:rPr lang="en-US" sz="1800" dirty="0"/>
              <a:t>E + </a:t>
            </a:r>
            <a:r>
              <a:rPr lang="en-US" sz="1800" kern="1200" dirty="0">
                <a:solidFill>
                  <a:schemeClr val="dk1"/>
                </a:solidFill>
              </a:rPr>
              <a:t>S</a:t>
            </a:r>
            <a:r>
              <a:rPr lang="en-US" sz="1800" kern="1200" baseline="-25000" dirty="0">
                <a:solidFill>
                  <a:schemeClr val="dk1"/>
                </a:solidFill>
              </a:rPr>
              <a:t>F </a:t>
            </a:r>
            <a:r>
              <a:rPr lang="en-US" sz="1800" dirty="0"/>
              <a:t>= Z</a:t>
            </a:r>
          </a:p>
          <a:p>
            <a:pPr lvl="1"/>
            <a:r>
              <a:rPr lang="en-US" sz="1800" kern="1200" dirty="0">
                <a:solidFill>
                  <a:schemeClr val="dk1"/>
                </a:solidFill>
              </a:rPr>
              <a:t>S</a:t>
            </a:r>
            <a:r>
              <a:rPr lang="en-US" sz="1800" kern="1200" baseline="-25000" dirty="0">
                <a:solidFill>
                  <a:schemeClr val="dk1"/>
                </a:solidFill>
              </a:rPr>
              <a:t>F </a:t>
            </a:r>
            <a:r>
              <a:rPr lang="en-US" sz="1800" dirty="0"/>
              <a:t>= Z - E</a:t>
            </a:r>
          </a:p>
          <a:p>
            <a:r>
              <a:rPr lang="en-US" sz="2000" dirty="0"/>
              <a:t>If we combine the capital account equations with the ROW equations, we get the two </a:t>
            </a:r>
            <a:r>
              <a:rPr lang="en-US" sz="2000" i="1" dirty="0"/>
              <a:t>fundamental account equations</a:t>
            </a:r>
          </a:p>
          <a:p>
            <a:pPr lvl="1"/>
            <a:r>
              <a:rPr lang="en-US" sz="1800" dirty="0"/>
              <a:t>I - (</a:t>
            </a:r>
            <a:r>
              <a:rPr lang="en-US" sz="1800" kern="1200" dirty="0">
                <a:solidFill>
                  <a:schemeClr val="dk1"/>
                </a:solidFill>
              </a:rPr>
              <a:t>S</a:t>
            </a:r>
            <a:r>
              <a:rPr lang="en-US" sz="1800" kern="1200" baseline="-25000" dirty="0">
                <a:solidFill>
                  <a:schemeClr val="dk1"/>
                </a:solidFill>
              </a:rPr>
              <a:t>H</a:t>
            </a:r>
            <a:r>
              <a:rPr lang="en-US" sz="1800" kern="1200" dirty="0">
                <a:solidFill>
                  <a:schemeClr val="dk1"/>
                </a:solidFill>
              </a:rPr>
              <a:t> + S</a:t>
            </a:r>
            <a:r>
              <a:rPr lang="en-US" sz="1800" kern="1200" baseline="-25000" dirty="0">
                <a:solidFill>
                  <a:schemeClr val="dk1"/>
                </a:solidFill>
              </a:rPr>
              <a:t>G</a:t>
            </a:r>
            <a:r>
              <a:rPr lang="en-US" sz="1800" kern="1200" dirty="0">
                <a:solidFill>
                  <a:schemeClr val="dk1"/>
                </a:solidFill>
              </a:rPr>
              <a:t>) </a:t>
            </a:r>
            <a:r>
              <a:rPr lang="en-US" sz="1800" dirty="0"/>
              <a:t>= </a:t>
            </a:r>
            <a:r>
              <a:rPr lang="en-US" sz="1800" kern="1200" dirty="0">
                <a:solidFill>
                  <a:schemeClr val="dk1"/>
                </a:solidFill>
              </a:rPr>
              <a:t>S</a:t>
            </a:r>
            <a:r>
              <a:rPr lang="en-US" sz="1800" kern="1200" baseline="-25000" dirty="0">
                <a:solidFill>
                  <a:schemeClr val="dk1"/>
                </a:solidFill>
              </a:rPr>
              <a:t>F</a:t>
            </a:r>
            <a:r>
              <a:rPr lang="en-US" sz="1800" dirty="0"/>
              <a:t> = Z – E</a:t>
            </a:r>
          </a:p>
          <a:p>
            <a:pPr lvl="1"/>
            <a:r>
              <a:rPr lang="en-US" sz="1800" dirty="0"/>
              <a:t>(</a:t>
            </a:r>
            <a:r>
              <a:rPr lang="en-US" sz="1800" kern="1200" dirty="0">
                <a:solidFill>
                  <a:schemeClr val="dk1"/>
                </a:solidFill>
              </a:rPr>
              <a:t>S</a:t>
            </a:r>
            <a:r>
              <a:rPr lang="en-US" sz="1800" kern="1200" baseline="-25000" dirty="0">
                <a:solidFill>
                  <a:schemeClr val="dk1"/>
                </a:solidFill>
              </a:rPr>
              <a:t>H</a:t>
            </a:r>
            <a:r>
              <a:rPr lang="en-US" sz="1800" kern="1200" dirty="0">
                <a:solidFill>
                  <a:schemeClr val="dk1"/>
                </a:solidFill>
              </a:rPr>
              <a:t> + S</a:t>
            </a:r>
            <a:r>
              <a:rPr lang="en-US" sz="1800" kern="1200" baseline="-25000" dirty="0">
                <a:solidFill>
                  <a:schemeClr val="dk1"/>
                </a:solidFill>
              </a:rPr>
              <a:t>G</a:t>
            </a:r>
            <a:r>
              <a:rPr lang="en-US" sz="1800" kern="1200" dirty="0">
                <a:solidFill>
                  <a:schemeClr val="dk1"/>
                </a:solidFill>
              </a:rPr>
              <a:t>) –I </a:t>
            </a:r>
            <a:r>
              <a:rPr lang="en-US" sz="1800" dirty="0"/>
              <a:t>= </a:t>
            </a:r>
            <a:r>
              <a:rPr lang="en-US" sz="1800" kern="1200" dirty="0">
                <a:solidFill>
                  <a:schemeClr val="dk1"/>
                </a:solidFill>
              </a:rPr>
              <a:t>S</a:t>
            </a:r>
            <a:r>
              <a:rPr lang="en-US" sz="1800" kern="1200" baseline="-25000" dirty="0">
                <a:solidFill>
                  <a:schemeClr val="dk1"/>
                </a:solidFill>
              </a:rPr>
              <a:t>F</a:t>
            </a:r>
            <a:r>
              <a:rPr lang="en-US" sz="1800" dirty="0"/>
              <a:t> = E - Z</a:t>
            </a:r>
            <a:endParaRPr lang="en-US" sz="1800" kern="1200" baseline="-25000" dirty="0">
              <a:solidFill>
                <a:schemeClr val="dk1"/>
              </a:solidFill>
            </a:endParaRPr>
          </a:p>
          <a:p>
            <a:r>
              <a:rPr lang="en-US" sz="2000" dirty="0"/>
              <a:t>The insights that can be gleaned from equations presented in Table 14.1</a:t>
            </a:r>
          </a:p>
          <a:p>
            <a:endParaRPr lang="en-US" sz="2000" dirty="0"/>
          </a:p>
          <a:p>
            <a:pPr lvl="1"/>
            <a:endParaRPr lang="en-US" sz="1800" kern="1200" baseline="-25000" dirty="0">
              <a:solidFill>
                <a:schemeClr val="dk1"/>
              </a:solidFill>
            </a:endParaRPr>
          </a:p>
          <a:p>
            <a:pPr lvl="1"/>
            <a:endParaRPr lang="en-US" sz="1800" dirty="0"/>
          </a:p>
        </p:txBody>
      </p:sp>
      <p:pic>
        <p:nvPicPr>
          <p:cNvPr id="5" name="Picture 5" descr="This diagram illustrates the flow of resources in an economy between Households, Firms, Capital, Government, and the Rest of the World. The flow is represented by labeled arrows indicating different types of transactions.&#10;&#10;Household:&#10;&#10;Receives income (Y) from Firms.&#10;Spends on consumption (C), which goes to Firms.&#10;Provides savings (S_H) to Capital.&#10;Firm:&#10;&#10;Receives consumption (C) from Households.&#10;Receives investment (I) from Capital.&#10;Receives government spending (G) and exports (E) from the Rest of the World.&#10;Provides income (Y) to Households.&#10;Capital:&#10;&#10;Receives savings from Households (S_H), Government (S_G), and the Rest of the World (S_F).&#10;Provides investment (I) to Firms.&#10;Government:&#10;&#10;Collects taxes (T) from Households.&#10;Provides government spending (G) to Firms.&#10;Rest of the World:&#10;&#10;Provides exports (E) to Firms.&#10;Receives imports (Z) from Firms.&#10;This diagram captures the interdependencies in a macroeconomic system, illustrating how different sectors interact through flows of income, savings, investments, taxes, and international trade.">
            <a:extLst>
              <a:ext uri="{FF2B5EF4-FFF2-40B4-BE49-F238E27FC236}">
                <a16:creationId xmlns:a16="http://schemas.microsoft.com/office/drawing/2014/main" id="{576619AC-B551-FE49-8435-C3E9AD59F8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157" y="1200150"/>
            <a:ext cx="4516437"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2E785E1-7709-DF40-9398-DCA92D1A6F2C}"/>
              </a:ext>
            </a:extLst>
          </p:cNvPr>
          <p:cNvSpPr/>
          <p:nvPr/>
        </p:nvSpPr>
        <p:spPr>
          <a:xfrm>
            <a:off x="4343400" y="5527675"/>
            <a:ext cx="4572000" cy="523220"/>
          </a:xfrm>
          <a:prstGeom prst="rect">
            <a:avLst/>
          </a:prstGeom>
        </p:spPr>
        <p:txBody>
          <a:bodyPr>
            <a:spAutoFit/>
          </a:bodyPr>
          <a:lstStyle/>
          <a:p>
            <a:r>
              <a:rPr lang="en-US" sz="1400" dirty="0">
                <a:solidFill>
                  <a:schemeClr val="tx2"/>
                </a:solidFill>
                <a:latin typeface="Helvetica" pitchFamily="2" charset="0"/>
              </a:rPr>
              <a:t>Figure 14.2 An open economy with government, savings, and investment</a:t>
            </a:r>
            <a:endParaRPr lang="en-US" sz="1400" dirty="0">
              <a:solidFill>
                <a:schemeClr val="tx2"/>
              </a:solidFill>
              <a:effectLst/>
              <a:latin typeface="Helvetica" pitchFamily="2" charset="0"/>
            </a:endParaRPr>
          </a:p>
        </p:txBody>
      </p:sp>
      <p:sp>
        <p:nvSpPr>
          <p:cNvPr id="7" name="Footer Placeholder 3">
            <a:extLst>
              <a:ext uri="{FF2B5EF4-FFF2-40B4-BE49-F238E27FC236}">
                <a16:creationId xmlns:a16="http://schemas.microsoft.com/office/drawing/2014/main" id="{0CC1E8A7-C61F-CA43-9520-BA0E696DFAB8}"/>
              </a:ext>
            </a:extLst>
          </p:cNvPr>
          <p:cNvSpPr>
            <a:spLocks noGrp="1"/>
          </p:cNvSpPr>
          <p:nvPr>
            <p:ph type="ftr" sz="quarter" idx="11"/>
          </p:nvPr>
        </p:nvSpPr>
        <p:spPr>
          <a:xfrm>
            <a:off x="3124200" y="6248400"/>
            <a:ext cx="2895600" cy="457200"/>
          </a:xfrm>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64914522"/>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008AA7-3FBD-4D37-93D6-872E65384AE4}"/>
</file>

<file path=customXml/itemProps2.xml><?xml version="1.0" encoding="utf-8"?>
<ds:datastoreItem xmlns:ds="http://schemas.openxmlformats.org/officeDocument/2006/customXml" ds:itemID="{33B43760-62E8-4F98-B533-846D172FD5CB}"/>
</file>

<file path=customXml/itemProps3.xml><?xml version="1.0" encoding="utf-8"?>
<ds:datastoreItem xmlns:ds="http://schemas.openxmlformats.org/officeDocument/2006/customXml" ds:itemID="{1E59D1B0-9521-455E-A5BC-DFF7DDC9A456}"/>
</file>

<file path=docProps/app.xml><?xml version="1.0" encoding="utf-8"?>
<Properties xmlns="http://schemas.openxmlformats.org/officeDocument/2006/extended-properties" xmlns:vt="http://schemas.openxmlformats.org/officeDocument/2006/docPropsVTypes">
  <TotalTime>218</TotalTime>
  <Words>2288</Words>
  <Application>Microsoft Office PowerPoint</Application>
  <PresentationFormat>On-screen Show (4:3)</PresentationFormat>
  <Paragraphs>311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Garamond</vt:lpstr>
      <vt:lpstr>Helvetica</vt:lpstr>
      <vt:lpstr>Wingdings</vt:lpstr>
      <vt:lpstr>Edge</vt:lpstr>
      <vt:lpstr>Chapter 14: Accounting Frameworks</vt:lpstr>
      <vt:lpstr>Analytical Elements </vt:lpstr>
      <vt:lpstr>Things Add Up</vt:lpstr>
      <vt:lpstr>Open-Economy Accounts</vt:lpstr>
      <vt:lpstr>A Simple Closed Economy</vt:lpstr>
      <vt:lpstr>Open-Economy Accounts</vt:lpstr>
      <vt:lpstr>Open-Economy Accounts</vt:lpstr>
      <vt:lpstr>Open-Economy Accounts</vt:lpstr>
      <vt:lpstr>Open-Economy Accounts</vt:lpstr>
      <vt:lpstr>Table 14.1: Domestic Savings, Domestic Investment, Foreign Savings, and the Trade Balance</vt:lpstr>
      <vt:lpstr>Fundamental Accounting Equation Intuition</vt:lpstr>
      <vt:lpstr>Fundamental Accounting Equation Intuition</vt:lpstr>
      <vt:lpstr>Balance of Payments Accounts</vt:lpstr>
      <vt:lpstr>Balance of Payments Accounts</vt:lpstr>
      <vt:lpstr>Table 14.2: Mexican Balance of Payments, 2017 (billions of US dollars) Current Account</vt:lpstr>
      <vt:lpstr>Balance of Payments: Overall Balance</vt:lpstr>
      <vt:lpstr>Table 14.2: Mexican Balance of Payments, 2017 (billions of US dollars) Current Account</vt:lpstr>
      <vt:lpstr>Table 14.2: Mexican Balance of Payments, 2017 (billions of US dollars) Other Accounts</vt:lpstr>
      <vt:lpstr>Official Reserve Balance</vt:lpstr>
      <vt:lpstr>Analyzing the Balance of Payments Accounts</vt:lpstr>
      <vt:lpstr>Analyzing the Balance of Payments Accounts</vt:lpstr>
      <vt:lpstr>Global Imbalances</vt:lpstr>
      <vt:lpstr>Figure 14.3: United States Current Account and Capital/Financial Account Transactions (billions of US $)</vt:lpstr>
      <vt:lpstr>Figure 14.4: China Capital/Financial and Official Reserves Account Transactions (billions of US $)</vt:lpstr>
      <vt:lpstr>Figure 14.5 Current account balances for selected European countries (US$ billions)</vt:lpstr>
      <vt:lpstr>Appendix 14.1: Accounting Matrices</vt:lpstr>
      <vt:lpstr>Table 14.3: An Open-Economy Accounting Matrix</vt:lpstr>
      <vt:lpstr>Accounting Matrices</vt:lpstr>
      <vt:lpstr>Appendix 14.2: An Open-Economy Model</vt:lpstr>
      <vt:lpstr>Figure 14.6 An open-economy macroeconomic model and an increase in export demand</vt:lpstr>
      <vt:lpstr>Figure 14.7: An Increase in Government Spending or Investment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Accounting Frameworks</dc:title>
  <dc:creator>Hong Zhang</dc:creator>
  <cp:lastModifiedBy>Robert Starr</cp:lastModifiedBy>
  <cp:revision>41</cp:revision>
  <dcterms:created xsi:type="dcterms:W3CDTF">2020-08-01T02:35:38Z</dcterms:created>
  <dcterms:modified xsi:type="dcterms:W3CDTF">2024-12-11T14:50:44Z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