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256" r:id="rId2"/>
    <p:sldId id="283" r:id="rId3"/>
    <p:sldId id="306" r:id="rId4"/>
    <p:sldId id="289" r:id="rId5"/>
    <p:sldId id="290" r:id="rId6"/>
    <p:sldId id="303" r:id="rId7"/>
    <p:sldId id="292" r:id="rId8"/>
    <p:sldId id="293" r:id="rId9"/>
    <p:sldId id="308" r:id="rId10"/>
    <p:sldId id="294" r:id="rId11"/>
    <p:sldId id="284" r:id="rId12"/>
    <p:sldId id="295" r:id="rId13"/>
    <p:sldId id="296" r:id="rId14"/>
    <p:sldId id="297" r:id="rId15"/>
    <p:sldId id="309" r:id="rId16"/>
    <p:sldId id="298" r:id="rId17"/>
    <p:sldId id="286" r:id="rId18"/>
    <p:sldId id="299" r:id="rId19"/>
    <p:sldId id="300" r:id="rId20"/>
    <p:sldId id="287" r:id="rId21"/>
    <p:sldId id="301" r:id="rId22"/>
    <p:sldId id="302"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52"/>
  </p:normalViewPr>
  <p:slideViewPr>
    <p:cSldViewPr>
      <p:cViewPr varScale="1">
        <p:scale>
          <a:sx n="90" d="100"/>
          <a:sy n="90" d="100"/>
        </p:scale>
        <p:origin x="143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5F585-C0A0-4BE3-9C49-E8B2C7216352}" type="datetimeFigureOut">
              <a:rPr lang="en-US" smtClean="0"/>
              <a:pPr/>
              <a:t>12/11/2024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BE530B-BECC-4F2D-8746-69F9494D123D}" type="slidenum">
              <a:rPr lang="en-US" smtClean="0"/>
              <a:pPr/>
              <a:t>‹#›</a:t>
            </a:fld>
            <a:endParaRPr lang="en-US"/>
          </a:p>
        </p:txBody>
      </p:sp>
    </p:spTree>
    <p:extLst>
      <p:ext uri="{BB962C8B-B14F-4D97-AF65-F5344CB8AC3E}">
        <p14:creationId xmlns:p14="http://schemas.microsoft.com/office/powerpoint/2010/main" val="3962033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914400" y="1524000"/>
            <a:ext cx="7623175" cy="1752600"/>
          </a:xfrm>
        </p:spPr>
        <p:txBody>
          <a:bodyPr/>
          <a:lstStyle>
            <a:lvl1pPr>
              <a:defRPr sz="5000"/>
            </a:lvl1pPr>
          </a:lstStyle>
          <a:p>
            <a:r>
              <a:rPr lang="en-US" altLang="en-US"/>
              <a:t>Click to edit Master title style</a:t>
            </a:r>
          </a:p>
        </p:txBody>
      </p:sp>
      <p:sp>
        <p:nvSpPr>
          <p:cNvPr id="5123"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en-US" altLang="en-US"/>
              <a:t>Click to edit Master subtitle style</a:t>
            </a:r>
          </a:p>
        </p:txBody>
      </p:sp>
      <p:sp>
        <p:nvSpPr>
          <p:cNvPr id="5124" name="Rectangle 4"/>
          <p:cNvSpPr>
            <a:spLocks noGrp="1" noChangeArrowheads="1"/>
          </p:cNvSpPr>
          <p:nvPr>
            <p:ph type="dt" sz="half" idx="2"/>
          </p:nvPr>
        </p:nvSpPr>
        <p:spPr/>
        <p:txBody>
          <a:bodyPr/>
          <a:lstStyle>
            <a:lvl1pPr>
              <a:defRPr/>
            </a:lvl1pPr>
          </a:lstStyle>
          <a:p>
            <a:endParaRPr lang="en-US" altLang="en-US"/>
          </a:p>
        </p:txBody>
      </p:sp>
      <p:sp>
        <p:nvSpPr>
          <p:cNvPr id="5125" name="Rectangle 5"/>
          <p:cNvSpPr>
            <a:spLocks noGrp="1" noChangeArrowheads="1"/>
          </p:cNvSpPr>
          <p:nvPr>
            <p:ph type="ftr" sz="quarter" idx="3"/>
          </p:nvPr>
        </p:nvSpPr>
        <p:spPr>
          <a:xfrm>
            <a:off x="3124200" y="6243638"/>
            <a:ext cx="2895600" cy="457200"/>
          </a:xfrm>
        </p:spPr>
        <p:txBody>
          <a:bodyPr/>
          <a:lstStyle>
            <a:lvl1pPr>
              <a:defRPr/>
            </a:lvl1pPr>
          </a:lstStyle>
          <a:p>
            <a:r>
              <a:rPr lang="en-US" altLang="en-US"/>
              <a:t>© Kenneth A. Reinert, Cambridge University Press 2012</a:t>
            </a:r>
          </a:p>
        </p:txBody>
      </p:sp>
      <p:sp>
        <p:nvSpPr>
          <p:cNvPr id="5126" name="Rectangle 6"/>
          <p:cNvSpPr>
            <a:spLocks noGrp="1" noChangeArrowheads="1"/>
          </p:cNvSpPr>
          <p:nvPr>
            <p:ph type="sldNum" sz="quarter" idx="4"/>
          </p:nvPr>
        </p:nvSpPr>
        <p:spPr/>
        <p:txBody>
          <a:bodyPr/>
          <a:lstStyle>
            <a:lvl1pPr>
              <a:defRPr/>
            </a:lvl1pPr>
          </a:lstStyle>
          <a:p>
            <a:fld id="{4BDA208C-0688-451A-BF7D-CB40AAA901C4}" type="slidenum">
              <a:rPr lang="en-US" altLang="en-US"/>
              <a:pPr/>
              <a:t>‹#›</a:t>
            </a:fld>
            <a:endParaRPr lang="en-US" altLang="en-US"/>
          </a:p>
        </p:txBody>
      </p:sp>
      <p:sp>
        <p:nvSpPr>
          <p:cNvPr id="5127"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128"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F7841A66-284C-4A22-A49E-DC0CACB3BCC6}"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0AA4B6D9-72D8-48FE-89F1-8A6E90EFC9C3}"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25945742-A09E-4108-97F0-EC14CBAB3DD7}"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r>
              <a:rPr lang="en-US" altLang="en-US"/>
              <a:t>© Kenneth A. Reinert, Cambridge University Press 2012</a:t>
            </a:r>
          </a:p>
        </p:txBody>
      </p:sp>
      <p:sp>
        <p:nvSpPr>
          <p:cNvPr id="6" name="Slide Number Placeholder 5"/>
          <p:cNvSpPr>
            <a:spLocks noGrp="1"/>
          </p:cNvSpPr>
          <p:nvPr>
            <p:ph type="sldNum" sz="quarter" idx="12"/>
          </p:nvPr>
        </p:nvSpPr>
        <p:spPr/>
        <p:txBody>
          <a:bodyPr/>
          <a:lstStyle>
            <a:lvl1pPr>
              <a:defRPr/>
            </a:lvl1pPr>
          </a:lstStyle>
          <a:p>
            <a:fld id="{96D853BE-A1DA-4E80-A1E7-8B16AD483EE6}"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3686DA7B-245A-4581-9C64-12541CBEEEE8}"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r>
              <a:rPr lang="en-US" altLang="en-US"/>
              <a:t>© Kenneth A. Reinert, Cambridge University Press 2012</a:t>
            </a:r>
          </a:p>
        </p:txBody>
      </p:sp>
      <p:sp>
        <p:nvSpPr>
          <p:cNvPr id="9" name="Slide Number Placeholder 8"/>
          <p:cNvSpPr>
            <a:spLocks noGrp="1"/>
          </p:cNvSpPr>
          <p:nvPr>
            <p:ph type="sldNum" sz="quarter" idx="12"/>
          </p:nvPr>
        </p:nvSpPr>
        <p:spPr/>
        <p:txBody>
          <a:bodyPr/>
          <a:lstStyle>
            <a:lvl1pPr>
              <a:defRPr/>
            </a:lvl1pPr>
          </a:lstStyle>
          <a:p>
            <a:fld id="{F45BA80E-3BFD-472F-AE02-49E3938DE3F7}"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r>
              <a:rPr lang="en-US" altLang="en-US"/>
              <a:t>© Kenneth A. Reinert, Cambridge University Press 2012</a:t>
            </a:r>
          </a:p>
        </p:txBody>
      </p:sp>
      <p:sp>
        <p:nvSpPr>
          <p:cNvPr id="5" name="Slide Number Placeholder 4"/>
          <p:cNvSpPr>
            <a:spLocks noGrp="1"/>
          </p:cNvSpPr>
          <p:nvPr>
            <p:ph type="sldNum" sz="quarter" idx="12"/>
          </p:nvPr>
        </p:nvSpPr>
        <p:spPr/>
        <p:txBody>
          <a:bodyPr/>
          <a:lstStyle>
            <a:lvl1pPr>
              <a:defRPr/>
            </a:lvl1pPr>
          </a:lstStyle>
          <a:p>
            <a:fld id="{4B4E657D-427E-49A8-AE2B-014959872571}"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r>
              <a:rPr lang="en-US" altLang="en-US"/>
              <a:t>© Kenneth A. Reinert, Cambridge University Press 2012</a:t>
            </a:r>
          </a:p>
        </p:txBody>
      </p:sp>
      <p:sp>
        <p:nvSpPr>
          <p:cNvPr id="4" name="Slide Number Placeholder 3"/>
          <p:cNvSpPr>
            <a:spLocks noGrp="1"/>
          </p:cNvSpPr>
          <p:nvPr>
            <p:ph type="sldNum" sz="quarter" idx="12"/>
          </p:nvPr>
        </p:nvSpPr>
        <p:spPr/>
        <p:txBody>
          <a:bodyPr/>
          <a:lstStyle>
            <a:lvl1pPr>
              <a:defRPr/>
            </a:lvl1pPr>
          </a:lstStyle>
          <a:p>
            <a:fld id="{1EAA6922-3B73-47B7-AFF6-98D87648B919}"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A7E85FAF-C9CB-4BC9-9447-470DEB033C18}"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r>
              <a:rPr lang="en-US" altLang="en-US"/>
              <a:t>© Kenneth A. Reinert, Cambridge University Press 2012</a:t>
            </a:r>
          </a:p>
        </p:txBody>
      </p:sp>
      <p:sp>
        <p:nvSpPr>
          <p:cNvPr id="7" name="Slide Number Placeholder 6"/>
          <p:cNvSpPr>
            <a:spLocks noGrp="1"/>
          </p:cNvSpPr>
          <p:nvPr>
            <p:ph type="sldNum" sz="quarter" idx="12"/>
          </p:nvPr>
        </p:nvSpPr>
        <p:spPr/>
        <p:txBody>
          <a:bodyPr/>
          <a:lstStyle>
            <a:lvl1pPr>
              <a:defRPr/>
            </a:lvl1pPr>
          </a:lstStyle>
          <a:p>
            <a:fld id="{0630799C-F568-49FA-B969-71232FD780AD}"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409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endParaRPr lang="en-US" altLang="en-US"/>
          </a:p>
        </p:txBody>
      </p:sp>
      <p:sp>
        <p:nvSpPr>
          <p:cNvPr id="410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en-US" altLang="en-US"/>
              <a:t>© Kenneth A. Reinert, Cambridge University Press 2012</a:t>
            </a:r>
          </a:p>
        </p:txBody>
      </p:sp>
      <p:sp>
        <p:nvSpPr>
          <p:cNvPr id="4102"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244241F1-C488-4FAA-B18B-3106F568F33B}" type="slidenum">
              <a:rPr lang="en-US" altLang="en-US"/>
              <a:pPr/>
              <a:t>‹#›</a:t>
            </a:fld>
            <a:endParaRPr lang="en-US" altLang="en-US"/>
          </a:p>
        </p:txBody>
      </p:sp>
      <p:sp>
        <p:nvSpPr>
          <p:cNvPr id="4103"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4104"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dt="0"/>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Garamond" pitchFamily="18" charset="0"/>
        </a:defRPr>
      </a:lvl2pPr>
      <a:lvl3pPr algn="l" rtl="0" fontAlgn="base">
        <a:spcBef>
          <a:spcPct val="0"/>
        </a:spcBef>
        <a:spcAft>
          <a:spcPct val="0"/>
        </a:spcAft>
        <a:defRPr sz="4200">
          <a:solidFill>
            <a:schemeClr val="tx2"/>
          </a:solidFill>
          <a:latin typeface="Garamond" pitchFamily="18" charset="0"/>
        </a:defRPr>
      </a:lvl3pPr>
      <a:lvl4pPr algn="l" rtl="0" fontAlgn="base">
        <a:spcBef>
          <a:spcPct val="0"/>
        </a:spcBef>
        <a:spcAft>
          <a:spcPct val="0"/>
        </a:spcAft>
        <a:defRPr sz="4200">
          <a:solidFill>
            <a:schemeClr val="tx2"/>
          </a:solidFill>
          <a:latin typeface="Garamond" pitchFamily="18" charset="0"/>
        </a:defRPr>
      </a:lvl4pPr>
      <a:lvl5pPr algn="l" rtl="0" fontAlgn="base">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fontAlgn="base">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fontAlgn="base">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Chapter 13: Migration</a:t>
            </a:r>
          </a:p>
        </p:txBody>
      </p:sp>
      <p:sp>
        <p:nvSpPr>
          <p:cNvPr id="2051" name="Rectangle 3"/>
          <p:cNvSpPr>
            <a:spLocks noGrp="1" noChangeArrowheads="1"/>
          </p:cNvSpPr>
          <p:nvPr>
            <p:ph type="subTitle" idx="1"/>
          </p:nvPr>
        </p:nvSpPr>
        <p:spPr/>
        <p:txBody>
          <a:bodyPr/>
          <a:lstStyle/>
          <a:p>
            <a:r>
              <a:rPr lang="en-US" dirty="0"/>
              <a:t>An Introduction to International Economics: New Perspectives on the World Economy</a:t>
            </a:r>
          </a:p>
        </p:txBody>
      </p:sp>
      <p:sp>
        <p:nvSpPr>
          <p:cNvPr id="4" name="Footer Placeholder 3"/>
          <p:cNvSpPr>
            <a:spLocks noGrp="1"/>
          </p:cNvSpPr>
          <p:nvPr>
            <p:ph type="ftr" sz="quarter" idx="3"/>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The Emigration Supply Curve</a:t>
            </a:r>
          </a:p>
        </p:txBody>
      </p:sp>
      <p:sp>
        <p:nvSpPr>
          <p:cNvPr id="3" name="Content Placeholder 2"/>
          <p:cNvSpPr>
            <a:spLocks noGrp="1"/>
          </p:cNvSpPr>
          <p:nvPr>
            <p:ph idx="1"/>
          </p:nvPr>
        </p:nvSpPr>
        <p:spPr>
          <a:xfrm>
            <a:off x="457200" y="1676400"/>
            <a:ext cx="8229600" cy="4454525"/>
          </a:xfrm>
        </p:spPr>
        <p:txBody>
          <a:bodyPr/>
          <a:lstStyle/>
          <a:p>
            <a:r>
              <a:rPr lang="en-US" sz="2400" dirty="0"/>
              <a:t>Historical evidence suggests that shifts of the </a:t>
            </a:r>
            <a:r>
              <a:rPr lang="en-US" sz="2400" i="1" dirty="0"/>
              <a:t>ES </a:t>
            </a:r>
            <a:r>
              <a:rPr lang="en-US" sz="2400" dirty="0"/>
              <a:t>curve in Figure 13.1 can be more significant than movements along the curve</a:t>
            </a:r>
          </a:p>
          <a:p>
            <a:r>
              <a:rPr lang="en-US" sz="2400" dirty="0"/>
              <a:t>Additionally, the four shift factors can work together as origin countries develop</a:t>
            </a:r>
          </a:p>
          <a:p>
            <a:r>
              <a:rPr lang="en-US" sz="2400" dirty="0"/>
              <a:t>The approximate correlation of all four shift factors in time can lead to a phenomenon known as the </a:t>
            </a:r>
            <a:r>
              <a:rPr lang="en-US" sz="2400" i="1" dirty="0">
                <a:solidFill>
                  <a:schemeClr val="accent5">
                    <a:lumMod val="50000"/>
                  </a:schemeClr>
                </a:solidFill>
              </a:rPr>
              <a:t>migration hump</a:t>
            </a:r>
            <a:r>
              <a:rPr lang="en-US" sz="2400" i="1" dirty="0"/>
              <a:t> </a:t>
            </a:r>
            <a:r>
              <a:rPr lang="en-US" sz="2400" dirty="0"/>
              <a:t>shown in Figure 13.2</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4120059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Figure 13.2: A Highly-Stylized “Migration Hump”</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7" name="Picture 5" descr="The graph shows the relationship between emigration and GDP per capita. The vertical axis represents emigration levels, and the horizontal axis represents GDP per capita, ranging from Low to High.&#10;&#10;The curve forms an inverted U-shape, indicating that:&#10;&#10;Low GDP per capita corresponds to low emigration rates.&#10;As GDP per capita increases to a medium level, emigration rises, reaching its peak.&#10;When GDP per capita becomes high, emigration rates decline.&#10;This pattern suggests that emigration is highest in countries with moderate levels of economic development, while it is lower in both very poor and very wealthy countries.">
            <a:extLst>
              <a:ext uri="{FF2B5EF4-FFF2-40B4-BE49-F238E27FC236}">
                <a16:creationId xmlns:a16="http://schemas.microsoft.com/office/drawing/2014/main" id="{9DCFBDBB-0D58-2746-B905-DD381C52E05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089" y="2535189"/>
            <a:ext cx="5458222" cy="3315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DAC5CC0C-365C-854F-B24E-DA720AFC12A8}"/>
              </a:ext>
            </a:extLst>
          </p:cNvPr>
          <p:cNvSpPr/>
          <p:nvPr/>
        </p:nvSpPr>
        <p:spPr>
          <a:xfrm>
            <a:off x="4267200" y="1600200"/>
            <a:ext cx="4267200" cy="2339102"/>
          </a:xfrm>
          <a:prstGeom prst="rect">
            <a:avLst/>
          </a:prstGeom>
        </p:spPr>
        <p:txBody>
          <a:bodyPr wrap="square">
            <a:spAutoFit/>
          </a:bodyPr>
          <a:lstStyle/>
          <a:p>
            <a:r>
              <a:rPr lang="en-US" sz="2000" dirty="0"/>
              <a:t>The migration hump indicates that</a:t>
            </a:r>
          </a:p>
          <a:p>
            <a:pPr marL="742950" lvl="1" indent="-285750">
              <a:buFont typeface="Arial" panose="020B0604020202020204" pitchFamily="34" charset="0"/>
              <a:buChar char="•"/>
            </a:pPr>
            <a:r>
              <a:rPr lang="en-US" dirty="0"/>
              <a:t>Barring political or ecological impetus, most international migration is from </a:t>
            </a:r>
            <a:r>
              <a:rPr lang="en-US" dirty="0">
                <a:solidFill>
                  <a:schemeClr val="accent5">
                    <a:lumMod val="50000"/>
                  </a:schemeClr>
                </a:solidFill>
              </a:rPr>
              <a:t>middle-income countries</a:t>
            </a:r>
          </a:p>
          <a:p>
            <a:pPr marL="742950" lvl="1" indent="-285750">
              <a:buFont typeface="Arial" panose="020B0604020202020204" pitchFamily="34" charset="0"/>
              <a:buChar char="•"/>
            </a:pPr>
            <a:r>
              <a:rPr lang="en-US" dirty="0"/>
              <a:t>The migration flows that occur near the peak of the migration hump can persist for some time </a:t>
            </a:r>
          </a:p>
        </p:txBody>
      </p:sp>
    </p:spTree>
    <p:extLst>
      <p:ext uri="{BB962C8B-B14F-4D97-AF65-F5344CB8AC3E}">
        <p14:creationId xmlns:p14="http://schemas.microsoft.com/office/powerpoint/2010/main" val="1469722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High-Skilled Migration</a:t>
            </a:r>
          </a:p>
        </p:txBody>
      </p:sp>
      <p:sp>
        <p:nvSpPr>
          <p:cNvPr id="3" name="Content Placeholder 2"/>
          <p:cNvSpPr>
            <a:spLocks noGrp="1"/>
          </p:cNvSpPr>
          <p:nvPr>
            <p:ph idx="1"/>
          </p:nvPr>
        </p:nvSpPr>
        <p:spPr/>
        <p:txBody>
          <a:bodyPr/>
          <a:lstStyle/>
          <a:p>
            <a:r>
              <a:rPr lang="en-US" sz="2400" dirty="0"/>
              <a:t>Data on </a:t>
            </a:r>
            <a:r>
              <a:rPr lang="en-US" sz="2400" dirty="0">
                <a:solidFill>
                  <a:schemeClr val="accent5">
                    <a:lumMod val="50000"/>
                  </a:schemeClr>
                </a:solidFill>
              </a:rPr>
              <a:t>high-skilled migration (HSM) </a:t>
            </a:r>
            <a:r>
              <a:rPr lang="en-US" sz="2400" dirty="0"/>
              <a:t>are both scarce and unreliable, but nevertheless some patterns are discernible</a:t>
            </a:r>
          </a:p>
          <a:p>
            <a:pPr lvl="1"/>
            <a:r>
              <a:rPr lang="en-US" sz="2000" dirty="0"/>
              <a:t>The most important destination of HSM is the OECD countries</a:t>
            </a:r>
          </a:p>
          <a:p>
            <a:pPr lvl="1"/>
            <a:r>
              <a:rPr lang="en-US" sz="2000" dirty="0"/>
              <a:t>HSM is increasing over time (increased demand due to the information and communication technology (ICT) advances)</a:t>
            </a:r>
          </a:p>
          <a:p>
            <a:pPr lvl="1"/>
            <a:r>
              <a:rPr lang="en-US" sz="2000" dirty="0"/>
              <a:t>Origin countries are widely dispersed</a:t>
            </a:r>
          </a:p>
          <a:p>
            <a:pPr lvl="1"/>
            <a:r>
              <a:rPr lang="en-US" sz="2000" dirty="0"/>
              <a:t>The types of firms who hire HSM tend to be larger firms that are more internationalized via foreign ownership and exports</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929970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High-Skilled Migration</a:t>
            </a:r>
          </a:p>
        </p:txBody>
      </p:sp>
      <p:sp>
        <p:nvSpPr>
          <p:cNvPr id="3" name="Content Placeholder 2"/>
          <p:cNvSpPr>
            <a:spLocks noGrp="1"/>
          </p:cNvSpPr>
          <p:nvPr>
            <p:ph idx="1"/>
          </p:nvPr>
        </p:nvSpPr>
        <p:spPr>
          <a:xfrm>
            <a:off x="457200" y="1393020"/>
            <a:ext cx="8229600" cy="4530725"/>
          </a:xfrm>
        </p:spPr>
        <p:txBody>
          <a:bodyPr/>
          <a:lstStyle/>
          <a:p>
            <a:r>
              <a:rPr lang="en-US" sz="2000" dirty="0"/>
              <a:t>Firms active in HSM face volatile policy regimes in terms of visa requirements and quotas</a:t>
            </a:r>
          </a:p>
          <a:p>
            <a:r>
              <a:rPr lang="en-US" sz="2000" dirty="0"/>
              <a:t>HSM can contribute to what is known as </a:t>
            </a:r>
            <a:r>
              <a:rPr lang="en-US" sz="2000" b="1" dirty="0">
                <a:solidFill>
                  <a:schemeClr val="accent5">
                    <a:lumMod val="50000"/>
                  </a:schemeClr>
                </a:solidFill>
              </a:rPr>
              <a:t>brain drain</a:t>
            </a:r>
            <a:r>
              <a:rPr lang="en-US" sz="2000" i="1" dirty="0"/>
              <a:t>: </a:t>
            </a:r>
            <a:r>
              <a:rPr lang="en-US" sz="2000" dirty="0"/>
              <a:t>the loss of human capital in low-income source countries due to the migration of citizens to foreign destination countries</a:t>
            </a:r>
          </a:p>
          <a:p>
            <a:pPr lvl="1"/>
            <a:r>
              <a:rPr lang="en-US" sz="2000" dirty="0"/>
              <a:t>The </a:t>
            </a:r>
            <a:r>
              <a:rPr lang="en-US" sz="2000" dirty="0">
                <a:solidFill>
                  <a:schemeClr val="accent5">
                    <a:lumMod val="50000"/>
                  </a:schemeClr>
                </a:solidFill>
              </a:rPr>
              <a:t>positive externality </a:t>
            </a:r>
            <a:r>
              <a:rPr lang="en-US" sz="2000" dirty="0"/>
              <a:t>associated with human capital evaporated in the origin countries</a:t>
            </a:r>
          </a:p>
          <a:p>
            <a:pPr lvl="1"/>
            <a:r>
              <a:rPr lang="en-US" sz="2000" dirty="0"/>
              <a:t>The destination countries did not make the public expenditure investment in human capital: a </a:t>
            </a:r>
            <a:r>
              <a:rPr lang="en-US" sz="2000" dirty="0">
                <a:solidFill>
                  <a:schemeClr val="accent5">
                    <a:lumMod val="50000"/>
                  </a:schemeClr>
                </a:solidFill>
              </a:rPr>
              <a:t>public finance </a:t>
            </a:r>
            <a:r>
              <a:rPr lang="en-US" sz="2000" dirty="0"/>
              <a:t>issue</a:t>
            </a:r>
          </a:p>
          <a:p>
            <a:pPr lvl="1"/>
            <a:r>
              <a:rPr lang="en-US" sz="2000" dirty="0"/>
              <a:t>The origin countries also lose </a:t>
            </a:r>
            <a:r>
              <a:rPr lang="en-US" sz="2000" dirty="0">
                <a:solidFill>
                  <a:schemeClr val="accent5">
                    <a:lumMod val="50000"/>
                  </a:schemeClr>
                </a:solidFill>
              </a:rPr>
              <a:t>future tax payments</a:t>
            </a:r>
          </a:p>
          <a:p>
            <a:pPr lvl="1"/>
            <a:r>
              <a:rPr lang="en-US" sz="2000" dirty="0"/>
              <a:t>The presence of emigration opportunities may increase the </a:t>
            </a:r>
            <a:r>
              <a:rPr lang="en-US" sz="2000" dirty="0">
                <a:solidFill>
                  <a:schemeClr val="accent5">
                    <a:lumMod val="50000"/>
                  </a:schemeClr>
                </a:solidFill>
              </a:rPr>
              <a:t>incentive for human capital accumulation </a:t>
            </a:r>
            <a:r>
              <a:rPr lang="en-US" sz="2000" dirty="0"/>
              <a:t>in origin countries and thereby contribute to an increase in total human capital</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4195140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High-Skilled Migration</a:t>
            </a:r>
          </a:p>
        </p:txBody>
      </p:sp>
      <p:sp>
        <p:nvSpPr>
          <p:cNvPr id="3" name="Content Placeholder 2"/>
          <p:cNvSpPr>
            <a:spLocks noGrp="1"/>
          </p:cNvSpPr>
          <p:nvPr>
            <p:ph idx="1"/>
          </p:nvPr>
        </p:nvSpPr>
        <p:spPr/>
        <p:txBody>
          <a:bodyPr/>
          <a:lstStyle/>
          <a:p>
            <a:r>
              <a:rPr lang="en-US" sz="2600" b="1" dirty="0">
                <a:solidFill>
                  <a:schemeClr val="accent5">
                    <a:lumMod val="50000"/>
                  </a:schemeClr>
                </a:solidFill>
              </a:rPr>
              <a:t>Medical brain drain</a:t>
            </a:r>
            <a:r>
              <a:rPr lang="en-US" sz="2600" dirty="0"/>
              <a:t>: when doctors and nurses emigrate. A significant development issue. </a:t>
            </a:r>
          </a:p>
          <a:p>
            <a:r>
              <a:rPr lang="en-US" sz="2600" b="1" dirty="0">
                <a:solidFill>
                  <a:schemeClr val="accent5">
                    <a:lumMod val="50000"/>
                  </a:schemeClr>
                </a:solidFill>
              </a:rPr>
              <a:t>Brain waste</a:t>
            </a:r>
            <a:r>
              <a:rPr lang="en-US" sz="2600" dirty="0"/>
              <a:t>: a.k.a. “</a:t>
            </a:r>
            <a:r>
              <a:rPr lang="en-US" sz="2600" dirty="0">
                <a:solidFill>
                  <a:schemeClr val="accent5">
                    <a:lumMod val="50000"/>
                  </a:schemeClr>
                </a:solidFill>
              </a:rPr>
              <a:t>occupational downgrading</a:t>
            </a:r>
            <a:r>
              <a:rPr lang="en-US" sz="2600" dirty="0"/>
              <a:t>”--when a high-skilled immigrant ends up in a job that requires less skill</a:t>
            </a:r>
          </a:p>
          <a:p>
            <a:r>
              <a:rPr lang="en-US" sz="2600" b="1" dirty="0">
                <a:solidFill>
                  <a:schemeClr val="accent5">
                    <a:lumMod val="50000"/>
                  </a:schemeClr>
                </a:solidFill>
              </a:rPr>
              <a:t>Return migration</a:t>
            </a:r>
            <a:r>
              <a:rPr lang="en-US" sz="2600" i="1" dirty="0"/>
              <a:t>:</a:t>
            </a:r>
            <a:r>
              <a:rPr lang="en-US" sz="2600" dirty="0"/>
              <a:t> high-skilled workers bring newly acquired know-how and entrepreneurial skills back to their countries of origin</a:t>
            </a:r>
            <a:endParaRPr lang="en-US" sz="2600" i="1" dirty="0"/>
          </a:p>
          <a:p>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216614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0BB6A-10BB-8F45-8B91-48A438DE2372}"/>
              </a:ext>
            </a:extLst>
          </p:cNvPr>
          <p:cNvSpPr>
            <a:spLocks noGrp="1"/>
          </p:cNvSpPr>
          <p:nvPr>
            <p:ph type="title"/>
          </p:nvPr>
        </p:nvSpPr>
        <p:spPr/>
        <p:txBody>
          <a:bodyPr/>
          <a:lstStyle/>
          <a:p>
            <a:r>
              <a:rPr lang="en-US" sz="4400" dirty="0"/>
              <a:t>High-Skilled Migration</a:t>
            </a:r>
            <a:endParaRPr lang="en-US" dirty="0"/>
          </a:p>
        </p:txBody>
      </p:sp>
      <p:sp>
        <p:nvSpPr>
          <p:cNvPr id="3" name="Content Placeholder 2">
            <a:extLst>
              <a:ext uri="{FF2B5EF4-FFF2-40B4-BE49-F238E27FC236}">
                <a16:creationId xmlns:a16="http://schemas.microsoft.com/office/drawing/2014/main" id="{4AAF79D8-4395-C444-A68F-9832E76EE50A}"/>
              </a:ext>
            </a:extLst>
          </p:cNvPr>
          <p:cNvSpPr>
            <a:spLocks noGrp="1"/>
          </p:cNvSpPr>
          <p:nvPr>
            <p:ph idx="1"/>
          </p:nvPr>
        </p:nvSpPr>
        <p:spPr/>
        <p:txBody>
          <a:bodyPr/>
          <a:lstStyle/>
          <a:p>
            <a:r>
              <a:rPr lang="en-US" sz="2600" dirty="0"/>
              <a:t>Brain drain can evolve into </a:t>
            </a:r>
            <a:r>
              <a:rPr lang="en-US" sz="2600" b="1" dirty="0">
                <a:solidFill>
                  <a:schemeClr val="accent5">
                    <a:lumMod val="50000"/>
                  </a:schemeClr>
                </a:solidFill>
              </a:rPr>
              <a:t>brain circulation</a:t>
            </a:r>
          </a:p>
          <a:p>
            <a:pPr lvl="1"/>
            <a:r>
              <a:rPr lang="en-US" sz="2200" dirty="0"/>
              <a:t>Expatriates from developing countries return either temporarily or permanently to contribute to what might be called </a:t>
            </a:r>
            <a:r>
              <a:rPr lang="en-US" sz="2200" i="1" dirty="0">
                <a:solidFill>
                  <a:schemeClr val="accent5">
                    <a:lumMod val="50000"/>
                  </a:schemeClr>
                </a:solidFill>
              </a:rPr>
              <a:t>intellectual remittances</a:t>
            </a:r>
          </a:p>
          <a:p>
            <a:r>
              <a:rPr lang="en-US" sz="2600" dirty="0"/>
              <a:t>These return migrants can even have a subsequent, positive effect on inflows of FDI </a:t>
            </a:r>
          </a:p>
          <a:p>
            <a:pPr lvl="1"/>
            <a:r>
              <a:rPr lang="en-US" sz="2200" dirty="0"/>
              <a:t>The return migration and subsequent enterprise development act as a signal to foreign MNEs that conditions are ripe for FDI by enhancing the location advantages </a:t>
            </a:r>
          </a:p>
          <a:p>
            <a:endParaRPr lang="en-US" dirty="0"/>
          </a:p>
        </p:txBody>
      </p:sp>
      <p:sp>
        <p:nvSpPr>
          <p:cNvPr id="4" name="Footer Placeholder 3">
            <a:extLst>
              <a:ext uri="{FF2B5EF4-FFF2-40B4-BE49-F238E27FC236}">
                <a16:creationId xmlns:a16="http://schemas.microsoft.com/office/drawing/2014/main" id="{5B139C43-7103-B34B-82BD-3893C6F7F6BE}"/>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289410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Low-Skilled Migration</a:t>
            </a:r>
          </a:p>
        </p:txBody>
      </p:sp>
      <p:sp>
        <p:nvSpPr>
          <p:cNvPr id="3" name="Content Placeholder 2"/>
          <p:cNvSpPr>
            <a:spLocks noGrp="1"/>
          </p:cNvSpPr>
          <p:nvPr>
            <p:ph idx="1"/>
          </p:nvPr>
        </p:nvSpPr>
        <p:spPr/>
        <p:txBody>
          <a:bodyPr/>
          <a:lstStyle/>
          <a:p>
            <a:r>
              <a:rPr lang="en-US" sz="2400" dirty="0"/>
              <a:t>The supply-side of </a:t>
            </a:r>
            <a:r>
              <a:rPr lang="en-US" sz="2400" dirty="0">
                <a:solidFill>
                  <a:schemeClr val="accent5">
                    <a:lumMod val="50000"/>
                  </a:schemeClr>
                </a:solidFill>
              </a:rPr>
              <a:t>low-skilled migration (LSM</a:t>
            </a:r>
            <a:r>
              <a:rPr lang="en-US" sz="2400" dirty="0"/>
              <a:t>) can be roughly described using our discussion of Figure 13.1 </a:t>
            </a:r>
          </a:p>
          <a:p>
            <a:r>
              <a:rPr lang="en-US" sz="2400" dirty="0"/>
              <a:t>There is also the demand side to consider</a:t>
            </a:r>
          </a:p>
          <a:p>
            <a:pPr lvl="1"/>
            <a:r>
              <a:rPr lang="en-US" sz="2000" dirty="0"/>
              <a:t>A number of key destination countries are experiencing a “</a:t>
            </a:r>
            <a:r>
              <a:rPr lang="en-US" sz="2000" dirty="0">
                <a:solidFill>
                  <a:schemeClr val="accent5">
                    <a:lumMod val="50000"/>
                  </a:schemeClr>
                </a:solidFill>
              </a:rPr>
              <a:t>birth dearth</a:t>
            </a:r>
            <a:r>
              <a:rPr lang="en-US" sz="2000" dirty="0"/>
              <a:t>” or a decline in populations due to low fertility rates</a:t>
            </a:r>
          </a:p>
          <a:p>
            <a:pPr lvl="1"/>
            <a:r>
              <a:rPr lang="en-US" sz="2000" dirty="0"/>
              <a:t>The persistence of low-skilled, non-tradable services in destination countries </a:t>
            </a:r>
          </a:p>
          <a:p>
            <a:r>
              <a:rPr lang="en-US" sz="2400" dirty="0"/>
              <a:t>These two demand-side factors cause the demand curve for LSM to shift to the right as in Figure 13.3</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947775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Figure 13.3: The Market for Low-Skilled Migration</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8" name="Picture 5" descr="The diagram shows the relationship between relative wages (rw) and employment levels (E_M). The vertical axis represents the relative wage ratio (rw = w_EU / w_M), and the horizontal axis represents employment levels (E_M).&#10;&#10;Key elements of the graph:&#10;&#10;Horizontal line at rw₁ represents a fixed relative wage level.&#10;Two curves are shown:&#10;ID (Initial Demand curve): A downward-sloping line indicating labor demand.&#10;ES (Equilibrium Supply curve): An upward-sloping line indicating labor supply.&#10;The intersection of ID and ES determines equilibrium employment.&#10;Two employment levels:&#10;E₁ represents the initial equilibrium employment.&#10;E₂ represents the new equilibrium employment after a rightward shift in both curves, indicating increased labor supply and demand.&#10;Arrows indicate shifts to the right for both ID and ES, suggesting changes in labor market dynamics that result in higher employment.&#10;This diagram illustrates how changes in labor demand and supply impact employment levels at a given relative wage.">
            <a:extLst>
              <a:ext uri="{FF2B5EF4-FFF2-40B4-BE49-F238E27FC236}">
                <a16:creationId xmlns:a16="http://schemas.microsoft.com/office/drawing/2014/main" id="{7B5D3E83-9461-9942-83EF-9284B8C5B80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1752600"/>
            <a:ext cx="4953000" cy="411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CDBD34DE-D7F4-2746-814B-A3CCB77D2192}"/>
              </a:ext>
            </a:extLst>
          </p:cNvPr>
          <p:cNvSpPr txBox="1"/>
          <p:nvPr/>
        </p:nvSpPr>
        <p:spPr>
          <a:xfrm>
            <a:off x="5029200" y="3130697"/>
            <a:ext cx="3657600" cy="1477328"/>
          </a:xfrm>
          <a:prstGeom prst="rect">
            <a:avLst/>
          </a:prstGeom>
          <a:noFill/>
        </p:spPr>
        <p:txBody>
          <a:bodyPr wrap="square" rtlCol="0">
            <a:spAutoFit/>
          </a:bodyPr>
          <a:lstStyle/>
          <a:p>
            <a:r>
              <a:rPr lang="en-US" dirty="0"/>
              <a:t>As this graph is drawn, the relative unskilled wage remains the same, but it could either increase or decrease</a:t>
            </a:r>
          </a:p>
          <a:p>
            <a:endParaRPr lang="en-US" dirty="0"/>
          </a:p>
        </p:txBody>
      </p:sp>
    </p:spTree>
    <p:extLst>
      <p:ext uri="{BB962C8B-B14F-4D97-AF65-F5344CB8AC3E}">
        <p14:creationId xmlns:p14="http://schemas.microsoft.com/office/powerpoint/2010/main" val="830588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Low-Skilled Migration</a:t>
            </a:r>
          </a:p>
        </p:txBody>
      </p:sp>
      <p:sp>
        <p:nvSpPr>
          <p:cNvPr id="7" name="TextBox 6">
            <a:extLst>
              <a:ext uri="{FF2B5EF4-FFF2-40B4-BE49-F238E27FC236}">
                <a16:creationId xmlns:a16="http://schemas.microsoft.com/office/drawing/2014/main" id="{F944F5C4-4D88-DF40-A208-94295BCC5D72}"/>
              </a:ext>
            </a:extLst>
          </p:cNvPr>
          <p:cNvSpPr txBox="1"/>
          <p:nvPr/>
        </p:nvSpPr>
        <p:spPr>
          <a:xfrm>
            <a:off x="443133" y="1191221"/>
            <a:ext cx="8257736" cy="830997"/>
          </a:xfrm>
          <a:prstGeom prst="rect">
            <a:avLst/>
          </a:prstGeom>
          <a:noFill/>
        </p:spPr>
        <p:txBody>
          <a:bodyPr wrap="square" rtlCol="0">
            <a:spAutoFit/>
          </a:bodyPr>
          <a:lstStyle/>
          <a:p>
            <a:r>
              <a:rPr lang="en-US" sz="2400" dirty="0">
                <a:solidFill>
                  <a:schemeClr val="accent5">
                    <a:lumMod val="50000"/>
                  </a:schemeClr>
                </a:solidFill>
              </a:rPr>
              <a:t>Low-skilled migration </a:t>
            </a:r>
            <a:r>
              <a:rPr lang="en-US" sz="2400" dirty="0"/>
              <a:t>is subject to a great deal of political opposition, which often focuses on three alleged problems: </a:t>
            </a:r>
          </a:p>
        </p:txBody>
      </p:sp>
      <p:sp>
        <p:nvSpPr>
          <p:cNvPr id="3" name="Content Placeholder 2"/>
          <p:cNvSpPr>
            <a:spLocks noGrp="1"/>
          </p:cNvSpPr>
          <p:nvPr>
            <p:ph idx="1"/>
          </p:nvPr>
        </p:nvSpPr>
        <p:spPr>
          <a:xfrm>
            <a:off x="475957" y="1984221"/>
            <a:ext cx="4629443" cy="4160532"/>
          </a:xfrm>
        </p:spPr>
        <p:txBody>
          <a:bodyPr/>
          <a:lstStyle/>
          <a:p>
            <a:r>
              <a:rPr lang="en-US" sz="2000" i="1" dirty="0">
                <a:solidFill>
                  <a:schemeClr val="accent5">
                    <a:lumMod val="50000"/>
                  </a:schemeClr>
                </a:solidFill>
              </a:rPr>
              <a:t>Identity</a:t>
            </a:r>
          </a:p>
          <a:p>
            <a:pPr lvl="1"/>
            <a:r>
              <a:rPr lang="en-US" sz="1800" dirty="0"/>
              <a:t>Increasingly manifested itself in a rise in ethno-nationalism</a:t>
            </a:r>
          </a:p>
          <a:p>
            <a:r>
              <a:rPr lang="en-US" sz="2000" i="1" dirty="0">
                <a:solidFill>
                  <a:schemeClr val="accent5">
                    <a:lumMod val="50000"/>
                  </a:schemeClr>
                </a:solidFill>
              </a:rPr>
              <a:t>Wage pressure </a:t>
            </a:r>
            <a:r>
              <a:rPr lang="en-US" sz="2000" dirty="0"/>
              <a:t>(Figure 13.4)</a:t>
            </a:r>
          </a:p>
          <a:p>
            <a:pPr lvl="1"/>
            <a:r>
              <a:rPr lang="en-US" sz="2000" dirty="0"/>
              <a:t>low-skilled immigrants can suppress local wages but do so by small amounts:</a:t>
            </a:r>
          </a:p>
          <a:p>
            <a:pPr lvl="2"/>
            <a:r>
              <a:rPr lang="en-US" sz="1600" dirty="0"/>
              <a:t>immigrants are </a:t>
            </a:r>
            <a:r>
              <a:rPr lang="en-US" sz="1600" i="1" dirty="0"/>
              <a:t>imperfect substitutes</a:t>
            </a:r>
            <a:r>
              <a:rPr lang="en-US" sz="1600" dirty="0"/>
              <a:t> for native workers</a:t>
            </a:r>
          </a:p>
          <a:p>
            <a:pPr lvl="2"/>
            <a:r>
              <a:rPr lang="en-US" sz="1600" dirty="0"/>
              <a:t>Native workers reduce their supply by moving to different labor markets</a:t>
            </a:r>
            <a:endParaRPr lang="en-US" sz="1800" i="1" dirty="0"/>
          </a:p>
          <a:p>
            <a:pPr lvl="1"/>
            <a:r>
              <a:rPr lang="en-US" sz="2000" i="1" dirty="0">
                <a:ea typeface="+mn-ea"/>
                <a:cs typeface="+mn-cs"/>
              </a:rPr>
              <a:t>Fiscal burden </a:t>
            </a:r>
          </a:p>
          <a:p>
            <a:pPr lvl="2"/>
            <a:r>
              <a:rPr lang="en-US" sz="1600" i="1" dirty="0">
                <a:ea typeface="+mn-ea"/>
                <a:cs typeface="+mn-cs"/>
              </a:rPr>
              <a:t>Estimated net fiscal impact was zero</a:t>
            </a:r>
          </a:p>
          <a:p>
            <a:endParaRPr lang="en-US" sz="2800" dirty="0"/>
          </a:p>
        </p:txBody>
      </p:sp>
      <p:pic>
        <p:nvPicPr>
          <p:cNvPr id="5" name="Picture 5" descr="The diagram illustrates the relationship between the relative wage (ω) and the ratio of low-skilled to high-skilled labor (L/H). The vertical axis represents the relative wage (ω = W_L / W_H), where W_L is the wage of low-skilled workers and W_H is the wage of high-skilled workers. The horizontal axis represents the ratio of low-skilled to high-skilled labor (L/H).&#10;&#10;Key elements in the diagram:&#10;&#10;Demand Curve (D): A downward-sloping line showing the demand for labor.&#10;&#10;Supply Curves:&#10;&#10;S_native: The initial upward-sloping supply curve representing only native workers.&#10;S_native+immigrant: A rightward-shifted supply curve representing both native and immigrant workers.&#10;Equilibrium Points:&#10;&#10;The intersection of S_native and D determines the initial equilibrium wage ω₁ and the corresponding ratio of L/H.&#10;After the supply increases due to immigration, the new intersection with S_native+immigrant results in a lower equilibrium wage ω₂ and a higher L/H ratio.&#10;Arrows indicate the shifts in the supply curve and the resulting decrease in wages from ω₁ to ω₂.&#10;&#10;This graph shows how an increase in the supply of low-skilled labor (due to immigration) can lead to a decrease in relative wages for low-skilled workers while increasing the ratio of low-skilled to high-skilled labor.">
            <a:extLst>
              <a:ext uri="{FF2B5EF4-FFF2-40B4-BE49-F238E27FC236}">
                <a16:creationId xmlns:a16="http://schemas.microsoft.com/office/drawing/2014/main" id="{C801E129-6C7C-8948-9F45-57D98DD3E0F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05265" y="2188742"/>
            <a:ext cx="3995737" cy="3503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51D4AF3-1F84-9B4A-AEF7-A38A567A2A10}"/>
              </a:ext>
            </a:extLst>
          </p:cNvPr>
          <p:cNvSpPr/>
          <p:nvPr/>
        </p:nvSpPr>
        <p:spPr>
          <a:xfrm>
            <a:off x="5515707" y="5675786"/>
            <a:ext cx="3595468" cy="523220"/>
          </a:xfrm>
          <a:prstGeom prst="rect">
            <a:avLst/>
          </a:prstGeom>
        </p:spPr>
        <p:txBody>
          <a:bodyPr wrap="square">
            <a:spAutoFit/>
          </a:bodyPr>
          <a:lstStyle/>
          <a:p>
            <a:r>
              <a:rPr lang="en-US" sz="1400" dirty="0">
                <a:latin typeface="Helvetica" pitchFamily="2" charset="0"/>
              </a:rPr>
              <a:t>Figure 13.4 The impact of low-skilled migration on the destination labor market</a:t>
            </a:r>
            <a:endParaRPr lang="en-US" sz="1400" dirty="0">
              <a:effectLst/>
              <a:latin typeface="Helvetica" pitchFamily="2" charset="0"/>
            </a:endParaRP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4029763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Remittances</a:t>
            </a:r>
          </a:p>
        </p:txBody>
      </p:sp>
      <p:sp>
        <p:nvSpPr>
          <p:cNvPr id="3" name="Content Placeholder 2"/>
          <p:cNvSpPr>
            <a:spLocks noGrp="1"/>
          </p:cNvSpPr>
          <p:nvPr>
            <p:ph idx="1"/>
          </p:nvPr>
        </p:nvSpPr>
        <p:spPr/>
        <p:txBody>
          <a:bodyPr/>
          <a:lstStyle/>
          <a:p>
            <a:r>
              <a:rPr lang="en-US" sz="2400" b="1" dirty="0">
                <a:solidFill>
                  <a:schemeClr val="accent5">
                    <a:lumMod val="50000"/>
                  </a:schemeClr>
                </a:solidFill>
              </a:rPr>
              <a:t>Remittances</a:t>
            </a:r>
            <a:r>
              <a:rPr lang="en-US" sz="2400" dirty="0"/>
              <a:t> are flows of money from emigrants to their countries of origin</a:t>
            </a:r>
          </a:p>
          <a:p>
            <a:r>
              <a:rPr lang="en-US" sz="2400" dirty="0"/>
              <a:t>Data on remittance flows going back to 1970 are presented in Figure 13.5</a:t>
            </a:r>
          </a:p>
          <a:p>
            <a:pPr lvl="1"/>
            <a:r>
              <a:rPr lang="en-US" sz="2000" dirty="0"/>
              <a:t>Remittance flows have increased dramatically since the mid-1990s</a:t>
            </a:r>
          </a:p>
          <a:p>
            <a:pPr lvl="1"/>
            <a:r>
              <a:rPr lang="en-US" sz="2000" dirty="0"/>
              <a:t>Most of the increase in remittances has been to middle income countries</a:t>
            </a:r>
          </a:p>
          <a:p>
            <a:r>
              <a:rPr lang="en-US" sz="2400" dirty="0"/>
              <a:t>Remittances can have significant and positive impacts in developing countries by directly transferring income more efficiently than foreign aid</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849662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Analytical Elements </a:t>
            </a:r>
          </a:p>
        </p:txBody>
      </p:sp>
      <p:sp>
        <p:nvSpPr>
          <p:cNvPr id="3" name="Content Placeholder 2"/>
          <p:cNvSpPr>
            <a:spLocks noGrp="1"/>
          </p:cNvSpPr>
          <p:nvPr>
            <p:ph idx="1"/>
          </p:nvPr>
        </p:nvSpPr>
        <p:spPr/>
        <p:txBody>
          <a:bodyPr/>
          <a:lstStyle/>
          <a:p>
            <a:r>
              <a:rPr lang="en-US" dirty="0"/>
              <a:t>Countries</a:t>
            </a:r>
          </a:p>
          <a:p>
            <a:r>
              <a:rPr lang="en-US" dirty="0"/>
              <a:t>Firms</a:t>
            </a:r>
          </a:p>
          <a:p>
            <a:r>
              <a:rPr lang="en-US" dirty="0"/>
              <a:t>Factors of production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Figure 13.5: Remittance inflows, 1971–2018 </a:t>
            </a:r>
            <a:br>
              <a:rPr lang="en-US" sz="2800" dirty="0"/>
            </a:br>
            <a:r>
              <a:rPr lang="en-US" sz="2800" dirty="0"/>
              <a:t>(Source: World Bank, World Development Indicators)</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pic>
        <p:nvPicPr>
          <p:cNvPr id="7" name="Picture 2" descr="The area chart displays the growth of capital flows in US$ billions from 1971 to 2018, categorized by income level: low-income countries, middle-income countries, and high-income countries. The vertical axis represents capital flows in billions of dollars, ranging from 0 to 700 billion. The horizontal axis represents the years from 1971 to 2018.&#10;&#10;Key observations:&#10;&#10;High-income countries (depicted with the largest shaded area) dominate the capital flows, showing a sharp increase starting around 2003 and peaking significantly after 2008.&#10;Middle-income countries show a steady growth in capital flows, with notable increases beginning in the 1990s and continuing through the 2000s.&#10;Low-income countries contribute a small portion to the overall capital flows, with minimal increases over the years, remaining mostly flat until a slight rise after 2010.&#10;The chart highlights a significant surge in global capital flows starting in the early 2000s, with high-income countries leading this trend, while middle-income countries also experienced substantial growth. Low-income countries showed relatively minor growth in comparison.">
            <a:extLst>
              <a:ext uri="{FF2B5EF4-FFF2-40B4-BE49-F238E27FC236}">
                <a16:creationId xmlns:a16="http://schemas.microsoft.com/office/drawing/2014/main" id="{0A2DA028-E666-7F41-B021-F4B27C2AC78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0" y="1368594"/>
            <a:ext cx="7315200" cy="4753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83923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Migration Policy</a:t>
            </a:r>
          </a:p>
        </p:txBody>
      </p:sp>
      <p:sp>
        <p:nvSpPr>
          <p:cNvPr id="3" name="Content Placeholder 2"/>
          <p:cNvSpPr>
            <a:spLocks noGrp="1"/>
          </p:cNvSpPr>
          <p:nvPr>
            <p:ph idx="1"/>
          </p:nvPr>
        </p:nvSpPr>
        <p:spPr>
          <a:xfrm>
            <a:off x="462643" y="1087437"/>
            <a:ext cx="8229600" cy="5160963"/>
          </a:xfrm>
        </p:spPr>
        <p:txBody>
          <a:bodyPr/>
          <a:lstStyle/>
          <a:p>
            <a:r>
              <a:rPr lang="en-US" sz="2000" dirty="0"/>
              <a:t>Migration poses a </a:t>
            </a:r>
            <a:r>
              <a:rPr lang="en-US" sz="2000" i="1" dirty="0"/>
              <a:t>policy dilemma</a:t>
            </a:r>
            <a:r>
              <a:rPr lang="en-US" sz="2000" dirty="0"/>
              <a:t>:</a:t>
            </a:r>
          </a:p>
          <a:p>
            <a:pPr lvl="1"/>
            <a:r>
              <a:rPr lang="en-US" sz="1800" dirty="0"/>
              <a:t>Increases in migration potentially provide a large increase in economic welfare</a:t>
            </a:r>
          </a:p>
          <a:p>
            <a:pPr lvl="1"/>
            <a:r>
              <a:rPr lang="en-US" sz="1800" dirty="0"/>
              <a:t>But the costs of migration are concentrated</a:t>
            </a:r>
          </a:p>
          <a:p>
            <a:pPr lvl="1"/>
            <a:r>
              <a:rPr lang="en-US" sz="1800" dirty="0"/>
              <a:t>Governments and international organizations need to consider how to promote the benefits of increased migration while mitigating the unevenly distributed costs.</a:t>
            </a:r>
          </a:p>
          <a:p>
            <a:r>
              <a:rPr lang="en-US" sz="2000" dirty="0"/>
              <a:t>Unlike in the realms of international trade (the World Trade Organization), international finance (the International Monetary Fund), and international development (the World Bank), there is </a:t>
            </a:r>
            <a:r>
              <a:rPr lang="en-US" sz="2000" i="1" dirty="0"/>
              <a:t>no</a:t>
            </a:r>
            <a:r>
              <a:rPr lang="en-US" sz="2000" dirty="0"/>
              <a:t> multilateral organization for migration policy.</a:t>
            </a:r>
          </a:p>
          <a:p>
            <a:r>
              <a:rPr lang="en-US" sz="2000" dirty="0"/>
              <a:t>In most cases, the policy locus of international migration policy is the nation state based on the principle of </a:t>
            </a:r>
            <a:r>
              <a:rPr lang="en-US" sz="2000" i="1" dirty="0"/>
              <a:t>sovereignty</a:t>
            </a:r>
          </a:p>
          <a:p>
            <a:r>
              <a:rPr lang="en-US" sz="2000" dirty="0"/>
              <a:t>In contrast to the “pro-market” orientations of policy regimes in trade, finance and development policy, </a:t>
            </a:r>
            <a:r>
              <a:rPr lang="en-US" sz="2000" i="1" dirty="0"/>
              <a:t>intervention</a:t>
            </a:r>
            <a:r>
              <a:rPr lang="en-US" sz="2000" dirty="0"/>
              <a:t> and </a:t>
            </a:r>
            <a:r>
              <a:rPr lang="en-US" sz="2000" i="1" dirty="0"/>
              <a:t>coercion</a:t>
            </a:r>
            <a:r>
              <a:rPr lang="en-US" sz="2000" dirty="0"/>
              <a:t> are the order of the day in migration policy</a:t>
            </a:r>
          </a:p>
          <a:p>
            <a:endParaRPr lang="en-US" sz="20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171799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Migration Policy</a:t>
            </a:r>
          </a:p>
        </p:txBody>
      </p:sp>
      <p:sp>
        <p:nvSpPr>
          <p:cNvPr id="3" name="Content Placeholder 2"/>
          <p:cNvSpPr>
            <a:spLocks noGrp="1"/>
          </p:cNvSpPr>
          <p:nvPr>
            <p:ph idx="1"/>
          </p:nvPr>
        </p:nvSpPr>
        <p:spPr>
          <a:xfrm>
            <a:off x="457200" y="1295400"/>
            <a:ext cx="8229600" cy="4835525"/>
          </a:xfrm>
        </p:spPr>
        <p:txBody>
          <a:bodyPr/>
          <a:lstStyle/>
          <a:p>
            <a:r>
              <a:rPr lang="en-US" sz="2000" dirty="0">
                <a:solidFill>
                  <a:schemeClr val="accent5">
                    <a:lumMod val="50000"/>
                  </a:schemeClr>
                </a:solidFill>
              </a:rPr>
              <a:t>Global Commission on International Migration (GCIM)</a:t>
            </a:r>
            <a:r>
              <a:rPr lang="en-US" sz="2000" dirty="0"/>
              <a:t>: established in 2003 by the UN secretary-general</a:t>
            </a:r>
          </a:p>
          <a:p>
            <a:r>
              <a:rPr lang="en-US" sz="2000" dirty="0"/>
              <a:t>In 2005 the GCIM suggested that greater multilateral coordination of migration policies would be a good idea.</a:t>
            </a:r>
          </a:p>
          <a:p>
            <a:r>
              <a:rPr lang="en-US" sz="2000" dirty="0"/>
              <a:t>The GCIM was followed by </a:t>
            </a:r>
            <a:r>
              <a:rPr lang="en-US" sz="2000" dirty="0">
                <a:solidFill>
                  <a:schemeClr val="accent5">
                    <a:lumMod val="50000"/>
                  </a:schemeClr>
                </a:solidFill>
              </a:rPr>
              <a:t>the United Nations High-Level Dialogue (HLD)</a:t>
            </a:r>
            <a:r>
              <a:rPr lang="en-US" sz="2000" dirty="0"/>
              <a:t> on International Migration and Development, in 2006.</a:t>
            </a:r>
          </a:p>
          <a:p>
            <a:r>
              <a:rPr lang="en-US" sz="2000" dirty="0"/>
              <a:t>The HLD was quickly followed later the year by the </a:t>
            </a:r>
            <a:r>
              <a:rPr lang="en-US" sz="2000" dirty="0">
                <a:solidFill>
                  <a:schemeClr val="accent5">
                    <a:lumMod val="50000"/>
                  </a:schemeClr>
                </a:solidFill>
              </a:rPr>
              <a:t>International </a:t>
            </a:r>
            <a:r>
              <a:rPr lang="en-US" sz="2000" dirty="0" err="1">
                <a:solidFill>
                  <a:schemeClr val="accent5">
                    <a:lumMod val="50000"/>
                  </a:schemeClr>
                </a:solidFill>
              </a:rPr>
              <a:t>Labour’s</a:t>
            </a:r>
            <a:r>
              <a:rPr lang="en-US" sz="2000" dirty="0">
                <a:solidFill>
                  <a:schemeClr val="accent5">
                    <a:lumMod val="50000"/>
                  </a:schemeClr>
                </a:solidFill>
              </a:rPr>
              <a:t> Organization’s Multilateral Framework</a:t>
            </a:r>
          </a:p>
          <a:p>
            <a:r>
              <a:rPr lang="en-US" sz="2000" dirty="0"/>
              <a:t>Some observers have suggested that such a multilateral organization would be a good idea</a:t>
            </a:r>
          </a:p>
          <a:p>
            <a:r>
              <a:rPr lang="en-US" sz="2000" dirty="0"/>
              <a:t>One area for renewed multilateral cooperation in trade-related migration policy is Mode 4 of the </a:t>
            </a:r>
            <a:r>
              <a:rPr lang="en-US" sz="2000" dirty="0">
                <a:solidFill>
                  <a:schemeClr val="accent5">
                    <a:lumMod val="50000"/>
                  </a:schemeClr>
                </a:solidFill>
              </a:rPr>
              <a:t>WTO’s General Agreement on Trade in Services (GATS Mode 4)</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673670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29059-9D47-C449-BADB-D0F13CFBBFA8}"/>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5D76801A-D1A0-6445-80A3-D18082B4397D}"/>
              </a:ext>
            </a:extLst>
          </p:cNvPr>
          <p:cNvSpPr>
            <a:spLocks noGrp="1"/>
          </p:cNvSpPr>
          <p:nvPr>
            <p:ph idx="1"/>
          </p:nvPr>
        </p:nvSpPr>
        <p:spPr/>
        <p:txBody>
          <a:bodyPr/>
          <a:lstStyle/>
          <a:p>
            <a:r>
              <a:rPr lang="en-US" sz="2800" dirty="0"/>
              <a:t>A third means by which international production can take place, namely the </a:t>
            </a:r>
            <a:r>
              <a:rPr lang="en-US" sz="2800" i="1" dirty="0">
                <a:solidFill>
                  <a:schemeClr val="accent5">
                    <a:lumMod val="50000"/>
                  </a:schemeClr>
                </a:solidFill>
              </a:rPr>
              <a:t>movement of people</a:t>
            </a:r>
            <a:r>
              <a:rPr lang="en-US" sz="2800" dirty="0">
                <a:solidFill>
                  <a:schemeClr val="accent5">
                    <a:lumMod val="50000"/>
                  </a:schemeClr>
                </a:solidFill>
              </a:rPr>
              <a:t> </a:t>
            </a:r>
            <a:r>
              <a:rPr lang="en-US" sz="2800" dirty="0"/>
              <a:t>across national borders in the form of temporary or permanent </a:t>
            </a:r>
            <a:r>
              <a:rPr lang="en-US" sz="2800" b="1" dirty="0">
                <a:solidFill>
                  <a:schemeClr val="accent5">
                    <a:lumMod val="50000"/>
                  </a:schemeClr>
                </a:solidFill>
              </a:rPr>
              <a:t>migration</a:t>
            </a:r>
            <a:r>
              <a:rPr lang="en-US" sz="2800" dirty="0"/>
              <a:t>.</a:t>
            </a:r>
          </a:p>
          <a:p>
            <a:r>
              <a:rPr lang="en-US" sz="2800" dirty="0"/>
              <a:t>According to UN (2017), this mode of international production involves approximately 260 million migrants, or 3.5% of the world’s population.</a:t>
            </a:r>
          </a:p>
        </p:txBody>
      </p:sp>
      <p:sp>
        <p:nvSpPr>
          <p:cNvPr id="4" name="Footer Placeholder 3">
            <a:extLst>
              <a:ext uri="{FF2B5EF4-FFF2-40B4-BE49-F238E27FC236}">
                <a16:creationId xmlns:a16="http://schemas.microsoft.com/office/drawing/2014/main" id="{F13D2CCF-6505-214C-9B48-E6F8D1DA5808}"/>
              </a:ext>
            </a:extLst>
          </p:cNvPr>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106551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Types of Migration</a:t>
            </a:r>
          </a:p>
        </p:txBody>
      </p:sp>
      <p:sp>
        <p:nvSpPr>
          <p:cNvPr id="3" name="Content Placeholder 2"/>
          <p:cNvSpPr>
            <a:spLocks noGrp="1"/>
          </p:cNvSpPr>
          <p:nvPr>
            <p:ph idx="1"/>
          </p:nvPr>
        </p:nvSpPr>
        <p:spPr>
          <a:xfrm>
            <a:off x="457200" y="1295400"/>
            <a:ext cx="8229600" cy="4835525"/>
          </a:xfrm>
        </p:spPr>
        <p:txBody>
          <a:bodyPr/>
          <a:lstStyle/>
          <a:p>
            <a:r>
              <a:rPr lang="en-US" sz="2400" dirty="0" err="1"/>
              <a:t>Beath</a:t>
            </a:r>
            <a:r>
              <a:rPr lang="en-US" sz="2400" dirty="0"/>
              <a:t>, Goldin and Reinert (2009) distinguished different types of international migration</a:t>
            </a:r>
          </a:p>
          <a:p>
            <a:pPr lvl="1"/>
            <a:r>
              <a:rPr lang="en-US" sz="2000" dirty="0">
                <a:solidFill>
                  <a:schemeClr val="accent5">
                    <a:lumMod val="50000"/>
                  </a:schemeClr>
                </a:solidFill>
              </a:rPr>
              <a:t>Permanent high-skilled migration </a:t>
            </a:r>
          </a:p>
          <a:p>
            <a:pPr lvl="2"/>
            <a:r>
              <a:rPr lang="en-US" sz="1600" dirty="0"/>
              <a:t>Involves permanent residence and is sometimes granted to high-skilled migrants often at the urging of hiring corporations such as the multinational enterprises (MNEs) </a:t>
            </a:r>
          </a:p>
          <a:p>
            <a:pPr lvl="1"/>
            <a:r>
              <a:rPr lang="en-US" sz="2000" dirty="0">
                <a:solidFill>
                  <a:schemeClr val="accent5">
                    <a:lumMod val="50000"/>
                  </a:schemeClr>
                </a:solidFill>
              </a:rPr>
              <a:t>Temporary high-skilled migration </a:t>
            </a:r>
          </a:p>
          <a:p>
            <a:pPr lvl="2"/>
            <a:r>
              <a:rPr lang="en-US" sz="1600" dirty="0"/>
              <a:t>Similar in motivation to permanent high-skilled migration but can be more politically palatable in some cases where there is political resistance to granting permanent residence</a:t>
            </a:r>
          </a:p>
          <a:p>
            <a:pPr lvl="1"/>
            <a:r>
              <a:rPr lang="en-US" sz="2000" dirty="0">
                <a:solidFill>
                  <a:schemeClr val="accent5">
                    <a:lumMod val="50000"/>
                  </a:schemeClr>
                </a:solidFill>
              </a:rPr>
              <a:t>Temporary low-skilled migration </a:t>
            </a:r>
          </a:p>
          <a:p>
            <a:pPr lvl="2"/>
            <a:r>
              <a:rPr lang="en-US" sz="1600" dirty="0"/>
              <a:t>Includes migrant workers in the areas of manual labor, construction, domestic service and nursing</a:t>
            </a:r>
          </a:p>
          <a:p>
            <a:pPr lvl="1"/>
            <a:r>
              <a:rPr lang="en-US" sz="2000" dirty="0">
                <a:solidFill>
                  <a:schemeClr val="accent5">
                    <a:lumMod val="50000"/>
                  </a:schemeClr>
                </a:solidFill>
              </a:rPr>
              <a:t>Family migration </a:t>
            </a:r>
          </a:p>
          <a:p>
            <a:pPr lvl="2"/>
            <a:r>
              <a:rPr lang="en-US" sz="1600" dirty="0"/>
              <a:t>A large flow that allows permanent residence to the families of those who have already gained this residence</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348689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Types of Migration</a:t>
            </a:r>
          </a:p>
        </p:txBody>
      </p:sp>
      <p:sp>
        <p:nvSpPr>
          <p:cNvPr id="3" name="Content Placeholder 2"/>
          <p:cNvSpPr>
            <a:spLocks noGrp="1"/>
          </p:cNvSpPr>
          <p:nvPr>
            <p:ph idx="1"/>
          </p:nvPr>
        </p:nvSpPr>
        <p:spPr>
          <a:xfrm>
            <a:off x="457200" y="1447800"/>
            <a:ext cx="8229600" cy="4683125"/>
          </a:xfrm>
        </p:spPr>
        <p:txBody>
          <a:bodyPr/>
          <a:lstStyle/>
          <a:p>
            <a:pPr marL="0" indent="0">
              <a:buNone/>
            </a:pPr>
            <a:endParaRPr lang="en-US" sz="2000" dirty="0"/>
          </a:p>
          <a:p>
            <a:pPr lvl="1"/>
            <a:r>
              <a:rPr lang="en-US" sz="2000" dirty="0">
                <a:solidFill>
                  <a:schemeClr val="accent5">
                    <a:lumMod val="50000"/>
                  </a:schemeClr>
                </a:solidFill>
              </a:rPr>
              <a:t>Asylum seekers </a:t>
            </a:r>
          </a:p>
          <a:p>
            <a:pPr lvl="2"/>
            <a:r>
              <a:rPr lang="en-US" sz="1600" dirty="0"/>
              <a:t>Granted certain rights by the 1951 Geneva Convention addressing persons with well-founded fears of persecution</a:t>
            </a:r>
          </a:p>
          <a:p>
            <a:pPr lvl="1"/>
            <a:r>
              <a:rPr lang="en-US" sz="2000" dirty="0">
                <a:solidFill>
                  <a:schemeClr val="accent5">
                    <a:lumMod val="50000"/>
                  </a:schemeClr>
                </a:solidFill>
              </a:rPr>
              <a:t>Irregular/undocumented migration </a:t>
            </a:r>
          </a:p>
          <a:p>
            <a:pPr lvl="2"/>
            <a:r>
              <a:rPr lang="en-US" sz="1600" dirty="0"/>
              <a:t>Involves both voluntary and non-voluntary (trafficked) illegal migrants.</a:t>
            </a:r>
          </a:p>
          <a:p>
            <a:pPr lvl="1"/>
            <a:r>
              <a:rPr lang="en-US" sz="2000" dirty="0">
                <a:solidFill>
                  <a:schemeClr val="accent5">
                    <a:lumMod val="50000"/>
                  </a:schemeClr>
                </a:solidFill>
              </a:rPr>
              <a:t>Visa-free migration</a:t>
            </a:r>
          </a:p>
          <a:p>
            <a:pPr lvl="2"/>
            <a:r>
              <a:rPr lang="en-US" sz="1600" dirty="0"/>
              <a:t>Relates to common markets (Chapter 9) in that it involves the free movement of both labor and capital.</a:t>
            </a:r>
          </a:p>
          <a:p>
            <a:endParaRPr lang="en-US" sz="2400" dirty="0"/>
          </a:p>
          <a:p>
            <a:r>
              <a:rPr lang="en-US" sz="2400" dirty="0"/>
              <a:t>While all of these types of migration are important, in this chapter, we will focus on </a:t>
            </a:r>
            <a:r>
              <a:rPr lang="en-US" sz="2400" dirty="0">
                <a:solidFill>
                  <a:schemeClr val="accent5">
                    <a:lumMod val="50000"/>
                  </a:schemeClr>
                </a:solidFill>
              </a:rPr>
              <a:t>high-skilled</a:t>
            </a:r>
            <a:r>
              <a:rPr lang="en-US" sz="2400" dirty="0"/>
              <a:t> and </a:t>
            </a:r>
            <a:r>
              <a:rPr lang="en-US" sz="2400" dirty="0">
                <a:solidFill>
                  <a:schemeClr val="accent5">
                    <a:lumMod val="50000"/>
                  </a:schemeClr>
                </a:solidFill>
              </a:rPr>
              <a:t>low-skilled </a:t>
            </a:r>
            <a:r>
              <a:rPr lang="en-US" sz="2400" dirty="0"/>
              <a:t>migration</a:t>
            </a:r>
          </a:p>
          <a:p>
            <a:pPr lvl="1"/>
            <a:endParaRPr lang="en-US" sz="2000" dirty="0"/>
          </a:p>
          <a:p>
            <a:pPr marL="0" indent="0">
              <a:buNone/>
            </a:pPr>
            <a:endParaRPr lang="en-US" sz="2400" dirty="0"/>
          </a:p>
          <a:p>
            <a:endParaRPr lang="en-US" sz="2400" dirty="0"/>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886077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Migration into the European Union</a:t>
            </a:r>
          </a:p>
        </p:txBody>
      </p:sp>
      <p:pic>
        <p:nvPicPr>
          <p:cNvPr id="1026" name="Picture 2" descr="A large group of people in a small boat are arriving at a dock, where some are being helped to disembark by individuals onshore. Several people on the dock, including aid workers in safety vests and uniforms, are present to assist, while others observe the scen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1447800"/>
            <a:ext cx="6781800" cy="405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endParaRPr lang="en-US" dirty="0"/>
          </a:p>
          <a:p>
            <a:pPr marL="0" indent="0">
              <a:buNone/>
            </a:pPr>
            <a:endParaRPr lang="en-US" dirty="0"/>
          </a:p>
          <a:p>
            <a:pPr marL="0" indent="0">
              <a:buNone/>
            </a:pPr>
            <a:endParaRPr lang="en-US" sz="2000" dirty="0"/>
          </a:p>
          <a:p>
            <a:pPr marL="0" indent="0">
              <a:buNone/>
            </a:pPr>
            <a:r>
              <a:rPr lang="en-US" sz="2000" dirty="0"/>
              <a:t>Source: www.guardian.co.uk</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49798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865187"/>
          </a:xfrm>
        </p:spPr>
        <p:txBody>
          <a:bodyPr/>
          <a:lstStyle/>
          <a:p>
            <a:r>
              <a:rPr lang="en-US" sz="3800" dirty="0"/>
              <a:t>The Migration Decision</a:t>
            </a:r>
          </a:p>
        </p:txBody>
      </p:sp>
      <p:sp>
        <p:nvSpPr>
          <p:cNvPr id="3" name="Content Placeholder 2"/>
          <p:cNvSpPr>
            <a:spLocks noGrp="1"/>
          </p:cNvSpPr>
          <p:nvPr>
            <p:ph idx="1"/>
          </p:nvPr>
        </p:nvSpPr>
        <p:spPr>
          <a:xfrm>
            <a:off x="457200" y="1143000"/>
            <a:ext cx="8229600" cy="4987925"/>
          </a:xfrm>
        </p:spPr>
        <p:txBody>
          <a:bodyPr/>
          <a:lstStyle/>
          <a:p>
            <a:r>
              <a:rPr lang="en-US" sz="2000" dirty="0"/>
              <a:t>We focus on the </a:t>
            </a:r>
            <a:r>
              <a:rPr lang="en-US" sz="2000" i="1" dirty="0"/>
              <a:t>economic decision-making </a:t>
            </a:r>
            <a:r>
              <a:rPr lang="en-US" sz="2000" dirty="0"/>
              <a:t>of potential migrants, knowing that non-economic issues might be more potent in some cases.</a:t>
            </a:r>
          </a:p>
          <a:p>
            <a:r>
              <a:rPr lang="en-US" sz="2000" dirty="0"/>
              <a:t>5 factors may influence the migration decisions of potential migrants from Morocco (M) to the EU:</a:t>
            </a:r>
          </a:p>
        </p:txBody>
      </p:sp>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7D5073AB-BC66-9A45-809F-801BAA94F3A0}"/>
                  </a:ext>
                </a:extLst>
              </p:cNvPr>
              <p:cNvSpPr/>
              <p:nvPr/>
            </p:nvSpPr>
            <p:spPr>
              <a:xfrm>
                <a:off x="120749" y="3154912"/>
                <a:ext cx="4572000" cy="2407326"/>
              </a:xfrm>
              <a:prstGeom prst="rect">
                <a:avLst/>
              </a:prstGeom>
            </p:spPr>
            <p:txBody>
              <a:bodyPr>
                <a:spAutoFit/>
              </a:bodyPr>
              <a:lstStyle/>
              <a:p>
                <a:pPr lvl="1"/>
                <a:r>
                  <a:rPr lang="en-US" sz="2400" i="1" dirty="0"/>
                  <a:t>- </a:t>
                </a:r>
                <a:r>
                  <a:rPr lang="en-US" sz="2400" i="1" dirty="0">
                    <a:solidFill>
                      <a:schemeClr val="accent5">
                        <a:lumMod val="50000"/>
                      </a:schemeClr>
                    </a:solidFill>
                  </a:rPr>
                  <a:t>Relative wages</a:t>
                </a:r>
              </a:p>
              <a:p>
                <a:pPr lvl="2"/>
                <a:r>
                  <a:rPr lang="en-US" dirty="0"/>
                  <a:t>The relative wage is given by </a:t>
                </a:r>
                <a14:m>
                  <m:oMath xmlns:m="http://schemas.openxmlformats.org/officeDocument/2006/math">
                    <m:r>
                      <a:rPr lang="en-US" i="1">
                        <a:latin typeface="Cambria Math"/>
                      </a:rPr>
                      <m:t>𝑟𝑤</m:t>
                    </m:r>
                    <m:r>
                      <a:rPr lang="en-US" i="1">
                        <a:latin typeface="Cambria Math"/>
                      </a:rPr>
                      <m:t>=</m:t>
                    </m:r>
                    <m:f>
                      <m:fPr>
                        <m:type m:val="skw"/>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a:rPr>
                              <m:t>𝑤</m:t>
                            </m:r>
                          </m:e>
                          <m:sub>
                            <m:r>
                              <a:rPr lang="en-US" i="1">
                                <a:latin typeface="Cambria Math"/>
                              </a:rPr>
                              <m:t>𝐸𝑈</m:t>
                            </m:r>
                          </m:sub>
                        </m:sSub>
                      </m:num>
                      <m:den>
                        <m:sSub>
                          <m:sSubPr>
                            <m:ctrlPr>
                              <a:rPr lang="en-US" i="1">
                                <a:latin typeface="Cambria Math" panose="02040503050406030204" pitchFamily="18" charset="0"/>
                              </a:rPr>
                            </m:ctrlPr>
                          </m:sSubPr>
                          <m:e>
                            <m:r>
                              <a:rPr lang="en-US" i="1">
                                <a:latin typeface="Cambria Math"/>
                              </a:rPr>
                              <m:t>𝑤</m:t>
                            </m:r>
                          </m:e>
                          <m:sub>
                            <m:r>
                              <a:rPr lang="en-US" i="1">
                                <a:latin typeface="Cambria Math"/>
                              </a:rPr>
                              <m:t>𝑀</m:t>
                            </m:r>
                          </m:sub>
                        </m:sSub>
                      </m:den>
                    </m:f>
                  </m:oMath>
                </a14:m>
                <a:endParaRPr lang="en-US" dirty="0"/>
              </a:p>
              <a:p>
                <a:pPr lvl="2"/>
                <a:r>
                  <a:rPr lang="en-US" dirty="0"/>
                  <a:t>The larger is </a:t>
                </a:r>
                <a:r>
                  <a:rPr lang="en-US" i="1" dirty="0" err="1"/>
                  <a:t>rw</a:t>
                </a:r>
                <a:r>
                  <a:rPr lang="en-US" dirty="0"/>
                  <a:t>, the more Moroccans would like to emigrate to the EU, a movement up the emigration supply curve of Fig. 13.1</a:t>
                </a:r>
              </a:p>
            </p:txBody>
          </p:sp>
        </mc:Choice>
        <mc:Fallback xmlns="">
          <p:sp>
            <p:nvSpPr>
              <p:cNvPr id="6" name="Rectangle 5">
                <a:extLst>
                  <a:ext uri="{FF2B5EF4-FFF2-40B4-BE49-F238E27FC236}">
                    <a16:creationId xmlns:a16="http://schemas.microsoft.com/office/drawing/2014/main" id="{7D5073AB-BC66-9A45-809F-801BAA94F3A0}"/>
                  </a:ext>
                </a:extLst>
              </p:cNvPr>
              <p:cNvSpPr>
                <a:spLocks noRot="1" noChangeAspect="1" noMove="1" noResize="1" noEditPoints="1" noAdjustHandles="1" noChangeArrowheads="1" noChangeShapeType="1" noTextEdit="1"/>
              </p:cNvSpPr>
              <p:nvPr/>
            </p:nvSpPr>
            <p:spPr>
              <a:xfrm>
                <a:off x="120749" y="3154912"/>
                <a:ext cx="4572000" cy="2407326"/>
              </a:xfrm>
              <a:prstGeom prst="rect">
                <a:avLst/>
              </a:prstGeom>
              <a:blipFill>
                <a:blip r:embed="rId3"/>
                <a:stretch>
                  <a:fillRect t="-1571" r="-554" b="-2618"/>
                </a:stretch>
              </a:blipFill>
            </p:spPr>
            <p:txBody>
              <a:bodyPr/>
              <a:lstStyle/>
              <a:p>
                <a:r>
                  <a:rPr lang="en-US">
                    <a:noFill/>
                  </a:rPr>
                  <a:t> </a:t>
                </a:r>
              </a:p>
            </p:txBody>
          </p:sp>
        </mc:Fallback>
      </mc:AlternateContent>
      <p:pic>
        <p:nvPicPr>
          <p:cNvPr id="5" name="Picture 5" descr="The diagram represents a relationship between relative wages (rw) and employment levels (E_M). The vertical axis is labeled rw = w_EU / w_M, indicating the ratio of wages in two regions (possibly the European Union and another region). The horizontal axis is labeled E_M, representing employment levels in the second region.&#10;&#10;Two horizontal dashed lines are shown, indicating wage levels rw_1 and rw_2. The upward-sloping curve labeled ES represents an equilibrium supply curve.&#10;&#10;Three vertical dashed lines mark employment levels E_1, E_2, and E_3. An arrow points to the right, indicating a shift or increase from rw_1 to rw_2 and a corresponding increase in employment from E_1 to E_2 and possibly to E_3. The graph illustrates how changes in relative wages may impact employment levels in different regions.">
            <a:extLst>
              <a:ext uri="{FF2B5EF4-FFF2-40B4-BE49-F238E27FC236}">
                <a16:creationId xmlns:a16="http://schemas.microsoft.com/office/drawing/2014/main" id="{54AEDB49-6603-864C-AE31-5F2DA3C0EB6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90999" y="2742505"/>
            <a:ext cx="3481754" cy="2972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C1739338-9223-9E4E-A139-703A5D1AB5C5}"/>
              </a:ext>
            </a:extLst>
          </p:cNvPr>
          <p:cNvSpPr txBox="1"/>
          <p:nvPr/>
        </p:nvSpPr>
        <p:spPr>
          <a:xfrm>
            <a:off x="4844122" y="5757202"/>
            <a:ext cx="3428631" cy="338554"/>
          </a:xfrm>
          <a:prstGeom prst="rect">
            <a:avLst/>
          </a:prstGeom>
          <a:noFill/>
        </p:spPr>
        <p:txBody>
          <a:bodyPr wrap="none" rtlCol="0">
            <a:spAutoFit/>
          </a:bodyPr>
          <a:lstStyle/>
          <a:p>
            <a:r>
              <a:rPr lang="en-US" sz="1600" dirty="0">
                <a:solidFill>
                  <a:schemeClr val="tx2"/>
                </a:solidFill>
              </a:rPr>
              <a:t>Figure 13.1: The Migration Decision</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153541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The Migration Decision</a:t>
            </a:r>
          </a:p>
        </p:txBody>
      </p:sp>
      <p:sp>
        <p:nvSpPr>
          <p:cNvPr id="3" name="Content Placeholder 2"/>
          <p:cNvSpPr>
            <a:spLocks noGrp="1"/>
          </p:cNvSpPr>
          <p:nvPr>
            <p:ph idx="1"/>
          </p:nvPr>
        </p:nvSpPr>
        <p:spPr>
          <a:xfrm>
            <a:off x="457200" y="1600200"/>
            <a:ext cx="4114800" cy="4530725"/>
          </a:xfrm>
        </p:spPr>
        <p:txBody>
          <a:bodyPr/>
          <a:lstStyle/>
          <a:p>
            <a:pPr marL="457200" indent="-457200"/>
            <a:r>
              <a:rPr lang="en-US" sz="2000" i="1" dirty="0">
                <a:solidFill>
                  <a:schemeClr val="accent5">
                    <a:lumMod val="50000"/>
                  </a:schemeClr>
                </a:solidFill>
              </a:rPr>
              <a:t>Youth population growth</a:t>
            </a:r>
          </a:p>
          <a:p>
            <a:pPr lvl="1"/>
            <a:r>
              <a:rPr lang="en-US" sz="1800" dirty="0"/>
              <a:t>Youth population grown in Morocco will increase the number of risk-taking individuals who are considering emigrating to the EU</a:t>
            </a:r>
          </a:p>
          <a:p>
            <a:pPr lvl="1"/>
            <a:r>
              <a:rPr lang="en-US" sz="1800" dirty="0"/>
              <a:t>This is a shift of the supply curve in Fig. 13.1 to the right</a:t>
            </a:r>
          </a:p>
          <a:p>
            <a:r>
              <a:rPr lang="en-US" sz="2000" i="1" dirty="0">
                <a:solidFill>
                  <a:schemeClr val="accent5">
                    <a:lumMod val="50000"/>
                  </a:schemeClr>
                </a:solidFill>
              </a:rPr>
              <a:t>Financial resources</a:t>
            </a:r>
          </a:p>
          <a:p>
            <a:pPr lvl="1"/>
            <a:r>
              <a:rPr lang="en-US" sz="1800" dirty="0"/>
              <a:t>Given the direct and opportunity costs of migration, as GDP per capita rises, the supply curve in Figure 13.1 shift to the right</a:t>
            </a:r>
          </a:p>
        </p:txBody>
      </p:sp>
      <p:pic>
        <p:nvPicPr>
          <p:cNvPr id="5" name="Picture 5" descr="The diagram shows the relationship between relative wages (rw) and employment levels (E_M). The vertical axis represents the relative wage ratio (rw = w_EU / w_M), and the horizontal axis represents employment levels (E_M).&#10;&#10;Key elements in the diagram:&#10;&#10;Two relative wage levels: rw₁ (lower) and rw₂ (higher), marked by horizontal dashed lines.&#10;Three employment levels: E₁, E₂, and E₃, indicated by vertical dashed lines.&#10;The line labeled ES (possibly representing the equilibrium supply curve) slopes upward.&#10;An arrow shows a shift from rw₁ to rw₂, leading to an increase in employment from E₁ to E₂.&#10;Another dashed line to the right of ES extends this concept, suggesting a further increase in employment to E₃.&#10;This graph illustrates how changes in relative wages affect employment levels, possibly in the context of labor markets or comparative advantages. The breakeven point or equilibrium shifts rightward as wages change.">
            <a:extLst>
              <a:ext uri="{FF2B5EF4-FFF2-40B4-BE49-F238E27FC236}">
                <a16:creationId xmlns:a16="http://schemas.microsoft.com/office/drawing/2014/main" id="{A50A45E2-E176-294D-8B98-2764722107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19600" y="1997012"/>
            <a:ext cx="4377354" cy="3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CF0B8992-E6DF-4F44-BE3F-602ED737A9F8}"/>
              </a:ext>
            </a:extLst>
          </p:cNvPr>
          <p:cNvSpPr txBox="1"/>
          <p:nvPr/>
        </p:nvSpPr>
        <p:spPr>
          <a:xfrm>
            <a:off x="4893961" y="5758728"/>
            <a:ext cx="3428631" cy="338554"/>
          </a:xfrm>
          <a:prstGeom prst="rect">
            <a:avLst/>
          </a:prstGeom>
          <a:noFill/>
        </p:spPr>
        <p:txBody>
          <a:bodyPr wrap="none" rtlCol="0">
            <a:spAutoFit/>
          </a:bodyPr>
          <a:lstStyle/>
          <a:p>
            <a:r>
              <a:rPr lang="en-US" sz="1600" dirty="0">
                <a:solidFill>
                  <a:schemeClr val="tx2"/>
                </a:solidFill>
              </a:rPr>
              <a:t>Figure 13.1: The Migration Decision</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375611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t>The Migration Decision</a:t>
            </a:r>
          </a:p>
        </p:txBody>
      </p:sp>
      <p:sp>
        <p:nvSpPr>
          <p:cNvPr id="3" name="Content Placeholder 2"/>
          <p:cNvSpPr>
            <a:spLocks noGrp="1"/>
          </p:cNvSpPr>
          <p:nvPr>
            <p:ph idx="1"/>
          </p:nvPr>
        </p:nvSpPr>
        <p:spPr>
          <a:xfrm>
            <a:off x="457200" y="1600200"/>
            <a:ext cx="3852246" cy="4530725"/>
          </a:xfrm>
        </p:spPr>
        <p:txBody>
          <a:bodyPr/>
          <a:lstStyle/>
          <a:p>
            <a:r>
              <a:rPr lang="en-US" sz="2000" i="1" dirty="0">
                <a:solidFill>
                  <a:schemeClr val="accent5">
                    <a:lumMod val="50000"/>
                  </a:schemeClr>
                </a:solidFill>
              </a:rPr>
              <a:t>Education levels</a:t>
            </a:r>
          </a:p>
          <a:p>
            <a:pPr lvl="1"/>
            <a:r>
              <a:rPr lang="en-US" sz="1800" dirty="0"/>
              <a:t>Increasing education levels increases the information and aspiration of Moroccans to migrate, shifting the supply curve in Figure 13.1 to the right</a:t>
            </a:r>
          </a:p>
          <a:p>
            <a:r>
              <a:rPr lang="en-US" sz="2000" i="1" dirty="0">
                <a:solidFill>
                  <a:schemeClr val="accent5">
                    <a:lumMod val="50000"/>
                  </a:schemeClr>
                </a:solidFill>
              </a:rPr>
              <a:t>Migration networks</a:t>
            </a:r>
          </a:p>
          <a:p>
            <a:pPr lvl="1"/>
            <a:r>
              <a:rPr lang="en-US" sz="1800" dirty="0"/>
              <a:t>Networks of migrants in the EU are conduits of information back to potential migrants in Morocco</a:t>
            </a:r>
          </a:p>
          <a:p>
            <a:pPr lvl="1"/>
            <a:r>
              <a:rPr lang="en-US" sz="1800" dirty="0"/>
              <a:t>As these networks develop, the supply curve in Figure 13.1 shifts to the right</a:t>
            </a:r>
            <a:endParaRPr lang="en-US" sz="2000" dirty="0"/>
          </a:p>
        </p:txBody>
      </p:sp>
      <p:pic>
        <p:nvPicPr>
          <p:cNvPr id="5" name="Picture 5" descr="The graph shows the relationship between relative wages (rw) and employment levels (E_M). The vertical axis represents rw = w_EU / w_M (the ratio of wages in the European Union to wages in another region, likely a developing market), while the horizontal axis represents employment levels (E_M).&#10;&#10;Key elements in the graph include:&#10;&#10;Two relative wage levels:&#10;&#10;rw₁ (lower) and rw₂ (higher), represented by horizontal dashed lines.&#10;Three employment levels:&#10;&#10;E₁, E₂, and E₃, marked along the horizontal axis by vertical dashed lines.&#10;The line labeled ES (likely representing an equilibrium or supply curve) slopes upward, indicating a relationship between employment and relative wages.&#10;&#10;Arrow movements:&#10;&#10;An arrow shows a shift from rw₁ to rw₂, corresponding to an increase in employment from E₁ to E₂.&#10;Another rightward shift indicates a potential future increase to E₃.&#10;This diagram suggests how changes in relative wages impact employment levels, illustrating shifts in equilibrium due to factors such as labor market adjustments or wage competitiveness between regions.">
            <a:extLst>
              <a:ext uri="{FF2B5EF4-FFF2-40B4-BE49-F238E27FC236}">
                <a16:creationId xmlns:a16="http://schemas.microsoft.com/office/drawing/2014/main" id="{A50A45E2-E176-294D-8B98-27647221074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2000" y="1876546"/>
            <a:ext cx="4377354" cy="3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F5C9A0A7-39F0-544A-83C0-AFC7B96F37CE}"/>
              </a:ext>
            </a:extLst>
          </p:cNvPr>
          <p:cNvSpPr txBox="1"/>
          <p:nvPr/>
        </p:nvSpPr>
        <p:spPr>
          <a:xfrm>
            <a:off x="5046361" y="5734000"/>
            <a:ext cx="3428631" cy="338554"/>
          </a:xfrm>
          <a:prstGeom prst="rect">
            <a:avLst/>
          </a:prstGeom>
          <a:noFill/>
        </p:spPr>
        <p:txBody>
          <a:bodyPr wrap="none" rtlCol="0">
            <a:spAutoFit/>
          </a:bodyPr>
          <a:lstStyle/>
          <a:p>
            <a:r>
              <a:rPr lang="en-US" sz="1600" dirty="0">
                <a:solidFill>
                  <a:schemeClr val="tx2"/>
                </a:solidFill>
              </a:rPr>
              <a:t>Figure 13.1: The Migration Decision</a:t>
            </a:r>
          </a:p>
        </p:txBody>
      </p:sp>
      <p:sp>
        <p:nvSpPr>
          <p:cNvPr id="4" name="Footer Placeholder 3"/>
          <p:cNvSpPr>
            <a:spLocks noGrp="1"/>
          </p:cNvSpPr>
          <p:nvPr>
            <p:ph type="ftr" sz="quarter" idx="11"/>
          </p:nvPr>
        </p:nvSpPr>
        <p:spPr/>
        <p:txBody>
          <a:bodyPr/>
          <a:lstStyle/>
          <a:p>
            <a:r>
              <a:rPr lang="en-US" altLang="en-US" dirty="0"/>
              <a:t>© Kenneth A. Reinert, </a:t>
            </a:r>
          </a:p>
          <a:p>
            <a:r>
              <a:rPr lang="en-US" altLang="en-US" dirty="0"/>
              <a:t>Cambridge University Press 2021</a:t>
            </a:r>
          </a:p>
        </p:txBody>
      </p:sp>
    </p:spTree>
    <p:extLst>
      <p:ext uri="{BB962C8B-B14F-4D97-AF65-F5344CB8AC3E}">
        <p14:creationId xmlns:p14="http://schemas.microsoft.com/office/powerpoint/2010/main" val="2546550334"/>
      </p:ext>
    </p:extLst>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EE24C4ABA1C94593A5D5AEAECA7343" ma:contentTypeVersion="17" ma:contentTypeDescription="Create a new document." ma:contentTypeScope="" ma:versionID="de76bc3a2869181d2446d923ea4b6be0">
  <xsd:schema xmlns:xsd="http://www.w3.org/2001/XMLSchema" xmlns:xs="http://www.w3.org/2001/XMLSchema" xmlns:p="http://schemas.microsoft.com/office/2006/metadata/properties" xmlns:ns2="4fac8261-9e7f-49bd-9ad1-3d8ff24d3444" xmlns:ns3="c00e84f8-d27d-4a88-9238-e8ac26935f62" targetNamespace="http://schemas.microsoft.com/office/2006/metadata/properties" ma:root="true" ma:fieldsID="8c68cffba3d78558ab75daf1a85a67bd" ns2:_="" ns3:_="">
    <xsd:import namespace="4fac8261-9e7f-49bd-9ad1-3d8ff24d3444"/>
    <xsd:import namespace="c00e84f8-d27d-4a88-9238-e8ac26935f62"/>
    <xsd:element name="properties">
      <xsd:complexType>
        <xsd:sequence>
          <xsd:element name="documentManagement">
            <xsd:complexType>
              <xsd:all>
                <xsd:element ref="ns2:MediaServiceMetadata" minOccurs="0"/>
                <xsd:element ref="ns2:MediaServiceFastMetadata" minOccurs="0"/>
                <xsd:element ref="ns2:FirstName" minOccurs="0"/>
                <xsd:element ref="ns2:LastNam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ac8261-9e7f-49bd-9ad1-3d8ff24d34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FirstName" ma:index="10" nillable="true" ma:displayName="First Name" ma:format="Dropdown" ma:internalName="FirstName">
      <xsd:simpleType>
        <xsd:restriction base="dms:Text">
          <xsd:maxLength value="255"/>
        </xsd:restriction>
      </xsd:simpleType>
    </xsd:element>
    <xsd:element name="LastName" ma:index="11" nillable="true" ma:displayName="Last Name" ma:format="Dropdown" ma:internalName="LastName">
      <xsd:simpleType>
        <xsd:restriction base="dms:Text">
          <xsd:maxLength value="255"/>
        </xsd:restrictio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6c1bbba-1a2d-496b-84ee-32d915066267"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00e84f8-d27d-4a88-9238-e8ac26935f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b0895196-0a8f-43a7-9b6c-41eeae9874b3}" ma:internalName="TaxCatchAll" ma:showField="CatchAllData" ma:web="c00e84f8-d27d-4a88-9238-e8ac26935f6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rstName xmlns="4fac8261-9e7f-49bd-9ad1-3d8ff24d3444" xsi:nil="true"/>
    <LastName xmlns="4fac8261-9e7f-49bd-9ad1-3d8ff24d3444" xsi:nil="true"/>
    <TaxCatchAll xmlns="c00e84f8-d27d-4a88-9238-e8ac26935f62" xsi:nil="true"/>
    <lcf76f155ced4ddcb4097134ff3c332f xmlns="4fac8261-9e7f-49bd-9ad1-3d8ff24d344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8D660FF-43EC-4571-9DE7-BF2E46AF1BE6}"/>
</file>

<file path=customXml/itemProps2.xml><?xml version="1.0" encoding="utf-8"?>
<ds:datastoreItem xmlns:ds="http://schemas.openxmlformats.org/officeDocument/2006/customXml" ds:itemID="{810CB873-82D5-4BE3-878E-65408487648F}"/>
</file>

<file path=customXml/itemProps3.xml><?xml version="1.0" encoding="utf-8"?>
<ds:datastoreItem xmlns:ds="http://schemas.openxmlformats.org/officeDocument/2006/customXml" ds:itemID="{B55EE3F9-D2BE-4169-A3E7-F678B6302EF3}"/>
</file>

<file path=docProps/app.xml><?xml version="1.0" encoding="utf-8"?>
<Properties xmlns="http://schemas.openxmlformats.org/officeDocument/2006/extended-properties" xmlns:vt="http://schemas.openxmlformats.org/officeDocument/2006/docPropsVTypes">
  <Template>Edge</Template>
  <TotalTime>582</TotalTime>
  <Words>1685</Words>
  <Application>Microsoft Office PowerPoint</Application>
  <PresentationFormat>On-screen Show (4:3)</PresentationFormat>
  <Paragraphs>176</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Cambria Math</vt:lpstr>
      <vt:lpstr>Garamond</vt:lpstr>
      <vt:lpstr>Helvetica</vt:lpstr>
      <vt:lpstr>Wingdings</vt:lpstr>
      <vt:lpstr>Edge</vt:lpstr>
      <vt:lpstr>Chapter 13: Migration</vt:lpstr>
      <vt:lpstr>Analytical Elements </vt:lpstr>
      <vt:lpstr>Introduction</vt:lpstr>
      <vt:lpstr>Types of Migration</vt:lpstr>
      <vt:lpstr>Types of Migration</vt:lpstr>
      <vt:lpstr>Migration into the European Union</vt:lpstr>
      <vt:lpstr>The Migration Decision</vt:lpstr>
      <vt:lpstr>The Migration Decision</vt:lpstr>
      <vt:lpstr>The Migration Decision</vt:lpstr>
      <vt:lpstr>The Emigration Supply Curve</vt:lpstr>
      <vt:lpstr>Figure 13.2: A Highly-Stylized “Migration Hump”</vt:lpstr>
      <vt:lpstr>High-Skilled Migration</vt:lpstr>
      <vt:lpstr>High-Skilled Migration</vt:lpstr>
      <vt:lpstr>High-Skilled Migration</vt:lpstr>
      <vt:lpstr>High-Skilled Migration</vt:lpstr>
      <vt:lpstr>Low-Skilled Migration</vt:lpstr>
      <vt:lpstr>Figure 13.3: The Market for Low-Skilled Migration</vt:lpstr>
      <vt:lpstr>Low-Skilled Migration</vt:lpstr>
      <vt:lpstr>Remittances</vt:lpstr>
      <vt:lpstr>Figure 13.5: Remittance inflows, 1971–2018  (Source: World Bank, World Development Indicators)</vt:lpstr>
      <vt:lpstr>Migration Policy</vt:lpstr>
      <vt:lpstr>Migration Policy</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Kenneth</dc:creator>
  <cp:lastModifiedBy>Robert Starr</cp:lastModifiedBy>
  <cp:revision>162</cp:revision>
  <dcterms:created xsi:type="dcterms:W3CDTF">2009-09-02T15:55:36Z</dcterms:created>
  <dcterms:modified xsi:type="dcterms:W3CDTF">2024-12-11T14:39:30Z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0x010100A8EE24C4ABA1C94593A5D5AEAECA7343</vt:lpwstr>
  </property>
</Properties>
</file>