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56" r:id="rId2"/>
    <p:sldId id="264" r:id="rId3"/>
    <p:sldId id="263" r:id="rId4"/>
    <p:sldId id="278" r:id="rId5"/>
    <p:sldId id="279" r:id="rId6"/>
    <p:sldId id="266" r:id="rId7"/>
    <p:sldId id="258" r:id="rId8"/>
    <p:sldId id="259" r:id="rId9"/>
    <p:sldId id="267" r:id="rId10"/>
    <p:sldId id="280" r:id="rId11"/>
    <p:sldId id="281" r:id="rId12"/>
    <p:sldId id="260" r:id="rId13"/>
    <p:sldId id="261" r:id="rId14"/>
    <p:sldId id="282" r:id="rId15"/>
    <p:sldId id="283" r:id="rId16"/>
    <p:sldId id="269" r:id="rId17"/>
    <p:sldId id="284" r:id="rId18"/>
    <p:sldId id="271" r:id="rId19"/>
    <p:sldId id="272" r:id="rId20"/>
    <p:sldId id="273" r:id="rId21"/>
    <p:sldId id="274" r:id="rId22"/>
    <p:sldId id="276"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90" d="100"/>
          <a:sy n="90"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12/11/2024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extLst>
      <p:ext uri="{BB962C8B-B14F-4D97-AF65-F5344CB8AC3E}">
        <p14:creationId xmlns:p14="http://schemas.microsoft.com/office/powerpoint/2010/main" val="919955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a:t>© Kenneth A. Reinert, Cambridge University Press 2012</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 Kenneth A. Reinert, Cambridge University Press 2012</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 Kenneth A. Reinert, Cambridge University Press 2012</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 Kenneth A. Reinert, Cambridge University Press 2012</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a:t>© Kenneth A. Reinert, Cambridge University Press 2012</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12: Engaging International Production</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8A8C4-FD9E-2E4E-902A-A033DF0695D2}"/>
              </a:ext>
            </a:extLst>
          </p:cNvPr>
          <p:cNvSpPr>
            <a:spLocks noGrp="1"/>
          </p:cNvSpPr>
          <p:nvPr>
            <p:ph type="title"/>
          </p:nvPr>
        </p:nvSpPr>
        <p:spPr/>
        <p:txBody>
          <a:bodyPr/>
          <a:lstStyle/>
          <a:p>
            <a:r>
              <a:rPr lang="en-US" dirty="0"/>
              <a:t>Policy Stances</a:t>
            </a:r>
          </a:p>
        </p:txBody>
      </p:sp>
      <p:sp>
        <p:nvSpPr>
          <p:cNvPr id="3" name="Content Placeholder 2">
            <a:extLst>
              <a:ext uri="{FF2B5EF4-FFF2-40B4-BE49-F238E27FC236}">
                <a16:creationId xmlns:a16="http://schemas.microsoft.com/office/drawing/2014/main" id="{027E14A1-6D69-724C-A1B4-439549B767C7}"/>
              </a:ext>
            </a:extLst>
          </p:cNvPr>
          <p:cNvSpPr>
            <a:spLocks noGrp="1"/>
          </p:cNvSpPr>
          <p:nvPr>
            <p:ph idx="1"/>
          </p:nvPr>
        </p:nvSpPr>
        <p:spPr>
          <a:xfrm>
            <a:off x="457200" y="1072356"/>
            <a:ext cx="8229600" cy="5023644"/>
          </a:xfrm>
        </p:spPr>
        <p:txBody>
          <a:bodyPr/>
          <a:lstStyle/>
          <a:p>
            <a:r>
              <a:rPr lang="en-US" sz="2400" dirty="0"/>
              <a:t>Any policy-maker with responsibilities for FDI would want to minimize the costs and maximize the benefits of the FDI</a:t>
            </a:r>
          </a:p>
          <a:p>
            <a:r>
              <a:rPr lang="en-US" sz="2400" dirty="0"/>
              <a:t>Actual policy stances towards FDI that can be grouped into the following two types:</a:t>
            </a:r>
          </a:p>
          <a:p>
            <a:pPr lvl="1"/>
            <a:r>
              <a:rPr lang="en-US" sz="2000" i="1" dirty="0">
                <a:solidFill>
                  <a:schemeClr val="accent5">
                    <a:lumMod val="50000"/>
                  </a:schemeClr>
                </a:solidFill>
              </a:rPr>
              <a:t>Ownership requirements</a:t>
            </a:r>
            <a:r>
              <a:rPr lang="en-US" sz="2000" dirty="0"/>
              <a:t>: limit the degree of foreign ownership of a subsidiary.</a:t>
            </a:r>
          </a:p>
          <a:p>
            <a:pPr lvl="2"/>
            <a:r>
              <a:rPr lang="en-US" sz="1600" dirty="0"/>
              <a:t>may be absolute as in the case of foreign firms being excluded from certain sectors on national security grounds, or they may simply limit foreign ownership to a maximum specified amount</a:t>
            </a:r>
          </a:p>
          <a:p>
            <a:pPr lvl="1"/>
            <a:r>
              <a:rPr lang="en-US" sz="2000" i="1" dirty="0">
                <a:solidFill>
                  <a:schemeClr val="accent5">
                    <a:lumMod val="50000"/>
                  </a:schemeClr>
                </a:solidFill>
              </a:rPr>
              <a:t>Performance requirements</a:t>
            </a:r>
            <a:r>
              <a:rPr lang="en-US" sz="2000" dirty="0"/>
              <a:t>: place controls on the </a:t>
            </a:r>
            <a:r>
              <a:rPr lang="en-US" sz="2000" i="1" dirty="0">
                <a:solidFill>
                  <a:schemeClr val="accent5">
                    <a:lumMod val="50000"/>
                  </a:schemeClr>
                </a:solidFill>
              </a:rPr>
              <a:t>behavior</a:t>
            </a:r>
            <a:r>
              <a:rPr lang="en-US" sz="2000" dirty="0"/>
              <a:t> of the foreign firm, </a:t>
            </a:r>
          </a:p>
          <a:p>
            <a:pPr lvl="2"/>
            <a:r>
              <a:rPr lang="en-US" sz="1600" dirty="0"/>
              <a:t>including local content requirements, training, technology transfer, exports, local research and development, and the hiring of local managers</a:t>
            </a:r>
          </a:p>
          <a:p>
            <a:endParaRPr lang="en-US" dirty="0"/>
          </a:p>
        </p:txBody>
      </p:sp>
      <p:sp>
        <p:nvSpPr>
          <p:cNvPr id="4" name="Footer Placeholder 3">
            <a:extLst>
              <a:ext uri="{FF2B5EF4-FFF2-40B4-BE49-F238E27FC236}">
                <a16:creationId xmlns:a16="http://schemas.microsoft.com/office/drawing/2014/main" id="{0B7D8AD7-3B52-AD48-A1B0-9B4116892DA5}"/>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841190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D84B-7E77-7A4B-96E7-DAAD4FE52509}"/>
              </a:ext>
            </a:extLst>
          </p:cNvPr>
          <p:cNvSpPr>
            <a:spLocks noGrp="1"/>
          </p:cNvSpPr>
          <p:nvPr>
            <p:ph type="title"/>
          </p:nvPr>
        </p:nvSpPr>
        <p:spPr/>
        <p:txBody>
          <a:bodyPr/>
          <a:lstStyle/>
          <a:p>
            <a:r>
              <a:rPr lang="en-US" sz="4400" dirty="0"/>
              <a:t>Policy Stances</a:t>
            </a:r>
            <a:endParaRPr lang="en-US" dirty="0"/>
          </a:p>
        </p:txBody>
      </p:sp>
      <p:sp>
        <p:nvSpPr>
          <p:cNvPr id="3" name="Content Placeholder 2">
            <a:extLst>
              <a:ext uri="{FF2B5EF4-FFF2-40B4-BE49-F238E27FC236}">
                <a16:creationId xmlns:a16="http://schemas.microsoft.com/office/drawing/2014/main" id="{A8BCC5DE-DE8D-B445-B869-BFEFE76F55C5}"/>
              </a:ext>
            </a:extLst>
          </p:cNvPr>
          <p:cNvSpPr>
            <a:spLocks noGrp="1"/>
          </p:cNvSpPr>
          <p:nvPr>
            <p:ph idx="1"/>
          </p:nvPr>
        </p:nvSpPr>
        <p:spPr>
          <a:xfrm>
            <a:off x="457200" y="1417638"/>
            <a:ext cx="8229600" cy="4713287"/>
          </a:xfrm>
        </p:spPr>
        <p:txBody>
          <a:bodyPr/>
          <a:lstStyle/>
          <a:p>
            <a:r>
              <a:rPr lang="en-US" sz="2000" dirty="0"/>
              <a:t>Many of the above requirements are also known as </a:t>
            </a:r>
            <a:r>
              <a:rPr lang="en-US" sz="2000" b="1" dirty="0">
                <a:solidFill>
                  <a:schemeClr val="accent5">
                    <a:lumMod val="50000"/>
                  </a:schemeClr>
                </a:solidFill>
              </a:rPr>
              <a:t>trade-related investment measures</a:t>
            </a:r>
            <a:r>
              <a:rPr lang="en-US" sz="2000" dirty="0"/>
              <a:t> (TRIMs): Table 12.3.</a:t>
            </a:r>
          </a:p>
          <a:p>
            <a:r>
              <a:rPr lang="en-US" sz="2000" dirty="0"/>
              <a:t>The Marrakesh Agreement on Trade in Goods (see Chapter 8) included an Agreement on TRIMs, which prohibits some types of TRIMs in the case of goods (Table 12.3)</a:t>
            </a:r>
          </a:p>
          <a:p>
            <a:pPr lvl="1"/>
            <a:r>
              <a:rPr lang="en-US" sz="2000" dirty="0"/>
              <a:t>These include </a:t>
            </a:r>
            <a:r>
              <a:rPr lang="en-US" sz="2000" dirty="0">
                <a:solidFill>
                  <a:schemeClr val="accent5">
                    <a:lumMod val="50000"/>
                  </a:schemeClr>
                </a:solidFill>
              </a:rPr>
              <a:t>domestic content, trade balancing, foreign exchange balancing</a:t>
            </a:r>
            <a:r>
              <a:rPr lang="en-US" sz="2000" dirty="0"/>
              <a:t>, and </a:t>
            </a:r>
            <a:r>
              <a:rPr lang="en-US" sz="2000" dirty="0">
                <a:solidFill>
                  <a:schemeClr val="accent5">
                    <a:lumMod val="50000"/>
                  </a:schemeClr>
                </a:solidFill>
              </a:rPr>
              <a:t>domestic sales requirements</a:t>
            </a:r>
          </a:p>
          <a:p>
            <a:pPr lvl="1"/>
            <a:r>
              <a:rPr lang="en-US" sz="2000" dirty="0"/>
              <a:t>Export performance requirements were </a:t>
            </a:r>
            <a:r>
              <a:rPr lang="en-US" sz="2000" i="1" dirty="0"/>
              <a:t>not </a:t>
            </a:r>
            <a:r>
              <a:rPr lang="en-US" sz="2000" dirty="0"/>
              <a:t>prohibited</a:t>
            </a:r>
          </a:p>
          <a:p>
            <a:r>
              <a:rPr lang="en-US" sz="2000" dirty="0"/>
              <a:t>Investment related policies in services are covered under the </a:t>
            </a:r>
            <a:r>
              <a:rPr lang="en-US" sz="2000" dirty="0">
                <a:solidFill>
                  <a:schemeClr val="accent5">
                    <a:lumMod val="50000"/>
                  </a:schemeClr>
                </a:solidFill>
              </a:rPr>
              <a:t>General Agreement on Trade in Services (GATS) </a:t>
            </a:r>
          </a:p>
          <a:p>
            <a:r>
              <a:rPr lang="en-US" sz="2000" dirty="0"/>
              <a:t>Controversially, Some international economic policy experts are now calling for policies that would go beyond TRIMs to require the abandonment of </a:t>
            </a:r>
            <a:r>
              <a:rPr lang="en-US" sz="2000" i="1" dirty="0"/>
              <a:t>all policies </a:t>
            </a:r>
            <a:r>
              <a:rPr lang="en-US" sz="2000" dirty="0"/>
              <a:t>that discriminate between domestic and foreign firms</a:t>
            </a:r>
          </a:p>
          <a:p>
            <a:endParaRPr lang="en-US" dirty="0"/>
          </a:p>
          <a:p>
            <a:endParaRPr lang="en-US" dirty="0"/>
          </a:p>
        </p:txBody>
      </p:sp>
      <p:sp>
        <p:nvSpPr>
          <p:cNvPr id="4" name="Footer Placeholder 3">
            <a:extLst>
              <a:ext uri="{FF2B5EF4-FFF2-40B4-BE49-F238E27FC236}">
                <a16:creationId xmlns:a16="http://schemas.microsoft.com/office/drawing/2014/main" id="{9BD34CCF-C31B-AC49-868F-257280EB1245}"/>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873067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1"/>
            <a:ext cx="8229600" cy="647700"/>
          </a:xfrm>
        </p:spPr>
        <p:txBody>
          <a:bodyPr/>
          <a:lstStyle/>
          <a:p>
            <a:r>
              <a:rPr lang="en-US" sz="2800" dirty="0"/>
              <a:t>Table 12.3: Types of Trade-Related Investment Measures</a:t>
            </a:r>
          </a:p>
        </p:txBody>
      </p:sp>
      <p:graphicFrame>
        <p:nvGraphicFramePr>
          <p:cNvPr id="5" name="Table 4"/>
          <p:cNvGraphicFramePr>
            <a:graphicFrameLocks noGrp="1"/>
          </p:cNvGraphicFramePr>
          <p:nvPr>
            <p:extLst>
              <p:ext uri="{D42A27DB-BD31-4B8C-83A1-F6EECF244321}">
                <p14:modId xmlns:p14="http://schemas.microsoft.com/office/powerpoint/2010/main" val="4173403034"/>
              </p:ext>
            </p:extLst>
          </p:nvPr>
        </p:nvGraphicFramePr>
        <p:xfrm>
          <a:off x="685800" y="1600200"/>
          <a:ext cx="7696200" cy="4075408"/>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tblGrid>
              <a:tr h="418676">
                <a:tc>
                  <a:txBody>
                    <a:bodyPr/>
                    <a:lstStyle/>
                    <a:p>
                      <a:r>
                        <a:rPr lang="en-US" dirty="0">
                          <a:solidFill>
                            <a:schemeClr val="tx1"/>
                          </a:solidFill>
                        </a:rPr>
                        <a:t>Measure</a:t>
                      </a:r>
                    </a:p>
                  </a:txBody>
                  <a:tcPr/>
                </a:tc>
                <a:tc>
                  <a:txBody>
                    <a:bodyPr/>
                    <a:lstStyle/>
                    <a:p>
                      <a:r>
                        <a:rPr lang="en-US" dirty="0">
                          <a:solidFill>
                            <a:schemeClr val="tx1"/>
                          </a:solidFill>
                        </a:rPr>
                        <a:t>Explanation</a:t>
                      </a:r>
                    </a:p>
                  </a:txBody>
                  <a:tcPr/>
                </a:tc>
                <a:tc>
                  <a:txBody>
                    <a:bodyPr/>
                    <a:lstStyle/>
                    <a:p>
                      <a:r>
                        <a:rPr lang="en-US" dirty="0">
                          <a:solidFill>
                            <a:schemeClr val="tx1"/>
                          </a:solidFill>
                        </a:rPr>
                        <a:t>Comment</a:t>
                      </a:r>
                    </a:p>
                  </a:txBody>
                  <a:tcPr/>
                </a:tc>
                <a:extLst>
                  <a:ext uri="{0D108BD9-81ED-4DB2-BD59-A6C34878D82A}">
                    <a16:rowId xmlns:a16="http://schemas.microsoft.com/office/drawing/2014/main" val="10000"/>
                  </a:ext>
                </a:extLst>
              </a:tr>
              <a:tr h="671028">
                <a:tc>
                  <a:txBody>
                    <a:bodyPr/>
                    <a:lstStyle/>
                    <a:p>
                      <a:pPr marL="0" marR="0" algn="l">
                        <a:lnSpc>
                          <a:spcPct val="100000"/>
                        </a:lnSpc>
                        <a:spcBef>
                          <a:spcPts val="0"/>
                        </a:spcBef>
                        <a:spcAft>
                          <a:spcPts val="0"/>
                        </a:spcAft>
                      </a:pPr>
                      <a:r>
                        <a:rPr lang="en-US" sz="1300" dirty="0">
                          <a:effectLst/>
                          <a:latin typeface="+mn-lt"/>
                          <a:ea typeface="Times New Roman"/>
                        </a:rPr>
                        <a:t>Local content requirement</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Requires that a certain amount of local input be used in production.</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Prohibited by TRIMs</a:t>
                      </a:r>
                    </a:p>
                  </a:txBody>
                  <a:tcPr marL="68580" marR="68580" marT="0" marB="0"/>
                </a:tc>
                <a:extLst>
                  <a:ext uri="{0D108BD9-81ED-4DB2-BD59-A6C34878D82A}">
                    <a16:rowId xmlns:a16="http://schemas.microsoft.com/office/drawing/2014/main" val="10001"/>
                  </a:ext>
                </a:extLst>
              </a:tr>
              <a:tr h="447352">
                <a:tc>
                  <a:txBody>
                    <a:bodyPr/>
                    <a:lstStyle/>
                    <a:p>
                      <a:pPr marL="0" marR="0" algn="l">
                        <a:lnSpc>
                          <a:spcPct val="100000"/>
                        </a:lnSpc>
                        <a:spcBef>
                          <a:spcPts val="0"/>
                        </a:spcBef>
                        <a:spcAft>
                          <a:spcPts val="0"/>
                        </a:spcAft>
                      </a:pPr>
                      <a:r>
                        <a:rPr lang="en-US" sz="1300" dirty="0">
                          <a:effectLst/>
                          <a:latin typeface="+mn-lt"/>
                          <a:ea typeface="Times New Roman"/>
                        </a:rPr>
                        <a:t>Trade balancing requirement</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Requires that import be a certain proportion of exports.</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Prohibited by TRIMs</a:t>
                      </a:r>
                    </a:p>
                  </a:txBody>
                  <a:tcPr marL="68580" marR="68580" marT="0" marB="0"/>
                </a:tc>
                <a:extLst>
                  <a:ext uri="{0D108BD9-81ED-4DB2-BD59-A6C34878D82A}">
                    <a16:rowId xmlns:a16="http://schemas.microsoft.com/office/drawing/2014/main" val="10002"/>
                  </a:ext>
                </a:extLst>
              </a:tr>
              <a:tr h="748944">
                <a:tc>
                  <a:txBody>
                    <a:bodyPr/>
                    <a:lstStyle/>
                    <a:p>
                      <a:pPr marL="0" marR="0" algn="l">
                        <a:lnSpc>
                          <a:spcPct val="100000"/>
                        </a:lnSpc>
                        <a:spcBef>
                          <a:spcPts val="0"/>
                        </a:spcBef>
                        <a:spcAft>
                          <a:spcPts val="0"/>
                        </a:spcAft>
                      </a:pPr>
                      <a:r>
                        <a:rPr lang="en-US" sz="1300" dirty="0">
                          <a:effectLst/>
                          <a:latin typeface="+mn-lt"/>
                          <a:ea typeface="Times New Roman"/>
                        </a:rPr>
                        <a:t>Foreign exchange balancing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use of foreign exchange for importing be a certain proportion of exports and the foreign exchange brought into the host country by the firm.</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Prohibited by TRIMs</a:t>
                      </a:r>
                    </a:p>
                  </a:txBody>
                  <a:tcPr marL="68580" marR="68580" marT="0" marB="0"/>
                </a:tc>
                <a:extLst>
                  <a:ext uri="{0D108BD9-81ED-4DB2-BD59-A6C34878D82A}">
                    <a16:rowId xmlns:a16="http://schemas.microsoft.com/office/drawing/2014/main" val="10003"/>
                  </a:ext>
                </a:extLst>
              </a:tr>
              <a:tr h="447352">
                <a:tc>
                  <a:txBody>
                    <a:bodyPr/>
                    <a:lstStyle/>
                    <a:p>
                      <a:pPr marL="0" marR="0" algn="l">
                        <a:lnSpc>
                          <a:spcPct val="100000"/>
                        </a:lnSpc>
                        <a:spcBef>
                          <a:spcPts val="0"/>
                        </a:spcBef>
                        <a:spcAft>
                          <a:spcPts val="0"/>
                        </a:spcAft>
                      </a:pPr>
                      <a:r>
                        <a:rPr lang="en-US" sz="1300">
                          <a:effectLst/>
                          <a:latin typeface="+mn-lt"/>
                          <a:ea typeface="Times New Roman"/>
                        </a:rPr>
                        <a:t>Domestic sales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a proportion of output be sold locally.</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Prohibited by TRIMs</a:t>
                      </a:r>
                    </a:p>
                  </a:txBody>
                  <a:tcPr marL="68580" marR="68580" marT="0" marB="0"/>
                </a:tc>
                <a:extLst>
                  <a:ext uri="{0D108BD9-81ED-4DB2-BD59-A6C34878D82A}">
                    <a16:rowId xmlns:a16="http://schemas.microsoft.com/office/drawing/2014/main" val="10004"/>
                  </a:ext>
                </a:extLst>
              </a:tr>
              <a:tr h="671028">
                <a:tc>
                  <a:txBody>
                    <a:bodyPr/>
                    <a:lstStyle/>
                    <a:p>
                      <a:pPr marL="0" marR="0" algn="l">
                        <a:lnSpc>
                          <a:spcPct val="100000"/>
                        </a:lnSpc>
                        <a:spcBef>
                          <a:spcPts val="0"/>
                        </a:spcBef>
                        <a:spcAft>
                          <a:spcPts val="0"/>
                        </a:spcAft>
                      </a:pPr>
                      <a:r>
                        <a:rPr lang="en-US" sz="1300">
                          <a:effectLst/>
                          <a:latin typeface="+mn-lt"/>
                          <a:ea typeface="Times New Roman"/>
                        </a:rPr>
                        <a:t>Manufacturing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certain products be manufactured locally.</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 </a:t>
                      </a:r>
                    </a:p>
                  </a:txBody>
                  <a:tcPr marL="68580" marR="68580" marT="0" marB="0"/>
                </a:tc>
                <a:extLst>
                  <a:ext uri="{0D108BD9-81ED-4DB2-BD59-A6C34878D82A}">
                    <a16:rowId xmlns:a16="http://schemas.microsoft.com/office/drawing/2014/main" val="10005"/>
                  </a:ext>
                </a:extLst>
              </a:tr>
              <a:tr h="671028">
                <a:tc>
                  <a:txBody>
                    <a:bodyPr/>
                    <a:lstStyle/>
                    <a:p>
                      <a:pPr marL="0" marR="0" algn="l">
                        <a:lnSpc>
                          <a:spcPct val="100000"/>
                        </a:lnSpc>
                        <a:spcBef>
                          <a:spcPts val="0"/>
                        </a:spcBef>
                        <a:spcAft>
                          <a:spcPts val="0"/>
                        </a:spcAft>
                      </a:pPr>
                      <a:r>
                        <a:rPr lang="en-US" sz="1300">
                          <a:effectLst/>
                          <a:latin typeface="+mn-lt"/>
                          <a:ea typeface="Times New Roman"/>
                        </a:rPr>
                        <a:t>Manufacturing restriction</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Prohibits the manufacturing of certain products in the host country.</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 </a:t>
                      </a:r>
                    </a:p>
                  </a:txBody>
                  <a:tcPr marL="68580" marR="68580" marT="0" marB="0"/>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200" dirty="0"/>
          </a:p>
          <a:p>
            <a:pPr marL="0" indent="0">
              <a:buNone/>
            </a:pPr>
            <a:endParaRPr lang="en-US" sz="1200" dirty="0"/>
          </a:p>
          <a:p>
            <a:pPr marL="0" indent="0">
              <a:buNone/>
            </a:pPr>
            <a:r>
              <a:rPr lang="en-US" sz="1200" dirty="0"/>
              <a:t>Sources: Low and Subramanian (1996) and UNCTAD (2003)</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16628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CFB6B5-9F7B-864D-B2F9-99A71A2B0170}"/>
              </a:ext>
            </a:extLst>
          </p:cNvPr>
          <p:cNvSpPr>
            <a:spLocks noGrp="1"/>
          </p:cNvSpPr>
          <p:nvPr>
            <p:ph type="title"/>
          </p:nvPr>
        </p:nvSpPr>
        <p:spPr/>
        <p:txBody>
          <a:bodyPr/>
          <a:lstStyle/>
          <a:p>
            <a:r>
              <a:rPr lang="en-US" sz="2800" dirty="0">
                <a:solidFill>
                  <a:srgbClr val="006633"/>
                </a:solidFill>
              </a:rPr>
              <a:t>Table 12.3: Types of Trade-Related Investment Measures (cont’d)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26086368"/>
              </p:ext>
            </p:extLst>
          </p:nvPr>
        </p:nvGraphicFramePr>
        <p:xfrm>
          <a:off x="533400" y="1600201"/>
          <a:ext cx="8001000" cy="3367638"/>
        </p:xfrm>
        <a:graphic>
          <a:graphicData uri="http://schemas.openxmlformats.org/drawingml/2006/table">
            <a:tbl>
              <a:tblPr firstRow="1" bandRow="1">
                <a:tableStyleId>{5C22544A-7EE6-4342-B048-85BDC9FD1C3A}</a:tableStyleId>
              </a:tblPr>
              <a:tblGrid>
                <a:gridCol w="1647265">
                  <a:extLst>
                    <a:ext uri="{9D8B030D-6E8A-4147-A177-3AD203B41FA5}">
                      <a16:colId xmlns:a16="http://schemas.microsoft.com/office/drawing/2014/main" val="20000"/>
                    </a:ext>
                  </a:extLst>
                </a:gridCol>
                <a:gridCol w="4392706">
                  <a:extLst>
                    <a:ext uri="{9D8B030D-6E8A-4147-A177-3AD203B41FA5}">
                      <a16:colId xmlns:a16="http://schemas.microsoft.com/office/drawing/2014/main" val="20001"/>
                    </a:ext>
                  </a:extLst>
                </a:gridCol>
                <a:gridCol w="1961029">
                  <a:extLst>
                    <a:ext uri="{9D8B030D-6E8A-4147-A177-3AD203B41FA5}">
                      <a16:colId xmlns:a16="http://schemas.microsoft.com/office/drawing/2014/main" val="20002"/>
                    </a:ext>
                  </a:extLst>
                </a:gridCol>
              </a:tblGrid>
              <a:tr h="396039">
                <a:tc>
                  <a:txBody>
                    <a:bodyPr/>
                    <a:lstStyle/>
                    <a:p>
                      <a:pPr>
                        <a:lnSpc>
                          <a:spcPct val="100000"/>
                        </a:lnSpc>
                      </a:pPr>
                      <a:r>
                        <a:rPr lang="en-US" sz="1300" dirty="0">
                          <a:solidFill>
                            <a:schemeClr val="tx1"/>
                          </a:solidFill>
                          <a:latin typeface="+mn-lt"/>
                        </a:rPr>
                        <a:t>Measure</a:t>
                      </a:r>
                    </a:p>
                  </a:txBody>
                  <a:tcPr/>
                </a:tc>
                <a:tc>
                  <a:txBody>
                    <a:bodyPr/>
                    <a:lstStyle/>
                    <a:p>
                      <a:pPr>
                        <a:lnSpc>
                          <a:spcPct val="100000"/>
                        </a:lnSpc>
                      </a:pPr>
                      <a:r>
                        <a:rPr lang="en-US" sz="1300" dirty="0">
                          <a:solidFill>
                            <a:schemeClr val="tx1"/>
                          </a:solidFill>
                          <a:latin typeface="+mn-lt"/>
                        </a:rPr>
                        <a:t>Explanation</a:t>
                      </a:r>
                    </a:p>
                  </a:txBody>
                  <a:tcPr/>
                </a:tc>
                <a:tc>
                  <a:txBody>
                    <a:bodyPr/>
                    <a:lstStyle/>
                    <a:p>
                      <a:pPr>
                        <a:lnSpc>
                          <a:spcPct val="100000"/>
                        </a:lnSpc>
                      </a:pPr>
                      <a:r>
                        <a:rPr lang="en-US" sz="1300" dirty="0">
                          <a:solidFill>
                            <a:schemeClr val="tx1"/>
                          </a:solidFill>
                          <a:latin typeface="+mn-lt"/>
                        </a:rPr>
                        <a:t>Comment</a:t>
                      </a:r>
                    </a:p>
                  </a:txBody>
                  <a:tcPr/>
                </a:tc>
                <a:extLst>
                  <a:ext uri="{0D108BD9-81ED-4DB2-BD59-A6C34878D82A}">
                    <a16:rowId xmlns:a16="http://schemas.microsoft.com/office/drawing/2014/main" val="10000"/>
                  </a:ext>
                </a:extLst>
              </a:tr>
              <a:tr h="396039">
                <a:tc>
                  <a:txBody>
                    <a:bodyPr/>
                    <a:lstStyle/>
                    <a:p>
                      <a:pPr marL="0" marR="0" algn="l">
                        <a:lnSpc>
                          <a:spcPct val="100000"/>
                        </a:lnSpc>
                        <a:spcBef>
                          <a:spcPts val="0"/>
                        </a:spcBef>
                        <a:spcAft>
                          <a:spcPts val="0"/>
                        </a:spcAft>
                      </a:pPr>
                      <a:r>
                        <a:rPr lang="en-US" sz="1300" dirty="0">
                          <a:effectLst/>
                          <a:latin typeface="+mn-lt"/>
                          <a:ea typeface="Times New Roman"/>
                        </a:rPr>
                        <a:t>Export performance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a certain share of output be exported.</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Prohibited or discouraged by many BITs and RITs</a:t>
                      </a:r>
                    </a:p>
                  </a:txBody>
                  <a:tcPr marL="68580" marR="68580" marT="0" marB="0"/>
                </a:tc>
                <a:extLst>
                  <a:ext uri="{0D108BD9-81ED-4DB2-BD59-A6C34878D82A}">
                    <a16:rowId xmlns:a16="http://schemas.microsoft.com/office/drawing/2014/main" val="10001"/>
                  </a:ext>
                </a:extLst>
              </a:tr>
              <a:tr h="396039">
                <a:tc>
                  <a:txBody>
                    <a:bodyPr/>
                    <a:lstStyle/>
                    <a:p>
                      <a:pPr marL="0" marR="0" algn="l">
                        <a:lnSpc>
                          <a:spcPct val="100000"/>
                        </a:lnSpc>
                        <a:spcBef>
                          <a:spcPts val="0"/>
                        </a:spcBef>
                        <a:spcAft>
                          <a:spcPts val="0"/>
                        </a:spcAft>
                      </a:pPr>
                      <a:r>
                        <a:rPr lang="en-US" sz="1300">
                          <a:effectLst/>
                          <a:latin typeface="+mn-lt"/>
                          <a:ea typeface="Times New Roman"/>
                        </a:rPr>
                        <a:t>Exchange restriction</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Limits a firm’s access to foreign exchange.</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 </a:t>
                      </a:r>
                    </a:p>
                  </a:txBody>
                  <a:tcPr marL="68580" marR="68580" marT="0" marB="0"/>
                </a:tc>
                <a:extLst>
                  <a:ext uri="{0D108BD9-81ED-4DB2-BD59-A6C34878D82A}">
                    <a16:rowId xmlns:a16="http://schemas.microsoft.com/office/drawing/2014/main" val="10002"/>
                  </a:ext>
                </a:extLst>
              </a:tr>
              <a:tr h="396039">
                <a:tc>
                  <a:txBody>
                    <a:bodyPr/>
                    <a:lstStyle/>
                    <a:p>
                      <a:pPr marL="0" marR="0" algn="l">
                        <a:lnSpc>
                          <a:spcPct val="100000"/>
                        </a:lnSpc>
                        <a:spcBef>
                          <a:spcPts val="0"/>
                        </a:spcBef>
                        <a:spcAft>
                          <a:spcPts val="0"/>
                        </a:spcAft>
                      </a:pPr>
                      <a:r>
                        <a:rPr lang="en-US" sz="1300">
                          <a:effectLst/>
                          <a:latin typeface="+mn-lt"/>
                          <a:ea typeface="Times New Roman"/>
                        </a:rPr>
                        <a:t>Technology transfer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certain technologies be transferred or that certain R&amp;D functions be performed locally.</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Prohibited or discouraged by many BITs and RITs</a:t>
                      </a:r>
                    </a:p>
                  </a:txBody>
                  <a:tcPr marL="68580" marR="68580" marT="0" marB="0"/>
                </a:tc>
                <a:extLst>
                  <a:ext uri="{0D108BD9-81ED-4DB2-BD59-A6C34878D82A}">
                    <a16:rowId xmlns:a16="http://schemas.microsoft.com/office/drawing/2014/main" val="10003"/>
                  </a:ext>
                </a:extLst>
              </a:tr>
              <a:tr h="396039">
                <a:tc>
                  <a:txBody>
                    <a:bodyPr/>
                    <a:lstStyle/>
                    <a:p>
                      <a:pPr marL="0" marR="0" algn="l">
                        <a:lnSpc>
                          <a:spcPct val="100000"/>
                        </a:lnSpc>
                        <a:spcBef>
                          <a:spcPts val="0"/>
                        </a:spcBef>
                        <a:spcAft>
                          <a:spcPts val="0"/>
                        </a:spcAft>
                      </a:pPr>
                      <a:r>
                        <a:rPr lang="en-US" sz="1300">
                          <a:effectLst/>
                          <a:latin typeface="+mn-lt"/>
                          <a:ea typeface="Times New Roman"/>
                        </a:rPr>
                        <a:t>Licensing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Requires that the foreign firm license certain technologies to local firms.</a:t>
                      </a:r>
                    </a:p>
                  </a:txBody>
                  <a:tcPr marL="68580" marR="68580" marT="0" marB="0"/>
                </a:tc>
                <a:tc>
                  <a:txBody>
                    <a:bodyPr/>
                    <a:lstStyle/>
                    <a:p>
                      <a:pPr marL="0" marR="0" algn="l">
                        <a:lnSpc>
                          <a:spcPct val="100000"/>
                        </a:lnSpc>
                        <a:spcBef>
                          <a:spcPts val="0"/>
                        </a:spcBef>
                        <a:spcAft>
                          <a:spcPts val="0"/>
                        </a:spcAft>
                      </a:pPr>
                      <a:r>
                        <a:rPr lang="en-US" sz="1300">
                          <a:effectLst/>
                          <a:latin typeface="+mn-lt"/>
                          <a:ea typeface="Times New Roman"/>
                        </a:rPr>
                        <a:t> </a:t>
                      </a:r>
                    </a:p>
                  </a:txBody>
                  <a:tcPr marL="68580" marR="68580" marT="0" marB="0"/>
                </a:tc>
                <a:extLst>
                  <a:ext uri="{0D108BD9-81ED-4DB2-BD59-A6C34878D82A}">
                    <a16:rowId xmlns:a16="http://schemas.microsoft.com/office/drawing/2014/main" val="10004"/>
                  </a:ext>
                </a:extLst>
              </a:tr>
              <a:tr h="396039">
                <a:tc>
                  <a:txBody>
                    <a:bodyPr/>
                    <a:lstStyle/>
                    <a:p>
                      <a:pPr marL="0" marR="0" algn="l">
                        <a:lnSpc>
                          <a:spcPct val="100000"/>
                        </a:lnSpc>
                        <a:spcBef>
                          <a:spcPts val="0"/>
                        </a:spcBef>
                        <a:spcAft>
                          <a:spcPts val="0"/>
                        </a:spcAft>
                      </a:pPr>
                      <a:r>
                        <a:rPr lang="en-US" sz="1300">
                          <a:effectLst/>
                          <a:latin typeface="+mn-lt"/>
                          <a:ea typeface="Times New Roman"/>
                        </a:rPr>
                        <a:t>Remittance restriction</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Limits the right of the foreign firm to repatriate profits.</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 </a:t>
                      </a:r>
                    </a:p>
                  </a:txBody>
                  <a:tcPr marL="68580" marR="68580" marT="0" marB="0"/>
                </a:tc>
                <a:extLst>
                  <a:ext uri="{0D108BD9-81ED-4DB2-BD59-A6C34878D82A}">
                    <a16:rowId xmlns:a16="http://schemas.microsoft.com/office/drawing/2014/main" val="10005"/>
                  </a:ext>
                </a:extLst>
              </a:tr>
              <a:tr h="396039">
                <a:tc>
                  <a:txBody>
                    <a:bodyPr/>
                    <a:lstStyle/>
                    <a:p>
                      <a:pPr marL="0" marR="0" algn="l">
                        <a:lnSpc>
                          <a:spcPct val="100000"/>
                        </a:lnSpc>
                        <a:spcBef>
                          <a:spcPts val="0"/>
                        </a:spcBef>
                        <a:spcAft>
                          <a:spcPts val="0"/>
                        </a:spcAft>
                      </a:pPr>
                      <a:r>
                        <a:rPr lang="en-US" sz="1300">
                          <a:effectLst/>
                          <a:latin typeface="+mn-lt"/>
                          <a:ea typeface="Times New Roman"/>
                        </a:rPr>
                        <a:t>Local equity requirement</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Restricts the amount of a firm’s equity that can be held by local investors.</a:t>
                      </a:r>
                    </a:p>
                  </a:txBody>
                  <a:tcPr marL="68580" marR="68580" marT="0" marB="0"/>
                </a:tc>
                <a:tc>
                  <a:txBody>
                    <a:bodyPr/>
                    <a:lstStyle/>
                    <a:p>
                      <a:pPr marL="0" marR="0" algn="l">
                        <a:lnSpc>
                          <a:spcPct val="100000"/>
                        </a:lnSpc>
                        <a:spcBef>
                          <a:spcPts val="0"/>
                        </a:spcBef>
                        <a:spcAft>
                          <a:spcPts val="0"/>
                        </a:spcAft>
                      </a:pPr>
                      <a:r>
                        <a:rPr lang="en-US" sz="1300" dirty="0">
                          <a:effectLst/>
                          <a:latin typeface="+mn-lt"/>
                          <a:ea typeface="Times New Roman"/>
                        </a:rPr>
                        <a:t>Prohibited or discouraged by many BITs and RITs</a:t>
                      </a:r>
                    </a:p>
                  </a:txBody>
                  <a:tcPr marL="68580" marR="68580" marT="0" marB="0"/>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200" dirty="0"/>
          </a:p>
          <a:p>
            <a:pPr marL="0" indent="0">
              <a:buNone/>
            </a:pPr>
            <a:endParaRPr lang="en-US" sz="1200" dirty="0"/>
          </a:p>
          <a:p>
            <a:pPr marL="0" indent="0">
              <a:buNone/>
            </a:pPr>
            <a:r>
              <a:rPr lang="en-US" sz="1200" dirty="0"/>
              <a:t>Sources: Low and Subramanian (1996) and UNCTAD (2003)</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91962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32822-1B7C-4645-9A32-213351EE8366}"/>
              </a:ext>
            </a:extLst>
          </p:cNvPr>
          <p:cNvSpPr>
            <a:spLocks noGrp="1"/>
          </p:cNvSpPr>
          <p:nvPr>
            <p:ph type="title"/>
          </p:nvPr>
        </p:nvSpPr>
        <p:spPr/>
        <p:txBody>
          <a:bodyPr/>
          <a:lstStyle/>
          <a:p>
            <a:r>
              <a:rPr lang="en-US" dirty="0"/>
              <a:t>Policy Stances</a:t>
            </a:r>
          </a:p>
        </p:txBody>
      </p:sp>
      <p:sp>
        <p:nvSpPr>
          <p:cNvPr id="3" name="Content Placeholder 2">
            <a:extLst>
              <a:ext uri="{FF2B5EF4-FFF2-40B4-BE49-F238E27FC236}">
                <a16:creationId xmlns:a16="http://schemas.microsoft.com/office/drawing/2014/main" id="{AAFB082D-68B1-D04E-971E-1CFCDA1AE777}"/>
              </a:ext>
            </a:extLst>
          </p:cNvPr>
          <p:cNvSpPr>
            <a:spLocks noGrp="1"/>
          </p:cNvSpPr>
          <p:nvPr>
            <p:ph idx="1"/>
          </p:nvPr>
        </p:nvSpPr>
        <p:spPr/>
        <p:txBody>
          <a:bodyPr/>
          <a:lstStyle/>
          <a:p>
            <a:r>
              <a:rPr lang="en-US" sz="2000" dirty="0"/>
              <a:t>Some countries also offer potential MNEs </a:t>
            </a:r>
            <a:r>
              <a:rPr lang="en-US" sz="2000" i="1" dirty="0">
                <a:solidFill>
                  <a:schemeClr val="accent5">
                    <a:lumMod val="50000"/>
                  </a:schemeClr>
                </a:solidFill>
              </a:rPr>
              <a:t>location incentives </a:t>
            </a:r>
            <a:r>
              <a:rPr lang="en-US" sz="2000" dirty="0"/>
              <a:t>in the form of tax breaks. These policies often take the form of “customs-free zones,” in which tax rates have been lowered. </a:t>
            </a:r>
          </a:p>
          <a:p>
            <a:r>
              <a:rPr lang="en-US" sz="2000" dirty="0"/>
              <a:t>It is not clear, however, that these policies are worthwhile in attracting FDI. They can result in excessive bidding wars between host countries and simply become transfers to the MNEs involved.</a:t>
            </a:r>
          </a:p>
          <a:p>
            <a:r>
              <a:rPr lang="en-US" sz="2000" dirty="0"/>
              <a:t>Rather than subsidizing FDI through tax incentives, efforts need to be made to understand how to best tax MNEs </a:t>
            </a:r>
            <a:r>
              <a:rPr lang="en-US" sz="2000" i="1" dirty="0"/>
              <a:t>instead of </a:t>
            </a:r>
            <a:r>
              <a:rPr lang="en-US" sz="2000" dirty="0"/>
              <a:t>subsidizing them.</a:t>
            </a:r>
          </a:p>
          <a:p>
            <a:endParaRPr lang="en-US" sz="1800" dirty="0"/>
          </a:p>
        </p:txBody>
      </p:sp>
      <p:sp>
        <p:nvSpPr>
          <p:cNvPr id="4" name="Footer Placeholder 3">
            <a:extLst>
              <a:ext uri="{FF2B5EF4-FFF2-40B4-BE49-F238E27FC236}">
                <a16:creationId xmlns:a16="http://schemas.microsoft.com/office/drawing/2014/main" id="{B354EEB3-DE54-1846-B93B-8F85B1693833}"/>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627586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A2601-AA52-AC48-B882-5602D186C13D}"/>
              </a:ext>
            </a:extLst>
          </p:cNvPr>
          <p:cNvSpPr>
            <a:spLocks noGrp="1"/>
          </p:cNvSpPr>
          <p:nvPr>
            <p:ph type="title"/>
          </p:nvPr>
        </p:nvSpPr>
        <p:spPr/>
        <p:txBody>
          <a:bodyPr/>
          <a:lstStyle/>
          <a:p>
            <a:r>
              <a:rPr lang="en-US" dirty="0"/>
              <a:t>Entering Global Value Chains</a:t>
            </a:r>
          </a:p>
        </p:txBody>
      </p:sp>
      <p:sp>
        <p:nvSpPr>
          <p:cNvPr id="3" name="Content Placeholder 2">
            <a:extLst>
              <a:ext uri="{FF2B5EF4-FFF2-40B4-BE49-F238E27FC236}">
                <a16:creationId xmlns:a16="http://schemas.microsoft.com/office/drawing/2014/main" id="{B0726879-58A5-3046-8EDA-68245A71E352}"/>
              </a:ext>
            </a:extLst>
          </p:cNvPr>
          <p:cNvSpPr>
            <a:spLocks noGrp="1"/>
          </p:cNvSpPr>
          <p:nvPr>
            <p:ph idx="1"/>
          </p:nvPr>
        </p:nvSpPr>
        <p:spPr>
          <a:xfrm>
            <a:off x="457200" y="1600200"/>
            <a:ext cx="8229600" cy="4530725"/>
          </a:xfrm>
        </p:spPr>
        <p:txBody>
          <a:bodyPr/>
          <a:lstStyle/>
          <a:p>
            <a:r>
              <a:rPr lang="en-US" sz="2000" dirty="0"/>
              <a:t>The question facing many countries is how to enter into GVCs—need for a “</a:t>
            </a:r>
            <a:r>
              <a:rPr lang="en-US" sz="2000" dirty="0">
                <a:solidFill>
                  <a:schemeClr val="accent5">
                    <a:lumMod val="50000"/>
                  </a:schemeClr>
                </a:solidFill>
              </a:rPr>
              <a:t>task-based development strategy</a:t>
            </a:r>
            <a:r>
              <a:rPr lang="en-US" sz="2000" dirty="0"/>
              <a:t>”</a:t>
            </a:r>
          </a:p>
          <a:p>
            <a:r>
              <a:rPr lang="en-US" sz="2000" dirty="0"/>
              <a:t>Two approaches: attracting FDI and facilitating domestic firms’ access to GVCs</a:t>
            </a:r>
          </a:p>
          <a:p>
            <a:r>
              <a:rPr lang="en-US" sz="2000" dirty="0"/>
              <a:t>A number of </a:t>
            </a:r>
            <a:r>
              <a:rPr lang="en-US" sz="2000" dirty="0">
                <a:solidFill>
                  <a:schemeClr val="accent5">
                    <a:lumMod val="50000"/>
                  </a:schemeClr>
                </a:solidFill>
              </a:rPr>
              <a:t>entry points </a:t>
            </a:r>
            <a:r>
              <a:rPr lang="en-US" sz="2000" dirty="0"/>
              <a:t>for a domestic firm into GVCs, including:</a:t>
            </a:r>
          </a:p>
          <a:p>
            <a:pPr lvl="1"/>
            <a:r>
              <a:rPr lang="en-US" sz="1800" dirty="0"/>
              <a:t>Supplying intermediate inputs to a foreign subsidiary operating in the firm’s home country</a:t>
            </a:r>
          </a:p>
          <a:p>
            <a:pPr lvl="1"/>
            <a:r>
              <a:rPr lang="en-US" sz="1800" dirty="0"/>
              <a:t>Supplying intermediate inputs to foreign firms abroad</a:t>
            </a:r>
          </a:p>
          <a:p>
            <a:pPr lvl="1"/>
            <a:r>
              <a:rPr lang="en-US" sz="1800" dirty="0"/>
              <a:t>Becoming a final assembler for foreign firms (contract manufacturing)</a:t>
            </a:r>
          </a:p>
          <a:p>
            <a:r>
              <a:rPr lang="en-US" sz="2000" dirty="0"/>
              <a:t>A country also needs to be cognizant of </a:t>
            </a:r>
            <a:r>
              <a:rPr lang="en-US" sz="2000" i="1" dirty="0">
                <a:solidFill>
                  <a:schemeClr val="accent5">
                    <a:lumMod val="50000"/>
                  </a:schemeClr>
                </a:solidFill>
              </a:rPr>
              <a:t>resource endowments</a:t>
            </a:r>
            <a:r>
              <a:rPr lang="en-US" sz="2000" dirty="0">
                <a:solidFill>
                  <a:schemeClr val="accent5">
                    <a:lumMod val="50000"/>
                  </a:schemeClr>
                </a:solidFill>
              </a:rPr>
              <a:t> </a:t>
            </a:r>
            <a:r>
              <a:rPr lang="en-US" sz="2000" dirty="0"/>
              <a:t>when judging where to try to enter GVCs.</a:t>
            </a:r>
          </a:p>
          <a:p>
            <a:r>
              <a:rPr lang="en-US" sz="2000" dirty="0"/>
              <a:t>The choice of tasks needs to be informed by the country’s geographic </a:t>
            </a:r>
            <a:r>
              <a:rPr lang="en-US" sz="2000" i="1" dirty="0">
                <a:solidFill>
                  <a:schemeClr val="accent5">
                    <a:lumMod val="50000"/>
                  </a:schemeClr>
                </a:solidFill>
              </a:rPr>
              <a:t>location</a:t>
            </a:r>
            <a:r>
              <a:rPr lang="en-US" sz="2000" dirty="0"/>
              <a:t>.</a:t>
            </a:r>
          </a:p>
          <a:p>
            <a:endParaRPr lang="en-US" sz="2000" dirty="0"/>
          </a:p>
        </p:txBody>
      </p:sp>
      <p:sp>
        <p:nvSpPr>
          <p:cNvPr id="4" name="Footer Placeholder 3">
            <a:extLst>
              <a:ext uri="{FF2B5EF4-FFF2-40B4-BE49-F238E27FC236}">
                <a16:creationId xmlns:a16="http://schemas.microsoft.com/office/drawing/2014/main" id="{23052FDF-B977-404C-B4CE-58A2C223B80C}"/>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51341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Entering Global Value Chains</a:t>
            </a:r>
            <a:endParaRPr lang="en-US" sz="3800" dirty="0"/>
          </a:p>
        </p:txBody>
      </p:sp>
      <p:sp>
        <p:nvSpPr>
          <p:cNvPr id="3" name="Content Placeholder 2"/>
          <p:cNvSpPr>
            <a:spLocks noGrp="1"/>
          </p:cNvSpPr>
          <p:nvPr>
            <p:ph idx="1"/>
          </p:nvPr>
        </p:nvSpPr>
        <p:spPr>
          <a:xfrm>
            <a:off x="457200" y="1371600"/>
            <a:ext cx="8229600" cy="4759325"/>
          </a:xfrm>
        </p:spPr>
        <p:txBody>
          <a:bodyPr/>
          <a:lstStyle/>
          <a:p>
            <a:r>
              <a:rPr lang="en-US" sz="2000" dirty="0"/>
              <a:t>Another policy stance towards hosting GVCs is to set up an </a:t>
            </a:r>
            <a:r>
              <a:rPr lang="en-US" sz="2000" b="1" dirty="0">
                <a:solidFill>
                  <a:schemeClr val="accent5">
                    <a:lumMod val="50000"/>
                  </a:schemeClr>
                </a:solidFill>
              </a:rPr>
              <a:t>export processing zone </a:t>
            </a:r>
            <a:r>
              <a:rPr lang="en-US" sz="2000" dirty="0"/>
              <a:t>or EPZ</a:t>
            </a:r>
          </a:p>
          <a:p>
            <a:r>
              <a:rPr lang="en-US" sz="2000" dirty="0"/>
              <a:t>An EPZ is an area of the host country in which MNEs can locate and in which they enjoy, in return for exporting most or the whole of their output, favorable treatment in the areas of infrastructure, taxation, tariffs on imported intermediate goods, and labor costs.</a:t>
            </a:r>
          </a:p>
          <a:p>
            <a:r>
              <a:rPr lang="en-US" sz="2000" dirty="0"/>
              <a:t>EPZs have increased from fewer than 100 in 1975 to approximately 3,000 in 2000, and then to approximately 4,000 in 2015.</a:t>
            </a:r>
          </a:p>
          <a:p>
            <a:r>
              <a:rPr lang="en-US" sz="2000" dirty="0"/>
              <a:t>In most cases, EPZs involve relatively </a:t>
            </a:r>
            <a:r>
              <a:rPr lang="en-US" sz="2000" dirty="0">
                <a:solidFill>
                  <a:schemeClr val="accent5">
                    <a:lumMod val="50000"/>
                  </a:schemeClr>
                </a:solidFill>
              </a:rPr>
              <a:t>labor-intensive, “light” manufacturing </a:t>
            </a:r>
            <a:r>
              <a:rPr lang="en-US" sz="2000" dirty="0"/>
              <a:t>such as textiles, clothing, footwear, and electronics</a:t>
            </a:r>
          </a:p>
          <a:p>
            <a:r>
              <a:rPr lang="en-US" sz="2000" dirty="0"/>
              <a:t>EPZs are </a:t>
            </a:r>
            <a:r>
              <a:rPr lang="en-US" sz="2000" dirty="0">
                <a:solidFill>
                  <a:schemeClr val="accent5">
                    <a:lumMod val="50000"/>
                  </a:schemeClr>
                </a:solidFill>
              </a:rPr>
              <a:t>trade-promoting</a:t>
            </a:r>
            <a:r>
              <a:rPr lang="en-US" sz="2000" dirty="0"/>
              <a:t> but have not always performed well in cost-benefit analyses.</a:t>
            </a:r>
          </a:p>
          <a:p>
            <a:r>
              <a:rPr lang="en-US" sz="2000" dirty="0"/>
              <a:t>EPZs tend to have an “enclave” characteristic, </a:t>
            </a:r>
            <a:r>
              <a:rPr lang="en-US" sz="2000" dirty="0">
                <a:solidFill>
                  <a:schemeClr val="accent5">
                    <a:lumMod val="50000"/>
                  </a:schemeClr>
                </a:solidFill>
              </a:rPr>
              <a:t>lacking linkages </a:t>
            </a:r>
            <a:r>
              <a:rPr lang="en-US" sz="2000" dirty="0"/>
              <a:t>to the rest of the economy.</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E5E81-2D18-4E48-A14F-95313E5B192E}"/>
              </a:ext>
            </a:extLst>
          </p:cNvPr>
          <p:cNvSpPr>
            <a:spLocks noGrp="1"/>
          </p:cNvSpPr>
          <p:nvPr>
            <p:ph type="title"/>
          </p:nvPr>
        </p:nvSpPr>
        <p:spPr/>
        <p:txBody>
          <a:bodyPr/>
          <a:lstStyle/>
          <a:p>
            <a:r>
              <a:rPr lang="en-US" dirty="0"/>
              <a:t>Entering Global Value Chains</a:t>
            </a:r>
          </a:p>
        </p:txBody>
      </p:sp>
      <p:sp>
        <p:nvSpPr>
          <p:cNvPr id="3" name="Content Placeholder 2">
            <a:extLst>
              <a:ext uri="{FF2B5EF4-FFF2-40B4-BE49-F238E27FC236}">
                <a16:creationId xmlns:a16="http://schemas.microsoft.com/office/drawing/2014/main" id="{0D1A1C19-9067-EE43-8CE2-95A85841AD02}"/>
              </a:ext>
            </a:extLst>
          </p:cNvPr>
          <p:cNvSpPr>
            <a:spLocks noGrp="1"/>
          </p:cNvSpPr>
          <p:nvPr>
            <p:ph idx="1"/>
          </p:nvPr>
        </p:nvSpPr>
        <p:spPr/>
        <p:txBody>
          <a:bodyPr/>
          <a:lstStyle/>
          <a:p>
            <a:r>
              <a:rPr lang="en-US" sz="2800" dirty="0"/>
              <a:t>GVC participation is not without </a:t>
            </a:r>
            <a:r>
              <a:rPr lang="en-US" sz="2800" i="1" dirty="0"/>
              <a:t>risks</a:t>
            </a:r>
            <a:r>
              <a:rPr lang="en-US" sz="2800" dirty="0"/>
              <a:t>.</a:t>
            </a:r>
          </a:p>
          <a:p>
            <a:r>
              <a:rPr lang="en-US" sz="2800" dirty="0"/>
              <a:t>Being embedded inside a GVC exposes a country and its participating firms to </a:t>
            </a:r>
            <a:r>
              <a:rPr lang="en-US" sz="2800" dirty="0">
                <a:solidFill>
                  <a:schemeClr val="accent5">
                    <a:lumMod val="50000"/>
                  </a:schemeClr>
                </a:solidFill>
              </a:rPr>
              <a:t>commercial shocks</a:t>
            </a:r>
            <a:r>
              <a:rPr lang="en-US" sz="2800" dirty="0"/>
              <a:t>, both </a:t>
            </a:r>
            <a:r>
              <a:rPr lang="en-US" sz="2800" dirty="0">
                <a:solidFill>
                  <a:schemeClr val="accent5">
                    <a:lumMod val="50000"/>
                  </a:schemeClr>
                </a:solidFill>
              </a:rPr>
              <a:t>upstream</a:t>
            </a:r>
            <a:r>
              <a:rPr lang="en-US" sz="2800" dirty="0"/>
              <a:t> (supply-side shocks), in the form of potential </a:t>
            </a:r>
            <a:r>
              <a:rPr lang="en-US" sz="2800" dirty="0">
                <a:solidFill>
                  <a:schemeClr val="accent5">
                    <a:lumMod val="50000"/>
                  </a:schemeClr>
                </a:solidFill>
              </a:rPr>
              <a:t>intermediate product supply interruptions</a:t>
            </a:r>
            <a:r>
              <a:rPr lang="en-US" sz="2800" dirty="0"/>
              <a:t>, and </a:t>
            </a:r>
            <a:r>
              <a:rPr lang="en-US" sz="2800" dirty="0">
                <a:solidFill>
                  <a:schemeClr val="accent5">
                    <a:lumMod val="50000"/>
                  </a:schemeClr>
                </a:solidFill>
              </a:rPr>
              <a:t>downstream</a:t>
            </a:r>
            <a:r>
              <a:rPr lang="en-US" sz="2800" dirty="0"/>
              <a:t> (demand-side shocks), in the form of </a:t>
            </a:r>
            <a:r>
              <a:rPr lang="en-US" sz="2800" dirty="0">
                <a:solidFill>
                  <a:schemeClr val="accent5">
                    <a:lumMod val="50000"/>
                  </a:schemeClr>
                </a:solidFill>
              </a:rPr>
              <a:t>demand volatility</a:t>
            </a:r>
            <a:r>
              <a:rPr lang="en-US" sz="2800" dirty="0"/>
              <a:t>.</a:t>
            </a:r>
          </a:p>
          <a:p>
            <a:endParaRPr lang="en-US" sz="2800" dirty="0"/>
          </a:p>
        </p:txBody>
      </p:sp>
      <p:sp>
        <p:nvSpPr>
          <p:cNvPr id="4" name="Footer Placeholder 3">
            <a:extLst>
              <a:ext uri="{FF2B5EF4-FFF2-40B4-BE49-F238E27FC236}">
                <a16:creationId xmlns:a16="http://schemas.microsoft.com/office/drawing/2014/main" id="{9B24FCAF-0ADE-A949-9939-DD46D7BD7F97}"/>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617008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Promoting Linkages</a:t>
            </a:r>
          </a:p>
        </p:txBody>
      </p:sp>
      <p:sp>
        <p:nvSpPr>
          <p:cNvPr id="3" name="Content Placeholder 2"/>
          <p:cNvSpPr>
            <a:spLocks noGrp="1"/>
          </p:cNvSpPr>
          <p:nvPr>
            <p:ph idx="1"/>
          </p:nvPr>
        </p:nvSpPr>
        <p:spPr>
          <a:xfrm>
            <a:off x="457200" y="1371600"/>
            <a:ext cx="8229600" cy="4759325"/>
          </a:xfrm>
        </p:spPr>
        <p:txBody>
          <a:bodyPr/>
          <a:lstStyle/>
          <a:p>
            <a:r>
              <a:rPr lang="en-US" sz="2400" dirty="0"/>
              <a:t>It is possible for MNEs to leave some parts of the upstream components of the GVC to other firms, but chose to buy from local firms in the country in which it is located</a:t>
            </a:r>
          </a:p>
          <a:p>
            <a:r>
              <a:rPr lang="en-US" sz="2400" dirty="0"/>
              <a:t>This is known as </a:t>
            </a:r>
            <a:r>
              <a:rPr lang="en-US" sz="2400" b="1" dirty="0">
                <a:solidFill>
                  <a:schemeClr val="accent5">
                    <a:lumMod val="50000"/>
                  </a:schemeClr>
                </a:solidFill>
              </a:rPr>
              <a:t>backward linkages</a:t>
            </a:r>
            <a:r>
              <a:rPr lang="en-US" sz="2400" i="1" dirty="0">
                <a:solidFill>
                  <a:schemeClr val="accent5">
                    <a:lumMod val="50000"/>
                  </a:schemeClr>
                </a:solidFill>
              </a:rPr>
              <a:t> </a:t>
            </a:r>
            <a:r>
              <a:rPr lang="en-US" sz="2400" dirty="0"/>
              <a:t>to domestic suppliers</a:t>
            </a:r>
          </a:p>
          <a:p>
            <a:r>
              <a:rPr lang="en-US" sz="2400" dirty="0"/>
              <a:t>Historically, backward linkages have been weak</a:t>
            </a:r>
          </a:p>
          <a:p>
            <a:r>
              <a:rPr lang="en-US" sz="2400" dirty="0"/>
              <a:t>The increased role of MNEs in an economy without significant backward linkages results in what are termed </a:t>
            </a:r>
            <a:r>
              <a:rPr lang="en-US" sz="2400" i="1" dirty="0">
                <a:solidFill>
                  <a:schemeClr val="accent5">
                    <a:lumMod val="50000"/>
                  </a:schemeClr>
                </a:solidFill>
              </a:rPr>
              <a:t>enclaves</a:t>
            </a:r>
            <a:r>
              <a:rPr lang="en-US" sz="2400" dirty="0"/>
              <a:t> with little connection to the rest of the economy and little contribution beyond direct employment effects</a:t>
            </a:r>
          </a:p>
          <a:p>
            <a:endParaRPr lang="en-US" sz="2400" dirty="0"/>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Promoting Linkages: Traditional and New Approaches</a:t>
            </a:r>
          </a:p>
        </p:txBody>
      </p:sp>
      <p:sp>
        <p:nvSpPr>
          <p:cNvPr id="3" name="Content Placeholder 2"/>
          <p:cNvSpPr>
            <a:spLocks noGrp="1"/>
          </p:cNvSpPr>
          <p:nvPr>
            <p:ph idx="1"/>
          </p:nvPr>
        </p:nvSpPr>
        <p:spPr>
          <a:xfrm>
            <a:off x="457200" y="1676400"/>
            <a:ext cx="8229600" cy="4454525"/>
          </a:xfrm>
        </p:spPr>
        <p:txBody>
          <a:bodyPr/>
          <a:lstStyle/>
          <a:p>
            <a:r>
              <a:rPr lang="en-US" sz="2400" dirty="0"/>
              <a:t>Traditionally, the means to avoid enclave FDI was via the </a:t>
            </a:r>
            <a:r>
              <a:rPr lang="en-US" sz="2400" dirty="0">
                <a:solidFill>
                  <a:schemeClr val="accent5">
                    <a:lumMod val="50000"/>
                  </a:schemeClr>
                </a:solidFill>
              </a:rPr>
              <a:t>local content requirements</a:t>
            </a:r>
            <a:r>
              <a:rPr lang="en-US" sz="2400" dirty="0"/>
              <a:t>, but these are no longer allowed for WTO members</a:t>
            </a:r>
          </a:p>
          <a:p>
            <a:r>
              <a:rPr lang="en-US" sz="2400" dirty="0"/>
              <a:t>New thinking in the area of facilitating backward linkages suggests that local content requirements should be replaced by efforts to </a:t>
            </a:r>
            <a:r>
              <a:rPr lang="en-US" sz="2400" dirty="0">
                <a:solidFill>
                  <a:schemeClr val="accent5">
                    <a:lumMod val="50000"/>
                  </a:schemeClr>
                </a:solidFill>
              </a:rPr>
              <a:t>support local suppliers in their efforts to secure contracts </a:t>
            </a:r>
            <a:r>
              <a:rPr lang="en-US" sz="2400" dirty="0"/>
              <a:t>with foreign MNEs </a:t>
            </a:r>
          </a:p>
          <a:p>
            <a:r>
              <a:rPr lang="en-US" sz="2400" dirty="0"/>
              <a:t>If a foreign MNE can be induced to source inputs locally rather than by importing them, the host country can gain a number of important benefits</a:t>
            </a:r>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Analytical Elements</a:t>
            </a:r>
          </a:p>
        </p:txBody>
      </p:sp>
      <p:sp>
        <p:nvSpPr>
          <p:cNvPr id="3" name="Content Placeholder 2"/>
          <p:cNvSpPr>
            <a:spLocks noGrp="1"/>
          </p:cNvSpPr>
          <p:nvPr>
            <p:ph idx="1"/>
          </p:nvPr>
        </p:nvSpPr>
        <p:spPr/>
        <p:txBody>
          <a:bodyPr/>
          <a:lstStyle/>
          <a:p>
            <a:r>
              <a:rPr lang="en-US" dirty="0"/>
              <a:t>Countries</a:t>
            </a:r>
          </a:p>
          <a:p>
            <a:r>
              <a:rPr lang="en-US" dirty="0"/>
              <a:t>Sectors</a:t>
            </a:r>
          </a:p>
          <a:p>
            <a:r>
              <a:rPr lang="en-US" dirty="0"/>
              <a:t>Tasks</a:t>
            </a:r>
          </a:p>
          <a:p>
            <a:r>
              <a:rPr lang="en-US" dirty="0"/>
              <a:t>Firms</a:t>
            </a:r>
          </a:p>
          <a:p>
            <a:r>
              <a:rPr lang="en-US" dirty="0"/>
              <a:t>Factors of production</a:t>
            </a:r>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Promoting Linkages: Potential Benefits</a:t>
            </a:r>
          </a:p>
        </p:txBody>
      </p:sp>
      <p:sp>
        <p:nvSpPr>
          <p:cNvPr id="3" name="Content Placeholder 2"/>
          <p:cNvSpPr>
            <a:spLocks noGrp="1"/>
          </p:cNvSpPr>
          <p:nvPr>
            <p:ph idx="1"/>
          </p:nvPr>
        </p:nvSpPr>
        <p:spPr/>
        <p:txBody>
          <a:bodyPr/>
          <a:lstStyle/>
          <a:p>
            <a:r>
              <a:rPr lang="en-US" sz="2400" dirty="0"/>
              <a:t>The potential benefits of promoting </a:t>
            </a:r>
            <a:r>
              <a:rPr lang="en-US" sz="2400" dirty="0">
                <a:solidFill>
                  <a:schemeClr val="accent5">
                    <a:lumMod val="50000"/>
                  </a:schemeClr>
                </a:solidFill>
              </a:rPr>
              <a:t>backward linkages </a:t>
            </a:r>
            <a:r>
              <a:rPr lang="en-US" sz="2400" dirty="0"/>
              <a:t>from MNEs to domestic firms include</a:t>
            </a:r>
          </a:p>
          <a:p>
            <a:pPr lvl="1"/>
            <a:r>
              <a:rPr lang="en-US" sz="2000" dirty="0"/>
              <a:t>Employment can increase, since the sourced inputs are new production</a:t>
            </a:r>
          </a:p>
          <a:p>
            <a:pPr lvl="1"/>
            <a:r>
              <a:rPr lang="en-US" sz="2000" dirty="0"/>
              <a:t>The balance of payments can improve, since the inputs will no longer be imported</a:t>
            </a:r>
          </a:p>
          <a:p>
            <a:pPr lvl="1"/>
            <a:r>
              <a:rPr lang="en-US" sz="2000" dirty="0"/>
              <a:t>Production technologies can be better adapted to local conditions</a:t>
            </a:r>
          </a:p>
          <a:p>
            <a:pPr lvl="1"/>
            <a:r>
              <a:rPr lang="en-US" sz="2000" dirty="0"/>
              <a:t>Tangible and intangible assets can potentially be passed from the foreign MNE to the local suppliers</a:t>
            </a:r>
          </a:p>
          <a:p>
            <a:pPr lvl="1"/>
            <a:r>
              <a:rPr lang="en-US" sz="2000" dirty="0"/>
              <a:t>Local suppliers can coalesce into a spatial cluster that supports agglomeration economies in the form of innovation and upgrading</a:t>
            </a:r>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Promoting Linkages: How To Do It</a:t>
            </a:r>
          </a:p>
        </p:txBody>
      </p:sp>
      <p:sp>
        <p:nvSpPr>
          <p:cNvPr id="3" name="Content Placeholder 2"/>
          <p:cNvSpPr>
            <a:spLocks noGrp="1"/>
          </p:cNvSpPr>
          <p:nvPr>
            <p:ph idx="1"/>
          </p:nvPr>
        </p:nvSpPr>
        <p:spPr>
          <a:xfrm>
            <a:off x="457200" y="1295400"/>
            <a:ext cx="8229600" cy="4835525"/>
          </a:xfrm>
        </p:spPr>
        <p:txBody>
          <a:bodyPr/>
          <a:lstStyle/>
          <a:p>
            <a:r>
              <a:rPr lang="en-US" sz="2000" dirty="0"/>
              <a:t>The key policy question for developing countries is </a:t>
            </a:r>
            <a:r>
              <a:rPr lang="en-US" sz="2000" i="1" dirty="0"/>
              <a:t>how</a:t>
            </a:r>
            <a:r>
              <a:rPr lang="en-US" sz="2000" dirty="0"/>
              <a:t> to foster </a:t>
            </a:r>
            <a:r>
              <a:rPr lang="en-US" sz="2000" dirty="0">
                <a:solidFill>
                  <a:schemeClr val="accent5">
                    <a:lumMod val="50000"/>
                  </a:schemeClr>
                </a:solidFill>
              </a:rPr>
              <a:t>backward linkages </a:t>
            </a:r>
            <a:r>
              <a:rPr lang="en-US" sz="2000" dirty="0"/>
              <a:t>between foreign MNEs and potential local suppliers</a:t>
            </a:r>
          </a:p>
          <a:p>
            <a:r>
              <a:rPr lang="en-US" sz="2000" dirty="0"/>
              <a:t>The key role government is one of </a:t>
            </a:r>
            <a:r>
              <a:rPr lang="en-US" sz="2000" i="1" dirty="0"/>
              <a:t>coordination</a:t>
            </a:r>
            <a:r>
              <a:rPr lang="en-US" sz="2000" dirty="0"/>
              <a:t>, attempting to bridge the “</a:t>
            </a:r>
            <a:r>
              <a:rPr lang="en-US" sz="2000" dirty="0">
                <a:solidFill>
                  <a:schemeClr val="accent5">
                    <a:lumMod val="50000"/>
                  </a:schemeClr>
                </a:solidFill>
              </a:rPr>
              <a:t>information gaps</a:t>
            </a:r>
            <a:r>
              <a:rPr lang="en-US" sz="2000" dirty="0"/>
              <a:t>” among the players </a:t>
            </a:r>
          </a:p>
          <a:p>
            <a:r>
              <a:rPr lang="en-US" sz="2000" dirty="0"/>
              <a:t>The government can do this in a number of ways</a:t>
            </a:r>
          </a:p>
          <a:p>
            <a:pPr lvl="1"/>
            <a:r>
              <a:rPr lang="en-US" sz="1800" i="1" dirty="0">
                <a:solidFill>
                  <a:schemeClr val="accent5">
                    <a:lumMod val="50000"/>
                  </a:schemeClr>
                </a:solidFill>
              </a:rPr>
              <a:t>Information</a:t>
            </a:r>
            <a:r>
              <a:rPr lang="en-US" sz="1800" i="1" dirty="0"/>
              <a:t>: </a:t>
            </a:r>
            <a:r>
              <a:rPr lang="en-US" sz="1800" dirty="0"/>
              <a:t>Provide a matching service between MNEs and local suppliers </a:t>
            </a:r>
          </a:p>
          <a:p>
            <a:pPr lvl="1"/>
            <a:r>
              <a:rPr lang="en-US" sz="1800" i="1" dirty="0">
                <a:solidFill>
                  <a:schemeClr val="accent5">
                    <a:lumMod val="50000"/>
                  </a:schemeClr>
                </a:solidFill>
              </a:rPr>
              <a:t>Technology</a:t>
            </a:r>
            <a:r>
              <a:rPr lang="en-US" sz="1800" i="1" dirty="0"/>
              <a:t>: </a:t>
            </a:r>
            <a:r>
              <a:rPr lang="en-US" sz="1800" dirty="0"/>
              <a:t>Provide support in standards formation, materials testing, and patent registration</a:t>
            </a:r>
          </a:p>
          <a:p>
            <a:pPr lvl="1"/>
            <a:r>
              <a:rPr lang="en-US" sz="1800" i="1" dirty="0">
                <a:solidFill>
                  <a:schemeClr val="accent5">
                    <a:lumMod val="50000"/>
                  </a:schemeClr>
                </a:solidFill>
              </a:rPr>
              <a:t>Human resource development</a:t>
            </a:r>
            <a:r>
              <a:rPr lang="en-US" sz="1800" i="1" dirty="0"/>
              <a:t>: </a:t>
            </a:r>
            <a:r>
              <a:rPr lang="en-US" sz="1800" dirty="0"/>
              <a:t>Provide technical training and managerial training</a:t>
            </a:r>
          </a:p>
          <a:p>
            <a:pPr lvl="1"/>
            <a:r>
              <a:rPr lang="en-US" sz="1800" i="1" dirty="0">
                <a:solidFill>
                  <a:schemeClr val="accent5">
                    <a:lumMod val="50000"/>
                  </a:schemeClr>
                </a:solidFill>
              </a:rPr>
              <a:t>Finance</a:t>
            </a:r>
            <a:r>
              <a:rPr lang="en-US" sz="1800" i="1" dirty="0"/>
              <a:t>: </a:t>
            </a:r>
            <a:r>
              <a:rPr lang="en-US" sz="1800" dirty="0"/>
              <a:t>Remove small firms’ obstacles to access to financial resources</a:t>
            </a:r>
          </a:p>
          <a:p>
            <a:pPr lvl="1"/>
            <a:r>
              <a:rPr lang="en-US" sz="1800" i="1" dirty="0">
                <a:solidFill>
                  <a:schemeClr val="accent5">
                    <a:lumMod val="50000"/>
                  </a:schemeClr>
                </a:solidFill>
              </a:rPr>
              <a:t>Infrastructure</a:t>
            </a:r>
            <a:r>
              <a:rPr lang="en-US" sz="1800" i="1" dirty="0"/>
              <a:t>: </a:t>
            </a:r>
            <a:r>
              <a:rPr lang="en-US" sz="1800" dirty="0"/>
              <a:t>Ensure effective operation of customs, ports, and logistics</a:t>
            </a:r>
            <a:endParaRPr lang="en-US" sz="1800" i="1" dirty="0"/>
          </a:p>
          <a:p>
            <a:pPr lvl="1"/>
            <a:endParaRPr lang="en-US" sz="2000" dirty="0"/>
          </a:p>
          <a:p>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Governance of International Production</a:t>
            </a:r>
          </a:p>
        </p:txBody>
      </p:sp>
      <p:sp>
        <p:nvSpPr>
          <p:cNvPr id="3" name="Content Placeholder 2"/>
          <p:cNvSpPr>
            <a:spLocks noGrp="1"/>
          </p:cNvSpPr>
          <p:nvPr>
            <p:ph idx="1"/>
          </p:nvPr>
        </p:nvSpPr>
        <p:spPr>
          <a:xfrm>
            <a:off x="457200" y="1295400"/>
            <a:ext cx="8229600" cy="4835525"/>
          </a:xfrm>
        </p:spPr>
        <p:txBody>
          <a:bodyPr/>
          <a:lstStyle/>
          <a:p>
            <a:r>
              <a:rPr lang="en-US" sz="2000" dirty="0"/>
              <a:t>No international organization exists that governs </a:t>
            </a:r>
            <a:r>
              <a:rPr lang="en-US" sz="2000" dirty="0">
                <a:solidFill>
                  <a:schemeClr val="accent5">
                    <a:lumMod val="50000"/>
                  </a:schemeClr>
                </a:solidFill>
              </a:rPr>
              <a:t>international production</a:t>
            </a:r>
            <a:r>
              <a:rPr lang="en-US" sz="2000" dirty="0"/>
              <a:t>. </a:t>
            </a:r>
          </a:p>
          <a:p>
            <a:r>
              <a:rPr lang="en-US" sz="2000" dirty="0"/>
              <a:t>Instead, there has evolved a piecemeal and incomplete approach</a:t>
            </a:r>
          </a:p>
          <a:p>
            <a:r>
              <a:rPr lang="en-US" sz="2000" dirty="0"/>
              <a:t>A key player in the attempted governing of international production has been the </a:t>
            </a:r>
            <a:r>
              <a:rPr lang="en-US" sz="2000" dirty="0">
                <a:solidFill>
                  <a:schemeClr val="accent5">
                    <a:lumMod val="50000"/>
                  </a:schemeClr>
                </a:solidFill>
              </a:rPr>
              <a:t>Organization for Economic Cooperation and Development (OECD)</a:t>
            </a:r>
          </a:p>
          <a:p>
            <a:r>
              <a:rPr lang="en-US" sz="2000" dirty="0"/>
              <a:t>In 1995, the OECD promoted a Multilateral Agreement on Investment or MAI </a:t>
            </a:r>
          </a:p>
          <a:p>
            <a:pPr lvl="1"/>
            <a:r>
              <a:rPr lang="en-US" sz="1800" dirty="0"/>
              <a:t>The purpose of the agreement was to liberalize the cross-border flows of foreign direct investment</a:t>
            </a:r>
          </a:p>
          <a:p>
            <a:pPr lvl="1"/>
            <a:r>
              <a:rPr lang="en-US" sz="1800" dirty="0"/>
              <a:t>It would have required host countries to apply “national treatment” to all foreign firms</a:t>
            </a:r>
          </a:p>
          <a:p>
            <a:pPr lvl="1"/>
            <a:r>
              <a:rPr lang="en-US" sz="1800" dirty="0"/>
              <a:t>This effort failed due to a lack of support</a:t>
            </a:r>
          </a:p>
          <a:p>
            <a:pPr lvl="1"/>
            <a:r>
              <a:rPr lang="en-US" sz="1800" dirty="0"/>
              <a:t>The WTO’s attempt for multilateral governance framework in 1996 also gained no traction.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Governance of International Production</a:t>
            </a:r>
          </a:p>
        </p:txBody>
      </p:sp>
      <p:sp>
        <p:nvSpPr>
          <p:cNvPr id="3" name="Content Placeholder 2"/>
          <p:cNvSpPr>
            <a:spLocks noGrp="1"/>
          </p:cNvSpPr>
          <p:nvPr>
            <p:ph idx="1"/>
          </p:nvPr>
        </p:nvSpPr>
        <p:spPr>
          <a:xfrm>
            <a:off x="457200" y="1417638"/>
            <a:ext cx="8229600" cy="4713287"/>
          </a:xfrm>
        </p:spPr>
        <p:txBody>
          <a:bodyPr/>
          <a:lstStyle/>
          <a:p>
            <a:r>
              <a:rPr lang="en-US" sz="2400" dirty="0"/>
              <a:t>With regard to the </a:t>
            </a:r>
            <a:r>
              <a:rPr lang="en-US" sz="2400" dirty="0">
                <a:solidFill>
                  <a:schemeClr val="accent5">
                    <a:lumMod val="50000"/>
                  </a:schemeClr>
                </a:solidFill>
              </a:rPr>
              <a:t>social governance </a:t>
            </a:r>
            <a:r>
              <a:rPr lang="en-US" sz="2400" dirty="0"/>
              <a:t>of international production, there have been calls for </a:t>
            </a:r>
            <a:r>
              <a:rPr lang="en-US" sz="2400" i="1" dirty="0"/>
              <a:t>de </a:t>
            </a:r>
            <a:r>
              <a:rPr lang="en-US" sz="2400" i="1" dirty="0" err="1"/>
              <a:t>minimus</a:t>
            </a:r>
            <a:r>
              <a:rPr lang="en-US" sz="2400" i="1" dirty="0"/>
              <a:t> </a:t>
            </a:r>
            <a:r>
              <a:rPr lang="en-US" sz="2400" dirty="0"/>
              <a:t>binding constraints on MNE behavior.</a:t>
            </a:r>
          </a:p>
          <a:p>
            <a:r>
              <a:rPr lang="en-US" sz="2400" dirty="0"/>
              <a:t>But this is not on the active international agenda.</a:t>
            </a:r>
          </a:p>
          <a:p>
            <a:r>
              <a:rPr lang="en-US" sz="2400" dirty="0"/>
              <a:t>One non-binding “soft law” effort has been the OECD’s </a:t>
            </a:r>
            <a:r>
              <a:rPr lang="en-US" sz="2400" dirty="0">
                <a:solidFill>
                  <a:schemeClr val="accent5">
                    <a:lumMod val="50000"/>
                  </a:schemeClr>
                </a:solidFill>
              </a:rPr>
              <a:t>Guidelines for Multinational Enterprises</a:t>
            </a:r>
            <a:r>
              <a:rPr lang="en-US" sz="2400" dirty="0"/>
              <a:t>, developed in 1976, revised in 2000 and 2011. Adopted by 48 countries by mid-2019.</a:t>
            </a:r>
          </a:p>
          <a:p>
            <a:r>
              <a:rPr lang="en-US" sz="2400" dirty="0"/>
              <a:t>One perennial issue of MNE behavior and governance is </a:t>
            </a:r>
            <a:r>
              <a:rPr lang="en-US" sz="2400" b="1" dirty="0">
                <a:solidFill>
                  <a:schemeClr val="accent5">
                    <a:lumMod val="50000"/>
                  </a:schemeClr>
                </a:solidFill>
              </a:rPr>
              <a:t>transfer pricing</a:t>
            </a:r>
            <a:r>
              <a:rPr lang="en-US" sz="2400" b="1" dirty="0"/>
              <a:t>:</a:t>
            </a:r>
            <a:r>
              <a:rPr lang="en-US" sz="2400" dirty="0"/>
              <a:t> MNEs can adjust the </a:t>
            </a:r>
            <a:r>
              <a:rPr lang="en-US" sz="2400" i="1" dirty="0"/>
              <a:t>internal</a:t>
            </a:r>
            <a:r>
              <a:rPr lang="en-US" sz="2400" dirty="0"/>
              <a:t> pricing of intra-firm trade to shift the declared profits of subsidiaries to low-tax countries.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Introduction</a:t>
            </a:r>
          </a:p>
        </p:txBody>
      </p:sp>
      <p:sp>
        <p:nvSpPr>
          <p:cNvPr id="3" name="Content Placeholder 2"/>
          <p:cNvSpPr>
            <a:spLocks noGrp="1"/>
          </p:cNvSpPr>
          <p:nvPr>
            <p:ph idx="1"/>
          </p:nvPr>
        </p:nvSpPr>
        <p:spPr>
          <a:xfrm>
            <a:off x="457200" y="1219200"/>
            <a:ext cx="8229600" cy="4911725"/>
          </a:xfrm>
        </p:spPr>
        <p:txBody>
          <a:bodyPr/>
          <a:lstStyle/>
          <a:p>
            <a:r>
              <a:rPr lang="en-US" sz="2400" dirty="0"/>
              <a:t>How countries become desired destinations of </a:t>
            </a:r>
            <a:r>
              <a:rPr lang="en-US" sz="2400" dirty="0">
                <a:solidFill>
                  <a:schemeClr val="accent5">
                    <a:lumMod val="50000"/>
                  </a:schemeClr>
                </a:solidFill>
              </a:rPr>
              <a:t>international production</a:t>
            </a:r>
            <a:r>
              <a:rPr lang="en-US" sz="2400" dirty="0"/>
              <a:t>? What is the role of institutions in this process?</a:t>
            </a:r>
          </a:p>
          <a:p>
            <a:r>
              <a:rPr lang="en-US" sz="2400" dirty="0"/>
              <a:t>The </a:t>
            </a:r>
            <a:r>
              <a:rPr lang="en-US" sz="2400" dirty="0">
                <a:solidFill>
                  <a:schemeClr val="accent5">
                    <a:lumMod val="50000"/>
                  </a:schemeClr>
                </a:solidFill>
              </a:rPr>
              <a:t>benefits and costs</a:t>
            </a:r>
            <a:r>
              <a:rPr lang="en-US" sz="2400" dirty="0"/>
              <a:t> of hosting MNEs from a development perspective</a:t>
            </a:r>
          </a:p>
          <a:p>
            <a:r>
              <a:rPr lang="en-US" sz="2400" dirty="0"/>
              <a:t>Various policy stances that a host country can adopt toward inward </a:t>
            </a:r>
            <a:r>
              <a:rPr lang="en-US" sz="2400" dirty="0">
                <a:solidFill>
                  <a:schemeClr val="accent5">
                    <a:lumMod val="50000"/>
                  </a:schemeClr>
                </a:solidFill>
              </a:rPr>
              <a:t>FDI</a:t>
            </a:r>
            <a:r>
              <a:rPr lang="en-US" sz="2400" dirty="0"/>
              <a:t>; FDI’s benefits and costs; different policy stances toward FDI</a:t>
            </a:r>
          </a:p>
          <a:p>
            <a:r>
              <a:rPr lang="en-US" sz="2400" dirty="0"/>
              <a:t>How can countries and firms get </a:t>
            </a:r>
            <a:r>
              <a:rPr lang="en-US" sz="2400" dirty="0">
                <a:solidFill>
                  <a:schemeClr val="accent5">
                    <a:lumMod val="50000"/>
                  </a:schemeClr>
                </a:solidFill>
              </a:rPr>
              <a:t>access to GVCs</a:t>
            </a:r>
            <a:r>
              <a:rPr lang="en-US" sz="2400" dirty="0"/>
              <a:t>: </a:t>
            </a:r>
            <a:r>
              <a:rPr lang="en-US" sz="2400" dirty="0">
                <a:solidFill>
                  <a:schemeClr val="accent5">
                    <a:lumMod val="50000"/>
                  </a:schemeClr>
                </a:solidFill>
              </a:rPr>
              <a:t>linkages</a:t>
            </a:r>
            <a:r>
              <a:rPr lang="en-US" sz="2400" dirty="0"/>
              <a:t> between MNEs and host-country firms</a:t>
            </a:r>
          </a:p>
          <a:p>
            <a:r>
              <a:rPr lang="en-US" sz="2400" dirty="0"/>
              <a:t>The </a:t>
            </a:r>
            <a:r>
              <a:rPr lang="en-US" sz="2400" dirty="0">
                <a:solidFill>
                  <a:schemeClr val="accent5">
                    <a:lumMod val="50000"/>
                  </a:schemeClr>
                </a:solidFill>
              </a:rPr>
              <a:t>global institutional framework </a:t>
            </a:r>
            <a:r>
              <a:rPr lang="en-US" sz="2400" dirty="0"/>
              <a:t>governing international production</a:t>
            </a:r>
            <a:endParaRPr lang="en-US" sz="20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74031-A6EC-C743-B1E0-9458516DF22E}"/>
              </a:ext>
            </a:extLst>
          </p:cNvPr>
          <p:cNvSpPr>
            <a:spLocks noGrp="1"/>
          </p:cNvSpPr>
          <p:nvPr>
            <p:ph type="title"/>
          </p:nvPr>
        </p:nvSpPr>
        <p:spPr/>
        <p:txBody>
          <a:bodyPr/>
          <a:lstStyle/>
          <a:p>
            <a:r>
              <a:rPr lang="en-US" dirty="0"/>
              <a:t>Attracting International Production</a:t>
            </a:r>
          </a:p>
        </p:txBody>
      </p:sp>
      <p:sp>
        <p:nvSpPr>
          <p:cNvPr id="3" name="Content Placeholder 2">
            <a:extLst>
              <a:ext uri="{FF2B5EF4-FFF2-40B4-BE49-F238E27FC236}">
                <a16:creationId xmlns:a16="http://schemas.microsoft.com/office/drawing/2014/main" id="{F293FDBB-AAE4-F741-BB90-42BA69878F47}"/>
              </a:ext>
            </a:extLst>
          </p:cNvPr>
          <p:cNvSpPr>
            <a:spLocks noGrp="1"/>
          </p:cNvSpPr>
          <p:nvPr>
            <p:ph idx="1"/>
          </p:nvPr>
        </p:nvSpPr>
        <p:spPr/>
        <p:txBody>
          <a:bodyPr/>
          <a:lstStyle/>
          <a:p>
            <a:r>
              <a:rPr lang="en-US" sz="2400" dirty="0"/>
              <a:t>What makes low- or middle-income countries attractive to multinational enterprises as a potential destination for international production in the form of FDI?</a:t>
            </a:r>
          </a:p>
          <a:p>
            <a:r>
              <a:rPr lang="en-US" sz="2400" i="1" dirty="0">
                <a:solidFill>
                  <a:schemeClr val="accent5">
                    <a:lumMod val="50000"/>
                  </a:schemeClr>
                </a:solidFill>
              </a:rPr>
              <a:t>Locational advantages</a:t>
            </a:r>
            <a:r>
              <a:rPr lang="en-US" sz="2400" dirty="0">
                <a:solidFill>
                  <a:schemeClr val="accent5">
                    <a:lumMod val="50000"/>
                  </a:schemeClr>
                </a:solidFill>
              </a:rPr>
              <a:t> </a:t>
            </a:r>
            <a:r>
              <a:rPr lang="en-US" sz="2400" dirty="0"/>
              <a:t>matter for MNE choices (Chapter 11). --&gt; Rephrasing the above question in terms of </a:t>
            </a:r>
            <a:r>
              <a:rPr lang="en-US" sz="2400" i="1" dirty="0">
                <a:solidFill>
                  <a:schemeClr val="accent5">
                    <a:lumMod val="50000"/>
                  </a:schemeClr>
                </a:solidFill>
              </a:rPr>
              <a:t>locational advantage.</a:t>
            </a:r>
          </a:p>
          <a:p>
            <a:r>
              <a:rPr lang="en-US" sz="2400" dirty="0"/>
              <a:t>Three distinct patterns of FDI in LMICs</a:t>
            </a:r>
            <a:r>
              <a:rPr lang="en-US" sz="2400" dirty="0">
                <a:sym typeface="Wingdings" pitchFamily="2" charset="2"/>
              </a:rPr>
              <a:t> (Caves 2007):</a:t>
            </a:r>
          </a:p>
          <a:p>
            <a:pPr lvl="1"/>
            <a:r>
              <a:rPr lang="en-US" sz="2000" dirty="0">
                <a:sym typeface="Wingdings" pitchFamily="2" charset="2"/>
              </a:rPr>
              <a:t>Resource-based FDI</a:t>
            </a:r>
          </a:p>
          <a:p>
            <a:pPr lvl="1"/>
            <a:r>
              <a:rPr lang="en-US" sz="2000" dirty="0">
                <a:sym typeface="Wingdings" pitchFamily="2" charset="2"/>
              </a:rPr>
              <a:t>Domestic-market-serving FDI</a:t>
            </a:r>
          </a:p>
          <a:p>
            <a:pPr lvl="1"/>
            <a:r>
              <a:rPr lang="en-US" sz="2000" dirty="0">
                <a:sym typeface="Wingdings" pitchFamily="2" charset="2"/>
              </a:rPr>
              <a:t>Export processing</a:t>
            </a:r>
            <a:endParaRPr lang="en-US" sz="2000" dirty="0"/>
          </a:p>
        </p:txBody>
      </p:sp>
      <p:sp>
        <p:nvSpPr>
          <p:cNvPr id="4" name="Footer Placeholder 3">
            <a:extLst>
              <a:ext uri="{FF2B5EF4-FFF2-40B4-BE49-F238E27FC236}">
                <a16:creationId xmlns:a16="http://schemas.microsoft.com/office/drawing/2014/main" id="{AACE40C4-2DE6-2145-BF07-484606D193AF}"/>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
        <p:nvSpPr>
          <p:cNvPr id="5" name="Right Brace 4">
            <a:extLst>
              <a:ext uri="{FF2B5EF4-FFF2-40B4-BE49-F238E27FC236}">
                <a16:creationId xmlns:a16="http://schemas.microsoft.com/office/drawing/2014/main" id="{C128CEEE-8796-8541-A38B-73FE79E9C302}"/>
              </a:ext>
              <a:ext uri="{C183D7F6-B498-43B3-948B-1728B52AA6E4}">
                <adec:decorative xmlns:adec="http://schemas.microsoft.com/office/drawing/2017/decorative" val="1"/>
              </a:ext>
            </a:extLst>
          </p:cNvPr>
          <p:cNvSpPr/>
          <p:nvPr/>
        </p:nvSpPr>
        <p:spPr>
          <a:xfrm>
            <a:off x="4876800" y="4876800"/>
            <a:ext cx="304800" cy="533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6"/>
              </a:solidFill>
            </a:endParaRPr>
          </a:p>
        </p:txBody>
      </p:sp>
      <p:sp>
        <p:nvSpPr>
          <p:cNvPr id="6" name="TextBox 5">
            <a:extLst>
              <a:ext uri="{FF2B5EF4-FFF2-40B4-BE49-F238E27FC236}">
                <a16:creationId xmlns:a16="http://schemas.microsoft.com/office/drawing/2014/main" id="{4DBF3D9C-6B56-BF48-BBE8-778CA5C6EEB6}"/>
              </a:ext>
            </a:extLst>
          </p:cNvPr>
          <p:cNvSpPr txBox="1"/>
          <p:nvPr/>
        </p:nvSpPr>
        <p:spPr>
          <a:xfrm>
            <a:off x="5410200" y="4958834"/>
            <a:ext cx="2971800" cy="369332"/>
          </a:xfrm>
          <a:prstGeom prst="rect">
            <a:avLst/>
          </a:prstGeom>
          <a:noFill/>
        </p:spPr>
        <p:txBody>
          <a:bodyPr wrap="square" rtlCol="0">
            <a:spAutoFit/>
          </a:bodyPr>
          <a:lstStyle/>
          <a:p>
            <a:r>
              <a:rPr lang="en-US" dirty="0">
                <a:solidFill>
                  <a:schemeClr val="accent1"/>
                </a:solidFill>
              </a:rPr>
              <a:t>Institution quality matters</a:t>
            </a:r>
          </a:p>
        </p:txBody>
      </p:sp>
    </p:spTree>
    <p:extLst>
      <p:ext uri="{BB962C8B-B14F-4D97-AF65-F5344CB8AC3E}">
        <p14:creationId xmlns:p14="http://schemas.microsoft.com/office/powerpoint/2010/main" val="102152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74031-A6EC-C743-B1E0-9458516DF22E}"/>
              </a:ext>
            </a:extLst>
          </p:cNvPr>
          <p:cNvSpPr>
            <a:spLocks noGrp="1"/>
          </p:cNvSpPr>
          <p:nvPr>
            <p:ph type="title"/>
          </p:nvPr>
        </p:nvSpPr>
        <p:spPr/>
        <p:txBody>
          <a:bodyPr/>
          <a:lstStyle/>
          <a:p>
            <a:r>
              <a:rPr lang="en-US" dirty="0"/>
              <a:t>Attracting International Production</a:t>
            </a:r>
          </a:p>
        </p:txBody>
      </p:sp>
      <p:sp>
        <p:nvSpPr>
          <p:cNvPr id="3" name="Content Placeholder 2">
            <a:extLst>
              <a:ext uri="{FF2B5EF4-FFF2-40B4-BE49-F238E27FC236}">
                <a16:creationId xmlns:a16="http://schemas.microsoft.com/office/drawing/2014/main" id="{F293FDBB-AAE4-F741-BB90-42BA69878F47}"/>
              </a:ext>
            </a:extLst>
          </p:cNvPr>
          <p:cNvSpPr>
            <a:spLocks noGrp="1"/>
          </p:cNvSpPr>
          <p:nvPr>
            <p:ph idx="1"/>
          </p:nvPr>
        </p:nvSpPr>
        <p:spPr>
          <a:xfrm>
            <a:off x="457200" y="1219200"/>
            <a:ext cx="8229600" cy="4911725"/>
          </a:xfrm>
        </p:spPr>
        <p:txBody>
          <a:bodyPr/>
          <a:lstStyle/>
          <a:p>
            <a:r>
              <a:rPr lang="en-US" sz="2400" dirty="0"/>
              <a:t>Another means through which countries can attempt to increase FDI inflows is through </a:t>
            </a:r>
            <a:r>
              <a:rPr lang="en-US" sz="2400" i="1" dirty="0">
                <a:solidFill>
                  <a:schemeClr val="accent5">
                    <a:lumMod val="50000"/>
                  </a:schemeClr>
                </a:solidFill>
              </a:rPr>
              <a:t>bilateral investment treaties</a:t>
            </a:r>
            <a:r>
              <a:rPr lang="en-US" sz="2400" i="1" dirty="0"/>
              <a:t> </a:t>
            </a:r>
            <a:r>
              <a:rPr lang="en-US" sz="2400" dirty="0"/>
              <a:t>(BITs) or </a:t>
            </a:r>
            <a:r>
              <a:rPr lang="en-US" sz="2400" i="1" dirty="0">
                <a:solidFill>
                  <a:schemeClr val="accent5">
                    <a:lumMod val="50000"/>
                  </a:schemeClr>
                </a:solidFill>
              </a:rPr>
              <a:t>regional investment treaties</a:t>
            </a:r>
            <a:r>
              <a:rPr lang="en-US" sz="2400" i="1" dirty="0"/>
              <a:t> </a:t>
            </a:r>
            <a:r>
              <a:rPr lang="en-US" sz="2400" dirty="0"/>
              <a:t>(RITs), jointly known as </a:t>
            </a:r>
            <a:r>
              <a:rPr lang="en-US" sz="2400" i="1" dirty="0">
                <a:solidFill>
                  <a:schemeClr val="accent5">
                    <a:lumMod val="50000"/>
                  </a:schemeClr>
                </a:solidFill>
              </a:rPr>
              <a:t>international investment agreements </a:t>
            </a:r>
            <a:r>
              <a:rPr lang="en-US" sz="2400" dirty="0"/>
              <a:t>(IIAs).</a:t>
            </a:r>
          </a:p>
          <a:p>
            <a:r>
              <a:rPr lang="en-US" sz="2400" dirty="0"/>
              <a:t>The use of BITs and RITs is a way for a host country to </a:t>
            </a:r>
            <a:r>
              <a:rPr lang="en-US" sz="2400" i="1" dirty="0"/>
              <a:t>signal</a:t>
            </a:r>
            <a:r>
              <a:rPr lang="en-US" sz="2400" dirty="0"/>
              <a:t> to MNEs from signatory countries that they are committed to maintaining an institutional and legal environment favorable to MNE operations—a means of enhancing location advantages.</a:t>
            </a:r>
          </a:p>
          <a:p>
            <a:pPr lvl="1"/>
            <a:r>
              <a:rPr lang="en-US" sz="1800" dirty="0"/>
              <a:t>Sometimes criticized for being too favorable to MNEs, but still widely used.</a:t>
            </a:r>
          </a:p>
          <a:p>
            <a:pPr lvl="1"/>
            <a:r>
              <a:rPr lang="en-US" sz="1800" dirty="0"/>
              <a:t>Evidence suggests that BITs do increase FDI flows.</a:t>
            </a:r>
          </a:p>
          <a:p>
            <a:endParaRPr lang="en-US" sz="2400" dirty="0"/>
          </a:p>
        </p:txBody>
      </p:sp>
      <p:sp>
        <p:nvSpPr>
          <p:cNvPr id="4" name="Footer Placeholder 3">
            <a:extLst>
              <a:ext uri="{FF2B5EF4-FFF2-40B4-BE49-F238E27FC236}">
                <a16:creationId xmlns:a16="http://schemas.microsoft.com/office/drawing/2014/main" id="{AACE40C4-2DE6-2145-BF07-484606D193AF}"/>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526513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Benefits and Costs</a:t>
            </a:r>
          </a:p>
        </p:txBody>
      </p:sp>
      <p:sp>
        <p:nvSpPr>
          <p:cNvPr id="3" name="Content Placeholder 2"/>
          <p:cNvSpPr>
            <a:spLocks noGrp="1"/>
          </p:cNvSpPr>
          <p:nvPr>
            <p:ph idx="1"/>
          </p:nvPr>
        </p:nvSpPr>
        <p:spPr/>
        <p:txBody>
          <a:bodyPr/>
          <a:lstStyle/>
          <a:p>
            <a:r>
              <a:rPr lang="en-US" sz="2400" dirty="0"/>
              <a:t>It is helpful to have a sense of the potential benefits and costs of hosting MNEs</a:t>
            </a:r>
          </a:p>
          <a:p>
            <a:r>
              <a:rPr lang="en-US" sz="2400" dirty="0"/>
              <a:t>Table 12.1 gives a sense of these, for each of the following dimensions</a:t>
            </a:r>
          </a:p>
          <a:p>
            <a:pPr lvl="1"/>
            <a:r>
              <a:rPr lang="en-US" sz="2000" dirty="0">
                <a:solidFill>
                  <a:schemeClr val="accent5">
                    <a:lumMod val="50000"/>
                  </a:schemeClr>
                </a:solidFill>
              </a:rPr>
              <a:t>Employment and wages</a:t>
            </a:r>
          </a:p>
          <a:p>
            <a:pPr lvl="1"/>
            <a:r>
              <a:rPr lang="en-US" sz="2000" dirty="0">
                <a:solidFill>
                  <a:schemeClr val="accent5">
                    <a:lumMod val="50000"/>
                  </a:schemeClr>
                </a:solidFill>
              </a:rPr>
              <a:t>Competition </a:t>
            </a:r>
          </a:p>
          <a:p>
            <a:pPr lvl="1"/>
            <a:r>
              <a:rPr lang="en-US" sz="2000" dirty="0">
                <a:solidFill>
                  <a:schemeClr val="accent5">
                    <a:lumMod val="50000"/>
                  </a:schemeClr>
                </a:solidFill>
              </a:rPr>
              <a:t>Education and training</a:t>
            </a:r>
          </a:p>
          <a:p>
            <a:pPr lvl="1"/>
            <a:r>
              <a:rPr lang="en-US" sz="2000" dirty="0">
                <a:solidFill>
                  <a:schemeClr val="accent5">
                    <a:lumMod val="50000"/>
                  </a:schemeClr>
                </a:solidFill>
              </a:rPr>
              <a:t>Technology </a:t>
            </a:r>
          </a:p>
          <a:p>
            <a:pPr lvl="1"/>
            <a:r>
              <a:rPr lang="en-US" sz="2000" dirty="0">
                <a:solidFill>
                  <a:schemeClr val="accent5">
                    <a:lumMod val="50000"/>
                  </a:schemeClr>
                </a:solidFill>
              </a:rPr>
              <a:t>Balance of payments </a:t>
            </a:r>
          </a:p>
          <a:p>
            <a:pPr lvl="1"/>
            <a:r>
              <a:rPr lang="en-US" sz="2000" dirty="0">
                <a:solidFill>
                  <a:schemeClr val="accent5">
                    <a:lumMod val="50000"/>
                  </a:schemeClr>
                </a:solidFill>
              </a:rPr>
              <a:t>Health and the environment</a:t>
            </a:r>
          </a:p>
          <a:p>
            <a:pPr lvl="1"/>
            <a:r>
              <a:rPr lang="en-US" sz="2000" dirty="0">
                <a:solidFill>
                  <a:schemeClr val="accent5">
                    <a:lumMod val="50000"/>
                  </a:schemeClr>
                </a:solidFill>
              </a:rPr>
              <a:t>Culture</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Table 12.1: The Benefits and Costs of Inward FDI</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200" dirty="0"/>
          </a:p>
          <a:p>
            <a:pPr marL="0" indent="0">
              <a:buNone/>
            </a:pPr>
            <a:endParaRPr lang="en-US" sz="1200" dirty="0"/>
          </a:p>
          <a:p>
            <a:pPr marL="0" indent="0">
              <a:buNone/>
            </a:pPr>
            <a:r>
              <a:rPr lang="en-US" sz="1200" dirty="0"/>
              <a:t>Sources: Adapted from Dunning and </a:t>
            </a:r>
            <a:r>
              <a:rPr lang="en-US" sz="1200" dirty="0" err="1"/>
              <a:t>Lundan</a:t>
            </a:r>
            <a:r>
              <a:rPr lang="en-US" sz="1200" dirty="0"/>
              <a:t> (2008) and Hill (2009)</a:t>
            </a:r>
          </a:p>
        </p:txBody>
      </p:sp>
      <p:graphicFrame>
        <p:nvGraphicFramePr>
          <p:cNvPr id="5" name="Table 4"/>
          <p:cNvGraphicFramePr>
            <a:graphicFrameLocks noGrp="1"/>
          </p:cNvGraphicFramePr>
          <p:nvPr>
            <p:extLst>
              <p:ext uri="{D42A27DB-BD31-4B8C-83A1-F6EECF244321}">
                <p14:modId xmlns:p14="http://schemas.microsoft.com/office/powerpoint/2010/main" val="2407812613"/>
              </p:ext>
            </p:extLst>
          </p:nvPr>
        </p:nvGraphicFramePr>
        <p:xfrm>
          <a:off x="533400" y="1600200"/>
          <a:ext cx="8001000" cy="4106177"/>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402812">
                <a:tc>
                  <a:txBody>
                    <a:bodyPr/>
                    <a:lstStyle/>
                    <a:p>
                      <a:pPr>
                        <a:lnSpc>
                          <a:spcPct val="100000"/>
                        </a:lnSpc>
                      </a:pPr>
                      <a:r>
                        <a:rPr lang="en-US" sz="1500" dirty="0">
                          <a:solidFill>
                            <a:schemeClr val="tx1"/>
                          </a:solidFill>
                        </a:rPr>
                        <a:t>Item</a:t>
                      </a:r>
                    </a:p>
                  </a:txBody>
                  <a:tcPr/>
                </a:tc>
                <a:tc>
                  <a:txBody>
                    <a:bodyPr/>
                    <a:lstStyle/>
                    <a:p>
                      <a:pPr>
                        <a:lnSpc>
                          <a:spcPct val="100000"/>
                        </a:lnSpc>
                      </a:pPr>
                      <a:r>
                        <a:rPr lang="en-US" sz="1500" dirty="0">
                          <a:solidFill>
                            <a:schemeClr val="tx1"/>
                          </a:solidFill>
                        </a:rPr>
                        <a:t>Benefits</a:t>
                      </a:r>
                      <a:r>
                        <a:rPr lang="en-US" sz="1500" baseline="0" dirty="0">
                          <a:solidFill>
                            <a:schemeClr val="tx1"/>
                          </a:solidFill>
                        </a:rPr>
                        <a:t> </a:t>
                      </a:r>
                      <a:endParaRPr lang="en-US" sz="1500" dirty="0">
                        <a:solidFill>
                          <a:schemeClr val="tx1"/>
                        </a:solidFill>
                      </a:endParaRPr>
                    </a:p>
                  </a:txBody>
                  <a:tcPr/>
                </a:tc>
                <a:tc>
                  <a:txBody>
                    <a:bodyPr/>
                    <a:lstStyle/>
                    <a:p>
                      <a:pPr>
                        <a:lnSpc>
                          <a:spcPct val="100000"/>
                        </a:lnSpc>
                      </a:pPr>
                      <a:r>
                        <a:rPr lang="en-US" sz="1500" dirty="0">
                          <a:solidFill>
                            <a:schemeClr val="tx1"/>
                          </a:solidFill>
                        </a:rPr>
                        <a:t>Costs</a:t>
                      </a:r>
                    </a:p>
                  </a:txBody>
                  <a:tcPr/>
                </a:tc>
                <a:extLst>
                  <a:ext uri="{0D108BD9-81ED-4DB2-BD59-A6C34878D82A}">
                    <a16:rowId xmlns:a16="http://schemas.microsoft.com/office/drawing/2014/main" val="10000"/>
                  </a:ext>
                </a:extLst>
              </a:tr>
              <a:tr h="968788">
                <a:tc>
                  <a:txBody>
                    <a:bodyPr/>
                    <a:lstStyle/>
                    <a:p>
                      <a:pPr>
                        <a:lnSpc>
                          <a:spcPct val="100000"/>
                        </a:lnSpc>
                      </a:pPr>
                      <a:r>
                        <a:rPr lang="en-US" sz="1500" dirty="0"/>
                        <a:t>Employment</a:t>
                      </a:r>
                      <a:r>
                        <a:rPr lang="en-US" sz="1500" baseline="0" dirty="0"/>
                        <a:t> and Wages</a:t>
                      </a:r>
                      <a:endParaRPr lang="en-US" sz="1500" dirty="0"/>
                    </a:p>
                  </a:txBody>
                  <a:tcPr/>
                </a:tc>
                <a:tc>
                  <a:txBody>
                    <a:bodyPr/>
                    <a:lstStyle/>
                    <a:p>
                      <a:pPr>
                        <a:lnSpc>
                          <a:spcPct val="100000"/>
                        </a:lnSpc>
                      </a:pPr>
                      <a:r>
                        <a:rPr lang="en-US" sz="1500" kern="1200" dirty="0">
                          <a:solidFill>
                            <a:schemeClr val="dk1"/>
                          </a:solidFill>
                          <a:effectLst/>
                          <a:latin typeface="+mn-lt"/>
                          <a:ea typeface="+mn-ea"/>
                          <a:cs typeface="+mn-cs"/>
                        </a:rPr>
                        <a:t>Generates direct and indirect increases in employment. Might offer higher wages.</a:t>
                      </a:r>
                      <a:endParaRPr lang="en-US" sz="1500" dirty="0"/>
                    </a:p>
                  </a:txBody>
                  <a:tcPr/>
                </a:tc>
                <a:tc>
                  <a:txBody>
                    <a:bodyPr/>
                    <a:lstStyle/>
                    <a:p>
                      <a:pPr>
                        <a:lnSpc>
                          <a:spcPct val="100000"/>
                        </a:lnSpc>
                      </a:pPr>
                      <a:r>
                        <a:rPr lang="en-US" sz="1500" kern="1200" dirty="0">
                          <a:solidFill>
                            <a:schemeClr val="dk1"/>
                          </a:solidFill>
                          <a:effectLst/>
                          <a:latin typeface="+mn-lt"/>
                          <a:ea typeface="+mn-ea"/>
                          <a:cs typeface="+mn-cs"/>
                        </a:rPr>
                        <a:t>Transfers jobs from home to foreign firms.</a:t>
                      </a:r>
                      <a:endParaRPr lang="en-US" sz="1500" dirty="0"/>
                    </a:p>
                  </a:txBody>
                  <a:tcPr/>
                </a:tc>
                <a:extLst>
                  <a:ext uri="{0D108BD9-81ED-4DB2-BD59-A6C34878D82A}">
                    <a16:rowId xmlns:a16="http://schemas.microsoft.com/office/drawing/2014/main" val="10001"/>
                  </a:ext>
                </a:extLst>
              </a:tr>
              <a:tr h="814337">
                <a:tc>
                  <a:txBody>
                    <a:bodyPr/>
                    <a:lstStyle/>
                    <a:p>
                      <a:pPr>
                        <a:lnSpc>
                          <a:spcPct val="100000"/>
                        </a:lnSpc>
                      </a:pPr>
                      <a:r>
                        <a:rPr lang="en-US" sz="1500" dirty="0"/>
                        <a:t>Competition</a:t>
                      </a:r>
                    </a:p>
                  </a:txBody>
                  <a:tcPr/>
                </a:tc>
                <a:tc>
                  <a:txBody>
                    <a:bodyPr/>
                    <a:lstStyle/>
                    <a:p>
                      <a:pPr>
                        <a:lnSpc>
                          <a:spcPct val="100000"/>
                        </a:lnSpc>
                      </a:pPr>
                      <a:r>
                        <a:rPr lang="en-US" sz="1500" kern="1200" dirty="0">
                          <a:solidFill>
                            <a:schemeClr val="dk1"/>
                          </a:solidFill>
                          <a:effectLst/>
                          <a:latin typeface="+mn-lt"/>
                          <a:ea typeface="+mn-ea"/>
                          <a:cs typeface="+mn-cs"/>
                        </a:rPr>
                        <a:t>Promotes competition by increasing the number of firms in an industry.</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Retards competition in cases where the foreign firm has a large amount of market power.</a:t>
                      </a:r>
                    </a:p>
                  </a:txBody>
                  <a:tcPr marL="68580" marR="68580" marT="0" marB="0"/>
                </a:tc>
                <a:extLst>
                  <a:ext uri="{0D108BD9-81ED-4DB2-BD59-A6C34878D82A}">
                    <a16:rowId xmlns:a16="http://schemas.microsoft.com/office/drawing/2014/main" val="10002"/>
                  </a:ext>
                </a:extLst>
              </a:tr>
              <a:tr h="1064342">
                <a:tc>
                  <a:txBody>
                    <a:bodyPr/>
                    <a:lstStyle/>
                    <a:p>
                      <a:pPr>
                        <a:lnSpc>
                          <a:spcPct val="100000"/>
                        </a:lnSpc>
                      </a:pPr>
                      <a:r>
                        <a:rPr lang="en-US" sz="1500" dirty="0"/>
                        <a:t>Education</a:t>
                      </a:r>
                      <a:r>
                        <a:rPr lang="en-US" sz="1500" baseline="0" dirty="0"/>
                        <a:t> and Training</a:t>
                      </a:r>
                      <a:endParaRPr lang="en-US" sz="1500" dirty="0"/>
                    </a:p>
                  </a:txBody>
                  <a:tcPr/>
                </a:tc>
                <a:tc>
                  <a:txBody>
                    <a:bodyPr/>
                    <a:lstStyle/>
                    <a:p>
                      <a:pPr>
                        <a:lnSpc>
                          <a:spcPct val="100000"/>
                        </a:lnSpc>
                      </a:pPr>
                      <a:r>
                        <a:rPr lang="en-US" sz="1500" kern="1200" dirty="0">
                          <a:solidFill>
                            <a:schemeClr val="dk1"/>
                          </a:solidFill>
                          <a:effectLst/>
                          <a:latin typeface="+mn-lt"/>
                          <a:ea typeface="+mn-ea"/>
                          <a:cs typeface="+mn-cs"/>
                        </a:rPr>
                        <a:t>Improves the education and training of host country workers.</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Restricts education and training to expatriate employees.  Discriminates against host-country workers.</a:t>
                      </a:r>
                    </a:p>
                  </a:txBody>
                  <a:tcPr marL="68580" marR="68580" marT="0" marB="0"/>
                </a:tc>
                <a:extLst>
                  <a:ext uri="{0D108BD9-81ED-4DB2-BD59-A6C34878D82A}">
                    <a16:rowId xmlns:a16="http://schemas.microsoft.com/office/drawing/2014/main" val="10003"/>
                  </a:ext>
                </a:extLst>
              </a:tr>
              <a:tr h="855898">
                <a:tc>
                  <a:txBody>
                    <a:bodyPr/>
                    <a:lstStyle/>
                    <a:p>
                      <a:pPr>
                        <a:lnSpc>
                          <a:spcPct val="100000"/>
                        </a:lnSpc>
                      </a:pPr>
                      <a:r>
                        <a:rPr lang="en-US" sz="1500" dirty="0"/>
                        <a:t>Technology</a:t>
                      </a:r>
                    </a:p>
                  </a:txBody>
                  <a:tcPr/>
                </a:tc>
                <a:tc>
                  <a:txBody>
                    <a:bodyPr/>
                    <a:lstStyle/>
                    <a:p>
                      <a:pPr>
                        <a:lnSpc>
                          <a:spcPct val="100000"/>
                        </a:lnSpc>
                      </a:pPr>
                      <a:r>
                        <a:rPr lang="en-US" sz="1500" kern="1200" dirty="0">
                          <a:solidFill>
                            <a:schemeClr val="dk1"/>
                          </a:solidFill>
                          <a:effectLst/>
                          <a:latin typeface="+mn-lt"/>
                          <a:ea typeface="+mn-ea"/>
                          <a:cs typeface="+mn-cs"/>
                        </a:rPr>
                        <a:t>Transfers technology from developed to developing countries.</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Technology employed might not be appropriate for the host country economy. </a:t>
                      </a:r>
                    </a:p>
                  </a:txBody>
                  <a:tcPr marL="68580" marR="68580" marT="0" marB="0"/>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73631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Table 12.1: The Benefits and Costs of Inward FDI</a:t>
            </a:r>
            <a:br>
              <a:rPr lang="en-US" sz="3200" dirty="0"/>
            </a:br>
            <a:r>
              <a:rPr lang="en-US" sz="3200" dirty="0"/>
              <a:t>(cont’d)</a:t>
            </a:r>
          </a:p>
        </p:txBody>
      </p:sp>
      <p:graphicFrame>
        <p:nvGraphicFramePr>
          <p:cNvPr id="5" name="Table 4"/>
          <p:cNvGraphicFramePr>
            <a:graphicFrameLocks noGrp="1"/>
          </p:cNvGraphicFramePr>
          <p:nvPr>
            <p:extLst>
              <p:ext uri="{D42A27DB-BD31-4B8C-83A1-F6EECF244321}">
                <p14:modId xmlns:p14="http://schemas.microsoft.com/office/powerpoint/2010/main" val="1626660892"/>
              </p:ext>
            </p:extLst>
          </p:nvPr>
        </p:nvGraphicFramePr>
        <p:xfrm>
          <a:off x="533400" y="1447800"/>
          <a:ext cx="7848600" cy="4151075"/>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363688">
                <a:tc>
                  <a:txBody>
                    <a:bodyPr/>
                    <a:lstStyle/>
                    <a:p>
                      <a:pPr>
                        <a:lnSpc>
                          <a:spcPct val="100000"/>
                        </a:lnSpc>
                      </a:pPr>
                      <a:r>
                        <a:rPr lang="en-US" sz="1500" dirty="0">
                          <a:solidFill>
                            <a:schemeClr val="tx1"/>
                          </a:solidFill>
                        </a:rPr>
                        <a:t>Item</a:t>
                      </a:r>
                    </a:p>
                  </a:txBody>
                  <a:tcPr/>
                </a:tc>
                <a:tc>
                  <a:txBody>
                    <a:bodyPr/>
                    <a:lstStyle/>
                    <a:p>
                      <a:pPr>
                        <a:lnSpc>
                          <a:spcPct val="100000"/>
                        </a:lnSpc>
                      </a:pPr>
                      <a:r>
                        <a:rPr lang="en-US" sz="1500" dirty="0">
                          <a:solidFill>
                            <a:schemeClr val="tx1"/>
                          </a:solidFill>
                        </a:rPr>
                        <a:t>Benefits</a:t>
                      </a:r>
                      <a:r>
                        <a:rPr lang="en-US" sz="1500" baseline="0" dirty="0">
                          <a:solidFill>
                            <a:schemeClr val="tx1"/>
                          </a:solidFill>
                        </a:rPr>
                        <a:t> </a:t>
                      </a:r>
                      <a:endParaRPr lang="en-US" sz="1500" dirty="0">
                        <a:solidFill>
                          <a:schemeClr val="tx1"/>
                        </a:solidFill>
                      </a:endParaRPr>
                    </a:p>
                  </a:txBody>
                  <a:tcPr/>
                </a:tc>
                <a:tc>
                  <a:txBody>
                    <a:bodyPr/>
                    <a:lstStyle/>
                    <a:p>
                      <a:pPr>
                        <a:lnSpc>
                          <a:spcPct val="100000"/>
                        </a:lnSpc>
                      </a:pPr>
                      <a:r>
                        <a:rPr lang="en-US" sz="1500" dirty="0">
                          <a:solidFill>
                            <a:schemeClr val="tx1"/>
                          </a:solidFill>
                        </a:rPr>
                        <a:t>Costs</a:t>
                      </a:r>
                    </a:p>
                  </a:txBody>
                  <a:tcPr/>
                </a:tc>
                <a:extLst>
                  <a:ext uri="{0D108BD9-81ED-4DB2-BD59-A6C34878D82A}">
                    <a16:rowId xmlns:a16="http://schemas.microsoft.com/office/drawing/2014/main" val="10000"/>
                  </a:ext>
                </a:extLst>
              </a:tr>
              <a:tr h="1236512">
                <a:tc>
                  <a:txBody>
                    <a:bodyPr/>
                    <a:lstStyle/>
                    <a:p>
                      <a:pPr>
                        <a:lnSpc>
                          <a:spcPct val="100000"/>
                        </a:lnSpc>
                      </a:pPr>
                      <a:r>
                        <a:rPr lang="en-US" sz="1500" dirty="0"/>
                        <a:t>Balance of Payments</a:t>
                      </a:r>
                    </a:p>
                  </a:txBody>
                  <a:tcPr/>
                </a:tc>
                <a:tc>
                  <a:txBody>
                    <a:bodyPr/>
                    <a:lstStyle/>
                    <a:p>
                      <a:pPr>
                        <a:lnSpc>
                          <a:spcPct val="100000"/>
                        </a:lnSpc>
                      </a:pPr>
                      <a:r>
                        <a:rPr lang="en-US" sz="1500" kern="1200" dirty="0">
                          <a:solidFill>
                            <a:schemeClr val="dk1"/>
                          </a:solidFill>
                          <a:effectLst/>
                          <a:latin typeface="+mn-lt"/>
                          <a:ea typeface="+mn-ea"/>
                          <a:cs typeface="+mn-cs"/>
                        </a:rPr>
                        <a:t>Improves the import and export components of the current account. Improves the direct investment component of the capital/financial account. </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Worsens the import component of the current account.  Worsens the net factor receipt component of the capital/financial account.</a:t>
                      </a:r>
                    </a:p>
                  </a:txBody>
                  <a:tcPr marL="68580" marR="68580" marT="0" marB="0"/>
                </a:tc>
                <a:extLst>
                  <a:ext uri="{0D108BD9-81ED-4DB2-BD59-A6C34878D82A}">
                    <a16:rowId xmlns:a16="http://schemas.microsoft.com/office/drawing/2014/main" val="10001"/>
                  </a:ext>
                </a:extLst>
              </a:tr>
              <a:tr h="1295400">
                <a:tc>
                  <a:txBody>
                    <a:bodyPr/>
                    <a:lstStyle/>
                    <a:p>
                      <a:pPr>
                        <a:lnSpc>
                          <a:spcPct val="100000"/>
                        </a:lnSpc>
                      </a:pPr>
                      <a:r>
                        <a:rPr lang="en-US" sz="1500" dirty="0"/>
                        <a:t>Health and the Environment</a:t>
                      </a:r>
                    </a:p>
                  </a:txBody>
                  <a:tcPr/>
                </a:tc>
                <a:tc>
                  <a:txBody>
                    <a:bodyPr/>
                    <a:lstStyle/>
                    <a:p>
                      <a:pPr>
                        <a:lnSpc>
                          <a:spcPct val="100000"/>
                        </a:lnSpc>
                      </a:pPr>
                      <a:r>
                        <a:rPr lang="en-US" sz="1500" kern="1200" dirty="0">
                          <a:solidFill>
                            <a:schemeClr val="dk1"/>
                          </a:solidFill>
                          <a:effectLst/>
                          <a:latin typeface="+mn-lt"/>
                          <a:ea typeface="+mn-ea"/>
                          <a:cs typeface="+mn-cs"/>
                        </a:rPr>
                        <a:t>Employs new technology that is more environmentally sound.  Increases incomes and thereby make more resources available for the enforcement of existing environmental regulations.</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Increases the amount of pollution and subject workers to unsafe workplaces.</a:t>
                      </a:r>
                    </a:p>
                  </a:txBody>
                  <a:tcPr marL="68580" marR="68580" marT="0" marB="0"/>
                </a:tc>
                <a:extLst>
                  <a:ext uri="{0D108BD9-81ED-4DB2-BD59-A6C34878D82A}">
                    <a16:rowId xmlns:a16="http://schemas.microsoft.com/office/drawing/2014/main" val="10002"/>
                  </a:ext>
                </a:extLst>
              </a:tr>
              <a:tr h="1255475">
                <a:tc>
                  <a:txBody>
                    <a:bodyPr/>
                    <a:lstStyle/>
                    <a:p>
                      <a:pPr>
                        <a:lnSpc>
                          <a:spcPct val="100000"/>
                        </a:lnSpc>
                      </a:pPr>
                      <a:r>
                        <a:rPr lang="en-US" sz="1500" dirty="0"/>
                        <a:t>Culture</a:t>
                      </a:r>
                    </a:p>
                  </a:txBody>
                  <a:tcPr/>
                </a:tc>
                <a:tc>
                  <a:txBody>
                    <a:bodyPr/>
                    <a:lstStyle/>
                    <a:p>
                      <a:pPr>
                        <a:lnSpc>
                          <a:spcPct val="100000"/>
                        </a:lnSpc>
                      </a:pPr>
                      <a:r>
                        <a:rPr lang="en-US" sz="1500" kern="1200" dirty="0">
                          <a:solidFill>
                            <a:schemeClr val="dk1"/>
                          </a:solidFill>
                          <a:effectLst/>
                          <a:latin typeface="+mn-lt"/>
                          <a:ea typeface="+mn-ea"/>
                          <a:cs typeface="+mn-cs"/>
                        </a:rPr>
                        <a:t>Introduces progressive aspect of business culture in the areas of organizational development and human resource management.</a:t>
                      </a:r>
                      <a:endParaRPr lang="en-US" sz="1500" dirty="0"/>
                    </a:p>
                  </a:txBody>
                  <a:tcPr/>
                </a:tc>
                <a:tc>
                  <a:txBody>
                    <a:bodyPr/>
                    <a:lstStyle/>
                    <a:p>
                      <a:pPr marL="0" marR="0" algn="l">
                        <a:lnSpc>
                          <a:spcPct val="100000"/>
                        </a:lnSpc>
                        <a:spcBef>
                          <a:spcPts val="0"/>
                        </a:spcBef>
                        <a:spcAft>
                          <a:spcPts val="0"/>
                        </a:spcAft>
                      </a:pPr>
                      <a:r>
                        <a:rPr lang="en-US" sz="1500" dirty="0">
                          <a:effectLst/>
                          <a:latin typeface="+mn-lt"/>
                          <a:ea typeface="Times New Roman"/>
                        </a:rPr>
                        <a:t>Increases dominance of urban and Western culture over rural and non-Western culture.</a:t>
                      </a:r>
                    </a:p>
                  </a:txBody>
                  <a:tcPr marL="68580" marR="68580" marT="0" marB="0"/>
                </a:tc>
                <a:extLst>
                  <a:ext uri="{0D108BD9-81ED-4DB2-BD59-A6C34878D82A}">
                    <a16:rowId xmlns:a16="http://schemas.microsoft.com/office/drawing/2014/main" val="10003"/>
                  </a:ext>
                </a:extLst>
              </a:tr>
            </a:tbl>
          </a:graphicData>
        </a:graphic>
      </p:graphicFrame>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200" dirty="0"/>
          </a:p>
          <a:p>
            <a:pPr marL="0" indent="0">
              <a:buNone/>
            </a:pPr>
            <a:endParaRPr lang="en-US" sz="1200" dirty="0"/>
          </a:p>
          <a:p>
            <a:pPr marL="0" indent="0">
              <a:buNone/>
            </a:pPr>
            <a:r>
              <a:rPr lang="en-US" sz="1200" dirty="0"/>
              <a:t>Sources: Adapted from Dunning and </a:t>
            </a:r>
            <a:r>
              <a:rPr lang="en-US" sz="1200" dirty="0" err="1"/>
              <a:t>Lundan</a:t>
            </a:r>
            <a:r>
              <a:rPr lang="en-US" sz="1200" dirty="0"/>
              <a:t> (2008) and Hill (2009)</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17718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Policy Stances</a:t>
            </a:r>
          </a:p>
        </p:txBody>
      </p:sp>
      <p:sp>
        <p:nvSpPr>
          <p:cNvPr id="3" name="Content Placeholder 2"/>
          <p:cNvSpPr>
            <a:spLocks noGrp="1"/>
          </p:cNvSpPr>
          <p:nvPr>
            <p:ph idx="1"/>
          </p:nvPr>
        </p:nvSpPr>
        <p:spPr>
          <a:xfrm>
            <a:off x="457200" y="1219200"/>
            <a:ext cx="8229600" cy="4911725"/>
          </a:xfrm>
        </p:spPr>
        <p:txBody>
          <a:bodyPr/>
          <a:lstStyle/>
          <a:p>
            <a:r>
              <a:rPr lang="en-US" sz="2400" dirty="0"/>
              <a:t>Anyanwu (2017) makes a distinction between two approaches towards FDI:</a:t>
            </a:r>
          </a:p>
          <a:p>
            <a:pPr lvl="1"/>
            <a:r>
              <a:rPr lang="en-US" sz="2000" i="1" dirty="0">
                <a:solidFill>
                  <a:schemeClr val="accent5">
                    <a:lumMod val="50000"/>
                  </a:schemeClr>
                </a:solidFill>
              </a:rPr>
              <a:t>Nationalist</a:t>
            </a:r>
            <a:r>
              <a:rPr lang="en-US" sz="2000" dirty="0">
                <a:solidFill>
                  <a:schemeClr val="accent5">
                    <a:lumMod val="50000"/>
                  </a:schemeClr>
                </a:solidFill>
              </a:rPr>
              <a:t> </a:t>
            </a:r>
            <a:r>
              <a:rPr lang="en-US" sz="2000" i="1" dirty="0">
                <a:solidFill>
                  <a:schemeClr val="accent5">
                    <a:lumMod val="50000"/>
                  </a:schemeClr>
                </a:solidFill>
              </a:rPr>
              <a:t>approach</a:t>
            </a:r>
            <a:r>
              <a:rPr lang="en-US" sz="2000" dirty="0"/>
              <a:t>: argues that the FDI damages host economies through the suppression of domestic entrepreneurship, imposition of unsuitable technology and unsuitable products, the extension of oligopolistic practices ... and the worsening of income distribution ...</a:t>
            </a:r>
          </a:p>
          <a:p>
            <a:pPr lvl="1"/>
            <a:r>
              <a:rPr lang="en-US" sz="2000" i="1" dirty="0">
                <a:solidFill>
                  <a:schemeClr val="accent5">
                    <a:lumMod val="50000"/>
                  </a:schemeClr>
                </a:solidFill>
              </a:rPr>
              <a:t>Traditional economic approach</a:t>
            </a:r>
            <a:r>
              <a:rPr lang="en-US" sz="2000" dirty="0"/>
              <a:t>: argues that FDI is a net addition to investible resources in host countries, and as such raises their rates of growth.</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9B23516-B933-447D-A3B6-8DB42EB87B5F}"/>
</file>

<file path=customXml/itemProps2.xml><?xml version="1.0" encoding="utf-8"?>
<ds:datastoreItem xmlns:ds="http://schemas.openxmlformats.org/officeDocument/2006/customXml" ds:itemID="{C951DC93-4A76-4D59-85FD-CC4A175B0865}"/>
</file>

<file path=customXml/itemProps3.xml><?xml version="1.0" encoding="utf-8"?>
<ds:datastoreItem xmlns:ds="http://schemas.openxmlformats.org/officeDocument/2006/customXml" ds:itemID="{01555A71-11B1-4CD2-8E15-41B66E35C1A2}"/>
</file>

<file path=docProps/app.xml><?xml version="1.0" encoding="utf-8"?>
<Properties xmlns="http://schemas.openxmlformats.org/officeDocument/2006/extended-properties" xmlns:vt="http://schemas.openxmlformats.org/officeDocument/2006/docPropsVTypes">
  <Template>Edge</Template>
  <TotalTime>707</TotalTime>
  <Words>2443</Words>
  <Application>Microsoft Office PowerPoint</Application>
  <PresentationFormat>On-screen Show (4:3)</PresentationFormat>
  <Paragraphs>276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Garamond</vt:lpstr>
      <vt:lpstr>Wingdings</vt:lpstr>
      <vt:lpstr>Edge</vt:lpstr>
      <vt:lpstr>Chapter 12: Engaging International Production</vt:lpstr>
      <vt:lpstr>Analytical Elements</vt:lpstr>
      <vt:lpstr>Introduction</vt:lpstr>
      <vt:lpstr>Attracting International Production</vt:lpstr>
      <vt:lpstr>Attracting International Production</vt:lpstr>
      <vt:lpstr>Benefits and Costs</vt:lpstr>
      <vt:lpstr>Table 12.1: The Benefits and Costs of Inward FDI</vt:lpstr>
      <vt:lpstr>Table 12.1: The Benefits and Costs of Inward FDI (cont’d)</vt:lpstr>
      <vt:lpstr>Policy Stances</vt:lpstr>
      <vt:lpstr>Policy Stances</vt:lpstr>
      <vt:lpstr>Policy Stances</vt:lpstr>
      <vt:lpstr>Table 12.3: Types of Trade-Related Investment Measures</vt:lpstr>
      <vt:lpstr>Table 12.3: Types of Trade-Related Investment Measures (cont’d)</vt:lpstr>
      <vt:lpstr>Policy Stances</vt:lpstr>
      <vt:lpstr>Entering Global Value Chains</vt:lpstr>
      <vt:lpstr>Entering Global Value Chains</vt:lpstr>
      <vt:lpstr>Entering Global Value Chains</vt:lpstr>
      <vt:lpstr>Promoting Linkages</vt:lpstr>
      <vt:lpstr>Promoting Linkages: Traditional and New Approaches</vt:lpstr>
      <vt:lpstr>Promoting Linkages: Potential Benefits</vt:lpstr>
      <vt:lpstr>Promoting Linkages: How To Do It</vt:lpstr>
      <vt:lpstr>Governance of International Production</vt:lpstr>
      <vt:lpstr>Governance of International Production</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Kenneth</dc:creator>
  <cp:lastModifiedBy>Robert Starr</cp:lastModifiedBy>
  <cp:revision>157</cp:revision>
  <dcterms:created xsi:type="dcterms:W3CDTF">2009-09-02T15:55:36Z</dcterms:created>
  <dcterms:modified xsi:type="dcterms:W3CDTF">2024-12-11T14:30:51Z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