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8"/>
  </p:notesMasterIdLst>
  <p:sldIdLst>
    <p:sldId id="256" r:id="rId2"/>
    <p:sldId id="283" r:id="rId3"/>
    <p:sldId id="290" r:id="rId4"/>
    <p:sldId id="284" r:id="rId5"/>
    <p:sldId id="291" r:id="rId6"/>
    <p:sldId id="292" r:id="rId7"/>
    <p:sldId id="285" r:id="rId8"/>
    <p:sldId id="294" r:id="rId9"/>
    <p:sldId id="295" r:id="rId10"/>
    <p:sldId id="286" r:id="rId11"/>
    <p:sldId id="299" r:id="rId12"/>
    <p:sldId id="296" r:id="rId13"/>
    <p:sldId id="297" r:id="rId14"/>
    <p:sldId id="298" r:id="rId15"/>
    <p:sldId id="287" r:id="rId16"/>
    <p:sldId id="300" r:id="rId17"/>
    <p:sldId id="288" r:id="rId18"/>
    <p:sldId id="306" r:id="rId19"/>
    <p:sldId id="307" r:id="rId20"/>
    <p:sldId id="302" r:id="rId21"/>
    <p:sldId id="308" r:id="rId22"/>
    <p:sldId id="309" r:id="rId23"/>
    <p:sldId id="310" r:id="rId24"/>
    <p:sldId id="311" r:id="rId25"/>
    <p:sldId id="312" r:id="rId26"/>
    <p:sldId id="313"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56"/>
    <p:restoredTop sz="93750"/>
  </p:normalViewPr>
  <p:slideViewPr>
    <p:cSldViewPr>
      <p:cViewPr varScale="1">
        <p:scale>
          <a:sx n="89" d="100"/>
          <a:sy n="89" d="100"/>
        </p:scale>
        <p:origin x="126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35F585-C0A0-4BE3-9C49-E8B2C7216352}" type="datetimeFigureOut">
              <a:rPr lang="en-US" smtClean="0"/>
              <a:pPr/>
              <a:t>12/11/2024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EBE530B-BECC-4F2D-8746-69F9494D123D}" type="slidenum">
              <a:rPr lang="en-US" smtClean="0"/>
              <a:pPr/>
              <a:t>‹#›</a:t>
            </a:fld>
            <a:endParaRPr lang="en-US"/>
          </a:p>
        </p:txBody>
      </p:sp>
    </p:spTree>
    <p:extLst>
      <p:ext uri="{BB962C8B-B14F-4D97-AF65-F5344CB8AC3E}">
        <p14:creationId xmlns:p14="http://schemas.microsoft.com/office/powerpoint/2010/main" val="1149814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14400" y="1524000"/>
            <a:ext cx="7623175" cy="1752600"/>
          </a:xfrm>
        </p:spPr>
        <p:txBody>
          <a:bodyPr/>
          <a:lstStyle>
            <a:lvl1pPr>
              <a:defRPr sz="5000"/>
            </a:lvl1pPr>
          </a:lstStyle>
          <a:p>
            <a:r>
              <a:rPr lang="en-US" altLang="en-US"/>
              <a:t>Click to edit Master title style</a:t>
            </a:r>
          </a:p>
        </p:txBody>
      </p:sp>
      <p:sp>
        <p:nvSpPr>
          <p:cNvPr id="5123"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US" altLang="en-US"/>
              <a:t>Click to edit Master subtitle style</a:t>
            </a:r>
          </a:p>
        </p:txBody>
      </p:sp>
      <p:sp>
        <p:nvSpPr>
          <p:cNvPr id="5124" name="Rectangle 4"/>
          <p:cNvSpPr>
            <a:spLocks noGrp="1" noChangeArrowheads="1"/>
          </p:cNvSpPr>
          <p:nvPr>
            <p:ph type="dt" sz="half" idx="2"/>
          </p:nvPr>
        </p:nvSpPr>
        <p:spPr/>
        <p:txBody>
          <a:bodyPr/>
          <a:lstStyle>
            <a:lvl1pPr>
              <a:defRPr/>
            </a:lvl1pPr>
          </a:lstStyle>
          <a:p>
            <a:endParaRPr lang="en-US" altLang="en-US"/>
          </a:p>
        </p:txBody>
      </p:sp>
      <p:sp>
        <p:nvSpPr>
          <p:cNvPr id="5125" name="Rectangle 5"/>
          <p:cNvSpPr>
            <a:spLocks noGrp="1" noChangeArrowheads="1"/>
          </p:cNvSpPr>
          <p:nvPr>
            <p:ph type="ftr" sz="quarter" idx="3"/>
          </p:nvPr>
        </p:nvSpPr>
        <p:spPr>
          <a:xfrm>
            <a:off x="3124200" y="6243638"/>
            <a:ext cx="2895600" cy="457200"/>
          </a:xfrm>
        </p:spPr>
        <p:txBody>
          <a:bodyPr/>
          <a:lstStyle>
            <a:lvl1pPr>
              <a:defRPr/>
            </a:lvl1pPr>
          </a:lstStyle>
          <a:p>
            <a:r>
              <a:rPr lang="en-US" altLang="en-US"/>
              <a:t>© Kenneth A. Reinert, Cambridge University Press 2012</a:t>
            </a:r>
          </a:p>
        </p:txBody>
      </p:sp>
      <p:sp>
        <p:nvSpPr>
          <p:cNvPr id="5126" name="Rectangle 6"/>
          <p:cNvSpPr>
            <a:spLocks noGrp="1" noChangeArrowheads="1"/>
          </p:cNvSpPr>
          <p:nvPr>
            <p:ph type="sldNum" sz="quarter" idx="4"/>
          </p:nvPr>
        </p:nvSpPr>
        <p:spPr/>
        <p:txBody>
          <a:bodyPr/>
          <a:lstStyle>
            <a:lvl1pPr>
              <a:defRPr/>
            </a:lvl1pPr>
          </a:lstStyle>
          <a:p>
            <a:fld id="{4BDA208C-0688-451A-BF7D-CB40AAA901C4}" type="slidenum">
              <a:rPr lang="en-US" altLang="en-US"/>
              <a:pPr/>
              <a:t>‹#›</a:t>
            </a:fld>
            <a:endParaRPr lang="en-US" altLang="en-US"/>
          </a:p>
        </p:txBody>
      </p:sp>
      <p:sp>
        <p:nvSpPr>
          <p:cNvPr id="5127"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128"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F7841A66-284C-4A22-A49E-DC0CACB3BCC6}" type="slidenum">
              <a:rPr lang="en-US" altLang="en-US"/>
              <a:pPr/>
              <a:t>‹#›</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0AA4B6D9-72D8-48FE-89F1-8A6E90EFC9C3}" type="slidenum">
              <a:rPr lang="en-US" altLang="en-US"/>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25945742-A09E-4108-97F0-EC14CBAB3DD7}" type="slidenum">
              <a:rPr lang="en-US" altLang="en-US"/>
              <a:pPr/>
              <a:t>‹#›</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r>
              <a:rPr lang="en-US" altLang="en-US"/>
              <a:t>© Kenneth A. Reinert, Cambridge University Press 2012</a:t>
            </a:r>
          </a:p>
        </p:txBody>
      </p:sp>
      <p:sp>
        <p:nvSpPr>
          <p:cNvPr id="6" name="Slide Number Placeholder 5"/>
          <p:cNvSpPr>
            <a:spLocks noGrp="1"/>
          </p:cNvSpPr>
          <p:nvPr>
            <p:ph type="sldNum" sz="quarter" idx="12"/>
          </p:nvPr>
        </p:nvSpPr>
        <p:spPr/>
        <p:txBody>
          <a:bodyPr/>
          <a:lstStyle>
            <a:lvl1pPr>
              <a:defRPr/>
            </a:lvl1pPr>
          </a:lstStyle>
          <a:p>
            <a:fld id="{96D853BE-A1DA-4E80-A1E7-8B16AD483EE6}" type="slidenum">
              <a:rPr lang="en-US" altLang="en-US"/>
              <a:pPr/>
              <a:t>‹#›</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3686DA7B-245A-4581-9C64-12541CBEEEE8}" type="slidenum">
              <a:rPr lang="en-US" altLang="en-US"/>
              <a:pPr/>
              <a:t>‹#›</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r>
              <a:rPr lang="en-US" altLang="en-US"/>
              <a:t>© Kenneth A. Reinert, Cambridge University Press 2012</a:t>
            </a:r>
          </a:p>
        </p:txBody>
      </p:sp>
      <p:sp>
        <p:nvSpPr>
          <p:cNvPr id="9" name="Slide Number Placeholder 8"/>
          <p:cNvSpPr>
            <a:spLocks noGrp="1"/>
          </p:cNvSpPr>
          <p:nvPr>
            <p:ph type="sldNum" sz="quarter" idx="12"/>
          </p:nvPr>
        </p:nvSpPr>
        <p:spPr/>
        <p:txBody>
          <a:bodyPr/>
          <a:lstStyle>
            <a:lvl1pPr>
              <a:defRPr/>
            </a:lvl1pPr>
          </a:lstStyle>
          <a:p>
            <a:fld id="{F45BA80E-3BFD-472F-AE02-49E3938DE3F7}" type="slidenum">
              <a:rPr lang="en-US" altLang="en-US"/>
              <a:pPr/>
              <a:t>‹#›</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r>
              <a:rPr lang="en-US" altLang="en-US"/>
              <a:t>© Kenneth A. Reinert, Cambridge University Press 2012</a:t>
            </a:r>
          </a:p>
        </p:txBody>
      </p:sp>
      <p:sp>
        <p:nvSpPr>
          <p:cNvPr id="5" name="Slide Number Placeholder 4"/>
          <p:cNvSpPr>
            <a:spLocks noGrp="1"/>
          </p:cNvSpPr>
          <p:nvPr>
            <p:ph type="sldNum" sz="quarter" idx="12"/>
          </p:nvPr>
        </p:nvSpPr>
        <p:spPr/>
        <p:txBody>
          <a:bodyPr/>
          <a:lstStyle>
            <a:lvl1pPr>
              <a:defRPr/>
            </a:lvl1pPr>
          </a:lstStyle>
          <a:p>
            <a:fld id="{4B4E657D-427E-49A8-AE2B-014959872571}" type="slidenum">
              <a:rPr lang="en-US" altLang="en-US"/>
              <a:pPr/>
              <a:t>‹#›</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r>
              <a:rPr lang="en-US" altLang="en-US"/>
              <a:t>© Kenneth A. Reinert, Cambridge University Press 2012</a:t>
            </a:r>
          </a:p>
        </p:txBody>
      </p:sp>
      <p:sp>
        <p:nvSpPr>
          <p:cNvPr id="4" name="Slide Number Placeholder 3"/>
          <p:cNvSpPr>
            <a:spLocks noGrp="1"/>
          </p:cNvSpPr>
          <p:nvPr>
            <p:ph type="sldNum" sz="quarter" idx="12"/>
          </p:nvPr>
        </p:nvSpPr>
        <p:spPr/>
        <p:txBody>
          <a:bodyPr/>
          <a:lstStyle>
            <a:lvl1pPr>
              <a:defRPr/>
            </a:lvl1pPr>
          </a:lstStyle>
          <a:p>
            <a:fld id="{1EAA6922-3B73-47B7-AFF6-98D87648B919}" type="slidenum">
              <a:rPr lang="en-US" altLang="en-US"/>
              <a:pPr/>
              <a:t>‹#›</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A7E85FAF-C9CB-4BC9-9447-470DEB033C18}" type="slidenum">
              <a:rPr lang="en-US" altLang="en-US"/>
              <a:pPr/>
              <a:t>‹#›</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r>
              <a:rPr lang="en-US" altLang="en-US"/>
              <a:t>© Kenneth A. Reinert, Cambridge University Press 2012</a:t>
            </a:r>
          </a:p>
        </p:txBody>
      </p:sp>
      <p:sp>
        <p:nvSpPr>
          <p:cNvPr id="7" name="Slide Number Placeholder 6"/>
          <p:cNvSpPr>
            <a:spLocks noGrp="1"/>
          </p:cNvSpPr>
          <p:nvPr>
            <p:ph type="sldNum" sz="quarter" idx="12"/>
          </p:nvPr>
        </p:nvSpPr>
        <p:spPr/>
        <p:txBody>
          <a:bodyPr/>
          <a:lstStyle>
            <a:lvl1pPr>
              <a:defRPr/>
            </a:lvl1pPr>
          </a:lstStyle>
          <a:p>
            <a:fld id="{0630799C-F568-49FA-B969-71232FD780AD}" type="slidenum">
              <a:rPr lang="en-US" altLang="en-US"/>
              <a:pPr/>
              <a:t>‹#›</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100"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US" altLang="en-US"/>
          </a:p>
        </p:txBody>
      </p:sp>
      <p:sp>
        <p:nvSpPr>
          <p:cNvPr id="410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r>
              <a:rPr lang="en-US" altLang="en-US"/>
              <a:t>© Kenneth A. Reinert, Cambridge University Press 2012</a:t>
            </a:r>
          </a:p>
        </p:txBody>
      </p:sp>
      <p:sp>
        <p:nvSpPr>
          <p:cNvPr id="4102"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244241F1-C488-4FAA-B18B-3106F568F33B}" type="slidenum">
              <a:rPr lang="en-US" altLang="en-US"/>
              <a:pPr/>
              <a:t>‹#›</a:t>
            </a:fld>
            <a:endParaRPr lang="en-US" altLang="en-US"/>
          </a:p>
        </p:txBody>
      </p:sp>
      <p:sp>
        <p:nvSpPr>
          <p:cNvPr id="4103"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US"/>
          </a:p>
        </p:txBody>
      </p:sp>
      <p:sp>
        <p:nvSpPr>
          <p:cNvPr id="4104"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hf sldNum="0" hdr="0" dt="0"/>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400" dirty="0"/>
              <a:t>Chapter 10: Foreign Direct Investment and Intra-Firm Trade</a:t>
            </a:r>
          </a:p>
        </p:txBody>
      </p:sp>
      <p:sp>
        <p:nvSpPr>
          <p:cNvPr id="2051" name="Rectangle 3"/>
          <p:cNvSpPr>
            <a:spLocks noGrp="1" noChangeArrowheads="1"/>
          </p:cNvSpPr>
          <p:nvPr>
            <p:ph type="subTitle" idx="1"/>
          </p:nvPr>
        </p:nvSpPr>
        <p:spPr/>
        <p:txBody>
          <a:bodyPr/>
          <a:lstStyle/>
          <a:p>
            <a:r>
              <a:rPr lang="en-US" dirty="0"/>
              <a:t>An Introduction to International Economics: New Perspectives on the World Economy</a:t>
            </a:r>
          </a:p>
        </p:txBody>
      </p:sp>
      <p:sp>
        <p:nvSpPr>
          <p:cNvPr id="4" name="Footer Placeholder 3"/>
          <p:cNvSpPr>
            <a:spLocks noGrp="1"/>
          </p:cNvSpPr>
          <p:nvPr>
            <p:ph type="ftr" sz="quarter" idx="3"/>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60387"/>
          </a:xfrm>
        </p:spPr>
        <p:txBody>
          <a:bodyPr/>
          <a:lstStyle/>
          <a:p>
            <a:r>
              <a:rPr lang="en-US" sz="2800" dirty="0"/>
              <a:t>Figure 11.3: Intel’s global value chain for semiconductors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e image displays a production process flowchart for the United States and Costa Rica side-by-side, with dashed boxes indicating certain stages.&#10;&#10;For the United States:&#10;&#10;The process starts with Research, development, and design and Advanced equipment and materials.&#10;These inputs lead to Fabrication.&#10;From Fabrication, the process continues to Assembly and testing.&#10;Final incorporation is shown in a dashed box, indicating a step that might be outsourced or not conducted within the same location.&#10;For Costa Rica:&#10;&#10;Both Research, development, and design and Advanced equipment and materials are in dashed boxes, implying these stages are not conducted domestically.&#10;Fabrication is also shown as a dashed box.&#10;The process starts with Assembly and testing, which is done domestically.&#10;The final step, Final incorporation, is represented by a dashed box, suggesting it may be outsourced or completed elsewhere.&#10;An arrow from the United States' Fabrication step points to the Assembly and testing step in Costa Rica, indicating that components fabricated in the United States are sent to Costa Rica for assembly and testing. This flowchart highlights the division of labor and outsourcing between the two countries within the production process.">
            <a:extLst>
              <a:ext uri="{FF2B5EF4-FFF2-40B4-BE49-F238E27FC236}">
                <a16:creationId xmlns:a16="http://schemas.microsoft.com/office/drawing/2014/main" id="{90FC80B6-5475-4347-864C-DB156643254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4804" y="990600"/>
            <a:ext cx="7054391"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Intel’s Plant in Costa Rica (Source: Wikipedia)</a:t>
            </a:r>
          </a:p>
        </p:txBody>
      </p:sp>
      <p:sp>
        <p:nvSpPr>
          <p:cNvPr id="3" name="Content Placeholder 2"/>
          <p:cNvSpPr>
            <a:spLocks noGrp="1"/>
          </p:cNvSpPr>
          <p:nvPr>
            <p:ph idx="1"/>
          </p:nvPr>
        </p:nvSpPr>
        <p:spPr/>
        <p:txBody>
          <a:bodyPr/>
          <a:lstStyle/>
          <a:p>
            <a:pPr marL="0" indent="0">
              <a:buNone/>
            </a:pPr>
            <a:endParaRPr lang="en-US" dirty="0"/>
          </a:p>
        </p:txBody>
      </p:sp>
      <p:pic>
        <p:nvPicPr>
          <p:cNvPr id="1026" name="Picture 2" descr="intel's large warehouse plant in costa ri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00200"/>
            <a:ext cx="8153400" cy="4371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737123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Firm-Specific Assets </a:t>
            </a:r>
          </a:p>
        </p:txBody>
      </p:sp>
      <p:sp>
        <p:nvSpPr>
          <p:cNvPr id="3" name="Content Placeholder 2"/>
          <p:cNvSpPr>
            <a:spLocks noGrp="1"/>
          </p:cNvSpPr>
          <p:nvPr>
            <p:ph idx="1"/>
          </p:nvPr>
        </p:nvSpPr>
        <p:spPr>
          <a:xfrm>
            <a:off x="457200" y="1371600"/>
            <a:ext cx="8229600" cy="4759325"/>
          </a:xfrm>
        </p:spPr>
        <p:txBody>
          <a:bodyPr/>
          <a:lstStyle/>
          <a:p>
            <a:r>
              <a:rPr lang="en-US" sz="2400" dirty="0"/>
              <a:t>Firm-specific assets can be </a:t>
            </a:r>
            <a:r>
              <a:rPr lang="en-US" sz="2400" i="1" dirty="0">
                <a:solidFill>
                  <a:schemeClr val="accent5">
                    <a:lumMod val="50000"/>
                  </a:schemeClr>
                </a:solidFill>
              </a:rPr>
              <a:t>tangible</a:t>
            </a:r>
          </a:p>
          <a:p>
            <a:pPr lvl="1"/>
            <a:r>
              <a:rPr lang="en-US" sz="2000" dirty="0"/>
              <a:t>Access to silicon and other advanced materials, </a:t>
            </a:r>
          </a:p>
          <a:p>
            <a:r>
              <a:rPr lang="en-US" sz="2400" dirty="0"/>
              <a:t>Firm specific assets can also be </a:t>
            </a:r>
            <a:r>
              <a:rPr lang="en-US" sz="2400" i="1" dirty="0">
                <a:solidFill>
                  <a:schemeClr val="accent5">
                    <a:lumMod val="50000"/>
                  </a:schemeClr>
                </a:solidFill>
              </a:rPr>
              <a:t>intangible</a:t>
            </a:r>
          </a:p>
          <a:p>
            <a:pPr lvl="1"/>
            <a:r>
              <a:rPr lang="en-US" sz="2000" dirty="0"/>
              <a:t>Specialized knowledge, patented products or processes, organizational abilities, or brand distinctiveness and loyalty </a:t>
            </a:r>
          </a:p>
          <a:p>
            <a:r>
              <a:rPr lang="en-US" sz="2400" dirty="0"/>
              <a:t>When a firm such as Intel takes on new tasks along the vertical dimension of a GVC, it can experience an </a:t>
            </a:r>
            <a:r>
              <a:rPr lang="en-US" sz="2400" i="1" dirty="0">
                <a:solidFill>
                  <a:schemeClr val="accent5">
                    <a:lumMod val="50000"/>
                  </a:schemeClr>
                </a:solidFill>
              </a:rPr>
              <a:t>efficiency gain</a:t>
            </a:r>
            <a:r>
              <a:rPr lang="en-US" sz="2400" dirty="0">
                <a:solidFill>
                  <a:schemeClr val="accent5">
                    <a:lumMod val="50000"/>
                  </a:schemeClr>
                </a:solidFill>
              </a:rPr>
              <a:t> </a:t>
            </a:r>
            <a:r>
              <a:rPr lang="en-US" sz="2400" dirty="0"/>
              <a:t>by spreading the costs incurred in acquiring its firm-specific assets (both tangible and intangible) over more value chain stages</a:t>
            </a:r>
          </a:p>
          <a:p>
            <a:r>
              <a:rPr lang="en-US" sz="2400" dirty="0"/>
              <a:t>These efficiency gains are known as </a:t>
            </a:r>
            <a:r>
              <a:rPr lang="en-US" sz="2400" b="1" dirty="0">
                <a:solidFill>
                  <a:schemeClr val="accent5">
                    <a:lumMod val="50000"/>
                  </a:schemeClr>
                </a:solidFill>
              </a:rPr>
              <a:t>firm-level economies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664099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Firm-Level Economies</a:t>
            </a:r>
          </a:p>
        </p:txBody>
      </p:sp>
      <p:sp>
        <p:nvSpPr>
          <p:cNvPr id="3" name="Content Placeholder 2"/>
          <p:cNvSpPr>
            <a:spLocks noGrp="1"/>
          </p:cNvSpPr>
          <p:nvPr>
            <p:ph idx="1"/>
          </p:nvPr>
        </p:nvSpPr>
        <p:spPr/>
        <p:txBody>
          <a:bodyPr/>
          <a:lstStyle/>
          <a:p>
            <a:r>
              <a:rPr lang="en-US" sz="2400" dirty="0"/>
              <a:t>The concept of </a:t>
            </a:r>
            <a:r>
              <a:rPr lang="en-US" sz="2400" b="1" dirty="0">
                <a:solidFill>
                  <a:schemeClr val="accent5">
                    <a:lumMod val="50000"/>
                  </a:schemeClr>
                </a:solidFill>
              </a:rPr>
              <a:t>firm-level economies </a:t>
            </a:r>
            <a:r>
              <a:rPr lang="en-US" sz="2400" dirty="0"/>
              <a:t>is not, in general, sufficient to explain the integration process along GVCs</a:t>
            </a:r>
          </a:p>
          <a:p>
            <a:r>
              <a:rPr lang="en-US" sz="2400" dirty="0">
                <a:sym typeface="Wingdings" pitchFamily="2" charset="2"/>
              </a:rPr>
              <a:t> </a:t>
            </a:r>
            <a:r>
              <a:rPr lang="en-US" sz="2400" dirty="0"/>
              <a:t>Because firms always have the option (discussed in Chapter 10) of </a:t>
            </a:r>
            <a:r>
              <a:rPr lang="en-US" sz="2400" i="1" dirty="0">
                <a:solidFill>
                  <a:schemeClr val="accent5">
                    <a:lumMod val="50000"/>
                  </a:schemeClr>
                </a:solidFill>
              </a:rPr>
              <a:t>licensing</a:t>
            </a:r>
            <a:r>
              <a:rPr lang="en-US" sz="2400" dirty="0"/>
              <a:t> its firm-specific assets to other firms</a:t>
            </a:r>
          </a:p>
          <a:p>
            <a:r>
              <a:rPr lang="en-US" sz="2400" dirty="0"/>
              <a:t>Corporate strategists suggest that a firm’s decision to internalize the firm-specific asset market reflects </a:t>
            </a:r>
            <a:r>
              <a:rPr lang="en-US" sz="2400" i="1" dirty="0">
                <a:solidFill>
                  <a:schemeClr val="accent5">
                    <a:lumMod val="50000"/>
                  </a:schemeClr>
                </a:solidFill>
              </a:rPr>
              <a:t>market failure </a:t>
            </a:r>
            <a:r>
              <a:rPr lang="en-US" sz="2400" i="1" dirty="0"/>
              <a:t>--  </a:t>
            </a:r>
            <a:r>
              <a:rPr lang="en-US" sz="2400" dirty="0"/>
              <a:t>difficulty in selling its firm-specific assets in a contractual arrangement (particularly relevant for </a:t>
            </a:r>
            <a:r>
              <a:rPr lang="en-US" sz="2400" i="1" dirty="0">
                <a:solidFill>
                  <a:schemeClr val="accent5">
                    <a:lumMod val="50000"/>
                  </a:schemeClr>
                </a:solidFill>
              </a:rPr>
              <a:t>intangible</a:t>
            </a:r>
            <a:r>
              <a:rPr lang="en-US" sz="2400" dirty="0"/>
              <a:t> assets)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06497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Intra-Firm Trade</a:t>
            </a:r>
          </a:p>
        </p:txBody>
      </p:sp>
      <p:sp>
        <p:nvSpPr>
          <p:cNvPr id="3" name="Content Placeholder 2"/>
          <p:cNvSpPr>
            <a:spLocks noGrp="1"/>
          </p:cNvSpPr>
          <p:nvPr>
            <p:ph idx="1"/>
          </p:nvPr>
        </p:nvSpPr>
        <p:spPr/>
        <p:txBody>
          <a:bodyPr/>
          <a:lstStyle/>
          <a:p>
            <a:r>
              <a:rPr lang="en-US" sz="2400" dirty="0"/>
              <a:t>We can observe a pattern of </a:t>
            </a:r>
            <a:r>
              <a:rPr lang="en-US" sz="2400" b="1" dirty="0">
                <a:solidFill>
                  <a:schemeClr val="accent5">
                    <a:lumMod val="50000"/>
                  </a:schemeClr>
                </a:solidFill>
              </a:rPr>
              <a:t>intra-firm trade </a:t>
            </a:r>
            <a:r>
              <a:rPr lang="en-US" sz="2400" dirty="0"/>
              <a:t>in Figure 11.3</a:t>
            </a:r>
          </a:p>
          <a:p>
            <a:pPr lvl="1"/>
            <a:r>
              <a:rPr lang="en-US" sz="2000" dirty="0"/>
              <a:t>Intel exports fabricated die from its home base to its subsidiary in Costa Rica</a:t>
            </a:r>
          </a:p>
          <a:p>
            <a:r>
              <a:rPr lang="en-US" sz="2400" dirty="0"/>
              <a:t>This is not an arm’s-length, market-based transaction that takes place at world prices</a:t>
            </a:r>
          </a:p>
          <a:p>
            <a:r>
              <a:rPr lang="en-US" sz="2400" dirty="0"/>
              <a:t>It is a trade transaction within Intel itself at a price set by it</a:t>
            </a:r>
          </a:p>
          <a:p>
            <a:r>
              <a:rPr lang="en-US" sz="2400" dirty="0"/>
              <a:t>We now have two distinctions of trade (Table 11.1)</a:t>
            </a:r>
          </a:p>
          <a:p>
            <a:pPr lvl="1"/>
            <a:r>
              <a:rPr lang="en-US" sz="2000" dirty="0">
                <a:solidFill>
                  <a:schemeClr val="accent5">
                    <a:lumMod val="50000"/>
                  </a:schemeClr>
                </a:solidFill>
              </a:rPr>
              <a:t>Inter-industry vs. intra-industry</a:t>
            </a:r>
          </a:p>
          <a:p>
            <a:pPr lvl="1"/>
            <a:r>
              <a:rPr lang="en-US" sz="2000" dirty="0">
                <a:solidFill>
                  <a:schemeClr val="accent5">
                    <a:lumMod val="50000"/>
                  </a:schemeClr>
                </a:solidFill>
              </a:rPr>
              <a:t>Inter-firm vs. intra-firm</a:t>
            </a:r>
          </a:p>
        </p:txBody>
      </p:sp>
      <p:sp>
        <p:nvSpPr>
          <p:cNvPr id="4" name="Footer Placeholder 3"/>
          <p:cNvSpPr>
            <a:spLocks noGrp="1"/>
          </p:cNvSpPr>
          <p:nvPr>
            <p:ph type="ftr" sz="quarter" idx="11"/>
          </p:nvPr>
        </p:nvSpPr>
        <p:spPr/>
        <p:txBody>
          <a:bodyPr/>
          <a:lstStyle/>
          <a:p>
            <a:r>
              <a:rPr lang="en-US" altLang="en-US" dirty="0"/>
              <a:t>© Kenneth A. Reinert,</a:t>
            </a:r>
          </a:p>
          <a:p>
            <a:r>
              <a:rPr lang="en-US" altLang="en-US" dirty="0"/>
              <a:t> Cambridge University Press 2021</a:t>
            </a:r>
          </a:p>
        </p:txBody>
      </p:sp>
    </p:spTree>
    <p:extLst>
      <p:ext uri="{BB962C8B-B14F-4D97-AF65-F5344CB8AC3E}">
        <p14:creationId xmlns:p14="http://schemas.microsoft.com/office/powerpoint/2010/main" val="510177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Table 11.1: Industry and Firm Dimensions of Trade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50976334"/>
              </p:ext>
            </p:extLst>
          </p:nvPr>
        </p:nvGraphicFramePr>
        <p:xfrm>
          <a:off x="457200" y="1600200"/>
          <a:ext cx="8229600" cy="3119120"/>
        </p:xfrm>
        <a:graphic>
          <a:graphicData uri="http://schemas.openxmlformats.org/drawingml/2006/table">
            <a:tbl>
              <a:tblPr firstRow="1" bandRow="1">
                <a:tableStyleId>{5C22544A-7EE6-4342-B048-85BDC9FD1C3A}</a:tableStyleId>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370840">
                <a:tc>
                  <a:txBody>
                    <a:bodyPr/>
                    <a:lstStyle/>
                    <a:p>
                      <a:endParaRPr lang="en-US" dirty="0">
                        <a:solidFill>
                          <a:schemeClr val="tx1"/>
                        </a:solidFill>
                      </a:endParaRPr>
                    </a:p>
                  </a:txBody>
                  <a:tcPr/>
                </a:tc>
                <a:tc gridSpan="2">
                  <a:txBody>
                    <a:bodyPr/>
                    <a:lstStyle/>
                    <a:p>
                      <a:r>
                        <a:rPr lang="en-US" dirty="0">
                          <a:solidFill>
                            <a:schemeClr val="tx1"/>
                          </a:solidFill>
                        </a:rPr>
                        <a:t>Firm</a:t>
                      </a:r>
                      <a:r>
                        <a:rPr lang="en-US" baseline="0" dirty="0">
                          <a:solidFill>
                            <a:schemeClr val="tx1"/>
                          </a:solidFill>
                        </a:rPr>
                        <a:t> Dimension</a:t>
                      </a:r>
                      <a:endParaRPr lang="en-US" dirty="0">
                        <a:solidFill>
                          <a:schemeClr val="tx1"/>
                        </a:solidFill>
                      </a:endParaRPr>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dirty="0"/>
                        <a:t>Industry Dimension</a:t>
                      </a:r>
                    </a:p>
                  </a:txBody>
                  <a:tcPr/>
                </a:tc>
                <a:tc>
                  <a:txBody>
                    <a:bodyPr/>
                    <a:lstStyle/>
                    <a:p>
                      <a:r>
                        <a:rPr lang="en-US" i="1" dirty="0"/>
                        <a:t>Inter-firm</a:t>
                      </a:r>
                    </a:p>
                  </a:txBody>
                  <a:tcPr/>
                </a:tc>
                <a:tc>
                  <a:txBody>
                    <a:bodyPr/>
                    <a:lstStyle/>
                    <a:p>
                      <a:r>
                        <a:rPr lang="en-US" i="1" dirty="0"/>
                        <a:t>Intra-firm</a:t>
                      </a:r>
                    </a:p>
                  </a:txBody>
                  <a:tcPr/>
                </a:tc>
                <a:extLst>
                  <a:ext uri="{0D108BD9-81ED-4DB2-BD59-A6C34878D82A}">
                    <a16:rowId xmlns:a16="http://schemas.microsoft.com/office/drawing/2014/main" val="10001"/>
                  </a:ext>
                </a:extLst>
              </a:tr>
              <a:tr h="370840">
                <a:tc>
                  <a:txBody>
                    <a:bodyPr/>
                    <a:lstStyle/>
                    <a:p>
                      <a:r>
                        <a:rPr lang="en-US" i="1" dirty="0"/>
                        <a:t>Inter-industry</a:t>
                      </a:r>
                    </a:p>
                  </a:txBody>
                  <a:tcPr/>
                </a:tc>
                <a:tc>
                  <a:txBody>
                    <a:bodyPr/>
                    <a:lstStyle/>
                    <a:p>
                      <a:r>
                        <a:rPr lang="en-US" sz="1800" kern="1200" dirty="0">
                          <a:solidFill>
                            <a:schemeClr val="dk1"/>
                          </a:solidFill>
                          <a:effectLst/>
                          <a:latin typeface="+mn-lt"/>
                          <a:ea typeface="+mn-ea"/>
                          <a:cs typeface="+mn-cs"/>
                        </a:rPr>
                        <a:t>Trade that takes place between two different industries and two different firms</a:t>
                      </a:r>
                      <a:endParaRPr lang="en-US" dirty="0"/>
                    </a:p>
                  </a:txBody>
                  <a:tcPr/>
                </a:tc>
                <a:tc>
                  <a:txBody>
                    <a:bodyPr/>
                    <a:lstStyle/>
                    <a:p>
                      <a:r>
                        <a:rPr lang="en-US" sz="1800" kern="1200" dirty="0">
                          <a:solidFill>
                            <a:schemeClr val="dk1"/>
                          </a:solidFill>
                          <a:effectLst/>
                          <a:latin typeface="+mn-lt"/>
                          <a:ea typeface="+mn-ea"/>
                          <a:cs typeface="+mn-cs"/>
                        </a:rPr>
                        <a:t>Trade that takes place between two different industries and within a single firm</a:t>
                      </a:r>
                      <a:endParaRPr lang="en-US" dirty="0"/>
                    </a:p>
                  </a:txBody>
                  <a:tcPr/>
                </a:tc>
                <a:extLst>
                  <a:ext uri="{0D108BD9-81ED-4DB2-BD59-A6C34878D82A}">
                    <a16:rowId xmlns:a16="http://schemas.microsoft.com/office/drawing/2014/main" val="10002"/>
                  </a:ext>
                </a:extLst>
              </a:tr>
              <a:tr h="370840">
                <a:tc>
                  <a:txBody>
                    <a:bodyPr/>
                    <a:lstStyle/>
                    <a:p>
                      <a:r>
                        <a:rPr lang="en-US" i="1" dirty="0"/>
                        <a:t>Intra-industry</a:t>
                      </a:r>
                    </a:p>
                  </a:txBody>
                  <a:tcPr/>
                </a:tc>
                <a:tc>
                  <a:txBody>
                    <a:bodyPr/>
                    <a:lstStyle/>
                    <a:p>
                      <a:r>
                        <a:rPr lang="en-US" sz="1800" kern="1200" dirty="0">
                          <a:solidFill>
                            <a:schemeClr val="dk1"/>
                          </a:solidFill>
                          <a:effectLst/>
                          <a:latin typeface="+mn-lt"/>
                          <a:ea typeface="+mn-ea"/>
                          <a:cs typeface="+mn-cs"/>
                        </a:rPr>
                        <a:t>Trade that takes place within a single industry and between two different firms</a:t>
                      </a:r>
                      <a:endParaRPr lang="en-US" dirty="0"/>
                    </a:p>
                  </a:txBody>
                  <a:tcPr/>
                </a:tc>
                <a:tc>
                  <a:txBody>
                    <a:bodyPr/>
                    <a:lstStyle/>
                    <a:p>
                      <a:r>
                        <a:rPr lang="en-US" sz="1800" kern="1200" dirty="0">
                          <a:solidFill>
                            <a:schemeClr val="dk1"/>
                          </a:solidFill>
                          <a:effectLst/>
                          <a:latin typeface="+mn-lt"/>
                          <a:ea typeface="+mn-ea"/>
                          <a:cs typeface="+mn-cs"/>
                        </a:rPr>
                        <a:t>Trade that takes place within a single industry and within a single firm</a:t>
                      </a:r>
                      <a:endParaRPr lang="en-US" dirty="0"/>
                    </a:p>
                  </a:txBody>
                  <a:tcPr/>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A Cost View of Internalization</a:t>
            </a:r>
          </a:p>
        </p:txBody>
      </p:sp>
      <p:sp>
        <p:nvSpPr>
          <p:cNvPr id="3" name="Content Placeholder 2"/>
          <p:cNvSpPr>
            <a:spLocks noGrp="1"/>
          </p:cNvSpPr>
          <p:nvPr>
            <p:ph idx="1"/>
          </p:nvPr>
        </p:nvSpPr>
        <p:spPr>
          <a:xfrm>
            <a:off x="457200" y="1524000"/>
            <a:ext cx="8229600" cy="4606925"/>
          </a:xfrm>
        </p:spPr>
        <p:txBody>
          <a:bodyPr/>
          <a:lstStyle/>
          <a:p>
            <a:r>
              <a:rPr lang="en-US" sz="2400" dirty="0"/>
              <a:t>Suppose:</a:t>
            </a:r>
          </a:p>
          <a:p>
            <a:pPr lvl="1"/>
            <a:r>
              <a:rPr lang="en-US" sz="2000" dirty="0"/>
              <a:t>a home-country firm faces a fixed cost of setting up a production facility in country of </a:t>
            </a:r>
            <a:r>
              <a:rPr lang="en-US" sz="2000" dirty="0" err="1"/>
              <a:t>FP</a:t>
            </a:r>
            <a:r>
              <a:rPr lang="en-US" sz="2000" baseline="-25000" dirty="0" err="1"/>
              <a:t>j</a:t>
            </a:r>
            <a:endParaRPr lang="en-US" sz="2000" baseline="-25000" dirty="0"/>
          </a:p>
          <a:p>
            <a:pPr lvl="1"/>
            <a:r>
              <a:rPr lang="en-US" sz="2000" dirty="0"/>
              <a:t>the firm faces a </a:t>
            </a:r>
            <a:r>
              <a:rPr lang="en-US" sz="2000" i="1" dirty="0"/>
              <a:t>smaller</a:t>
            </a:r>
            <a:r>
              <a:rPr lang="en-US" sz="2000" dirty="0"/>
              <a:t> fixed cost of establishing a contractual relationship with a firm from country of </a:t>
            </a:r>
            <a:r>
              <a:rPr lang="en-US" sz="2000" dirty="0" err="1"/>
              <a:t>FC</a:t>
            </a:r>
            <a:r>
              <a:rPr lang="en-US" sz="2000" baseline="-25000" dirty="0" err="1"/>
              <a:t>j</a:t>
            </a:r>
            <a:r>
              <a:rPr lang="en-US" sz="2000" dirty="0"/>
              <a:t>. </a:t>
            </a:r>
          </a:p>
          <a:p>
            <a:pPr lvl="1"/>
            <a:r>
              <a:rPr lang="en-US" sz="2400" dirty="0"/>
              <a:t>variable costs associated with these two options of </a:t>
            </a:r>
            <a:r>
              <a:rPr lang="en-US" sz="2400" dirty="0" err="1"/>
              <a:t>VP</a:t>
            </a:r>
            <a:r>
              <a:rPr lang="en-US" sz="2400" baseline="-25000" dirty="0" err="1"/>
              <a:t>j</a:t>
            </a:r>
            <a:r>
              <a:rPr lang="en-US" sz="2400" dirty="0"/>
              <a:t> and </a:t>
            </a:r>
            <a:r>
              <a:rPr lang="en-US" sz="2400" dirty="0" err="1"/>
              <a:t>VC</a:t>
            </a:r>
            <a:r>
              <a:rPr lang="en-US" sz="2400" baseline="-25000" dirty="0" err="1"/>
              <a:t>j</a:t>
            </a:r>
            <a:r>
              <a:rPr lang="en-US" sz="2400" dirty="0"/>
              <a:t> </a:t>
            </a:r>
          </a:p>
          <a:p>
            <a:pPr lvl="1"/>
            <a:r>
              <a:rPr lang="en-US" sz="2400" dirty="0"/>
              <a:t>variable costs of international production are </a:t>
            </a:r>
            <a:r>
              <a:rPr lang="en-US" sz="2400" i="1" dirty="0"/>
              <a:t>smaller</a:t>
            </a:r>
            <a:r>
              <a:rPr lang="en-US" sz="2400" dirty="0"/>
              <a:t> than the variable costs of international contracting due to the firm-specific assets that give it an advantage over the potential contracting partner. </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913866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12787"/>
          </a:xfrm>
        </p:spPr>
        <p:txBody>
          <a:bodyPr/>
          <a:lstStyle/>
          <a:p>
            <a:r>
              <a:rPr lang="en-US" sz="2400" dirty="0"/>
              <a:t>Figure 11.4: A Cost Analysis of Production and Contracting</a:t>
            </a:r>
          </a:p>
        </p:txBody>
      </p:sp>
      <p:sp>
        <p:nvSpPr>
          <p:cNvPr id="3" name="TextBox 2">
            <a:extLst>
              <a:ext uri="{FF2B5EF4-FFF2-40B4-BE49-F238E27FC236}">
                <a16:creationId xmlns:a16="http://schemas.microsoft.com/office/drawing/2014/main" id="{851C9174-0477-C643-9C7C-5C63D2F3C4F3}"/>
              </a:ext>
            </a:extLst>
          </p:cNvPr>
          <p:cNvSpPr txBox="1"/>
          <p:nvPr/>
        </p:nvSpPr>
        <p:spPr>
          <a:xfrm>
            <a:off x="488868" y="990600"/>
            <a:ext cx="4079256" cy="5324535"/>
          </a:xfrm>
          <a:prstGeom prst="rect">
            <a:avLst/>
          </a:prstGeom>
          <a:noFill/>
        </p:spPr>
        <p:txBody>
          <a:bodyPr wrap="square" rtlCol="0">
            <a:spAutoFit/>
          </a:bodyPr>
          <a:lstStyle/>
          <a:p>
            <a:r>
              <a:rPr lang="en-US" sz="1600" dirty="0"/>
              <a:t>In Figure 11.4, the solid </a:t>
            </a:r>
            <a:r>
              <a:rPr lang="en-US" sz="1600" dirty="0" err="1"/>
              <a:t>FP</a:t>
            </a:r>
            <a:r>
              <a:rPr lang="en-US" sz="1600" baseline="-25000" dirty="0" err="1"/>
              <a:t>j</a:t>
            </a:r>
            <a:r>
              <a:rPr lang="en-US" sz="1600" dirty="0" err="1"/>
              <a:t>+VP</a:t>
            </a:r>
            <a:r>
              <a:rPr lang="en-US" sz="1600" baseline="-25000" dirty="0" err="1"/>
              <a:t>j</a:t>
            </a:r>
            <a:r>
              <a:rPr lang="en-US" sz="1600" dirty="0"/>
              <a:t> graph begins at the vertical axis intercept equal to the fixed cost of production and increases from there with a slope equal to the variable costs of production. </a:t>
            </a:r>
          </a:p>
          <a:p>
            <a:endParaRPr lang="en-US" sz="1600" dirty="0"/>
          </a:p>
          <a:p>
            <a:r>
              <a:rPr lang="en-US" sz="1600" dirty="0"/>
              <a:t>The solid </a:t>
            </a:r>
            <a:r>
              <a:rPr lang="en-US" sz="1600" dirty="0" err="1"/>
              <a:t>FC</a:t>
            </a:r>
            <a:r>
              <a:rPr lang="en-US" sz="1600" baseline="-25000" dirty="0" err="1"/>
              <a:t>j</a:t>
            </a:r>
            <a:r>
              <a:rPr lang="en-US" sz="1600" dirty="0" err="1"/>
              <a:t>+VC</a:t>
            </a:r>
            <a:r>
              <a:rPr lang="en-US" sz="1600" baseline="-25000" dirty="0" err="1"/>
              <a:t>j</a:t>
            </a:r>
            <a:r>
              <a:rPr lang="en-US" sz="1600" dirty="0"/>
              <a:t> graph begins at a lower vertical axis intercept equal to the lower fixed cost of contracting and increases from there with a slope equal to the variable costs of contracting </a:t>
            </a:r>
          </a:p>
          <a:p>
            <a:endParaRPr lang="en-US" sz="1600" dirty="0"/>
          </a:p>
          <a:p>
            <a:r>
              <a:rPr lang="en-US" sz="1600" dirty="0"/>
              <a:t>The two solid lines intersect at a “</a:t>
            </a:r>
            <a:r>
              <a:rPr lang="en-US" sz="1600" dirty="0">
                <a:solidFill>
                  <a:schemeClr val="accent5">
                    <a:lumMod val="50000"/>
                  </a:schemeClr>
                </a:solidFill>
              </a:rPr>
              <a:t>breakeven point</a:t>
            </a:r>
            <a:r>
              <a:rPr lang="en-US" sz="1600" dirty="0"/>
              <a:t>” that establishes a boundary between quantities where it would be better for the firm to engage in contracting and quantities where it would be better for the firm to engage in production</a:t>
            </a:r>
            <a:endParaRPr lang="en-US" sz="2000" dirty="0"/>
          </a:p>
          <a:p>
            <a:endParaRPr lang="en-US" sz="1600" dirty="0"/>
          </a:p>
          <a:p>
            <a:endParaRPr lang="en-US" sz="1600" dirty="0"/>
          </a:p>
        </p:txBody>
      </p:sp>
      <p:pic>
        <p:nvPicPr>
          <p:cNvPr id="7" name="Picture 2" descr="&#10;The diagram illustrates the cost comparison between contracting and foreign direct investment (FDI) for different levels of production quantity (Qj). The vertical axis represents costs, while the horizontal axis represents quantity produced (Qj).&#10;&#10;Two primary cost functions are shown:&#10;&#10;Fixed costs (FCj) + Variable costs (VCj) represent the cost structure for FDI. This line has a higher fixed cost (FCj) but increases more slowly due to lower variable costs.&#10;&#10;Fixed price (FPj) + Variable price (VPj) represents the cost structure for contracting. This line starts at a lower fixed cost (FPj) but increases more steeply due to higher variable costs.&#10;&#10;The breakeven point is where the two cost lines intersect. To the left of the breakeven point (lower quantities), contracting is more cost-effective because its total costs are lower. To the right of the breakeven point (higher quantities), FDI becomes more cost-effective due to lower variable costs outweighing the higher fixed costs.">
            <a:extLst>
              <a:ext uri="{FF2B5EF4-FFF2-40B4-BE49-F238E27FC236}">
                <a16:creationId xmlns:a16="http://schemas.microsoft.com/office/drawing/2014/main" id="{BACAEF96-396B-9B4B-BFA8-20BBE9302A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1582603"/>
            <a:ext cx="4079256" cy="31417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95AB0-F704-3C46-987F-DEE001B29B36}"/>
              </a:ext>
            </a:extLst>
          </p:cNvPr>
          <p:cNvSpPr>
            <a:spLocks noGrp="1"/>
          </p:cNvSpPr>
          <p:nvPr>
            <p:ph type="title"/>
          </p:nvPr>
        </p:nvSpPr>
        <p:spPr/>
        <p:txBody>
          <a:bodyPr/>
          <a:lstStyle/>
          <a:p>
            <a:r>
              <a:rPr lang="en-US" dirty="0"/>
              <a:t>Inter-Firm Relationships</a:t>
            </a:r>
          </a:p>
        </p:txBody>
      </p:sp>
      <p:sp>
        <p:nvSpPr>
          <p:cNvPr id="3" name="Content Placeholder 2">
            <a:extLst>
              <a:ext uri="{FF2B5EF4-FFF2-40B4-BE49-F238E27FC236}">
                <a16:creationId xmlns:a16="http://schemas.microsoft.com/office/drawing/2014/main" id="{B34622E3-8B70-6941-B407-E074B79D75D0}"/>
              </a:ext>
            </a:extLst>
          </p:cNvPr>
          <p:cNvSpPr>
            <a:spLocks noGrp="1"/>
          </p:cNvSpPr>
          <p:nvPr>
            <p:ph idx="1"/>
          </p:nvPr>
        </p:nvSpPr>
        <p:spPr/>
        <p:txBody>
          <a:bodyPr/>
          <a:lstStyle/>
          <a:p>
            <a:r>
              <a:rPr lang="en-US" sz="2400" dirty="0"/>
              <a:t>When firms choose the mode of contracting for foreign market entry, the issue of </a:t>
            </a:r>
            <a:r>
              <a:rPr lang="en-US" sz="2400" i="1" dirty="0">
                <a:solidFill>
                  <a:schemeClr val="accent5">
                    <a:lumMod val="50000"/>
                  </a:schemeClr>
                </a:solidFill>
              </a:rPr>
              <a:t>inter-firm</a:t>
            </a:r>
            <a:r>
              <a:rPr lang="en-US" sz="2400" dirty="0"/>
              <a:t> relationships arises.</a:t>
            </a:r>
          </a:p>
          <a:p>
            <a:r>
              <a:rPr lang="en-US" sz="2400" dirty="0"/>
              <a:t>An important consideration within this issue is that of vertical connections to supplying firms.</a:t>
            </a:r>
          </a:p>
          <a:p>
            <a:r>
              <a:rPr lang="en-US" sz="2400" i="1" dirty="0">
                <a:solidFill>
                  <a:schemeClr val="accent5">
                    <a:lumMod val="50000"/>
                  </a:schemeClr>
                </a:solidFill>
              </a:rPr>
              <a:t>Contractual-plus</a:t>
            </a:r>
            <a:r>
              <a:rPr lang="en-US" sz="2400" dirty="0"/>
              <a:t> arrangements: consist of “repeated transactions, reputation, and social norms that are embedded in particular geographic locations or social groups” (</a:t>
            </a:r>
            <a:r>
              <a:rPr lang="en-US" sz="2400" dirty="0" err="1"/>
              <a:t>Gereffi</a:t>
            </a:r>
            <a:r>
              <a:rPr lang="en-US" sz="2400" dirty="0"/>
              <a:t>, Humphrey, and Sturgeon 2005: 81)</a:t>
            </a:r>
          </a:p>
          <a:p>
            <a:r>
              <a:rPr lang="en-US" sz="2400" dirty="0">
                <a:sym typeface="Wingdings" pitchFamily="2" charset="2"/>
              </a:rPr>
              <a:t> can help overcome the difficulties of the contractual mode in the presence of intangible assets and dissemination risk</a:t>
            </a:r>
            <a:endParaRPr lang="en-US" sz="2400" dirty="0"/>
          </a:p>
          <a:p>
            <a:endParaRPr lang="en-US" sz="2400" dirty="0"/>
          </a:p>
          <a:p>
            <a:endParaRPr lang="en-US" sz="2400" i="1" dirty="0"/>
          </a:p>
        </p:txBody>
      </p:sp>
      <p:sp>
        <p:nvSpPr>
          <p:cNvPr id="4" name="Footer Placeholder 3">
            <a:extLst>
              <a:ext uri="{FF2B5EF4-FFF2-40B4-BE49-F238E27FC236}">
                <a16:creationId xmlns:a16="http://schemas.microsoft.com/office/drawing/2014/main" id="{1F3E6AB3-C6E6-774C-8FCB-C8B7352FB082}"/>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459227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0FB330B-7AD2-B04A-A3B6-3BAB0C93A580}"/>
              </a:ext>
            </a:extLst>
          </p:cNvPr>
          <p:cNvSpPr>
            <a:spLocks noGrp="1"/>
          </p:cNvSpPr>
          <p:nvPr>
            <p:ph type="title"/>
          </p:nvPr>
        </p:nvSpPr>
        <p:spPr/>
        <p:txBody>
          <a:bodyPr/>
          <a:lstStyle/>
          <a:p>
            <a:r>
              <a:rPr lang="en-US" dirty="0"/>
              <a:t>Inter-Firm Relationships</a:t>
            </a:r>
          </a:p>
        </p:txBody>
      </p:sp>
      <p:sp>
        <p:nvSpPr>
          <p:cNvPr id="3" name="Content Placeholder 2">
            <a:extLst>
              <a:ext uri="{FF2B5EF4-FFF2-40B4-BE49-F238E27FC236}">
                <a16:creationId xmlns:a16="http://schemas.microsoft.com/office/drawing/2014/main" id="{0AE17F0C-ABB3-304C-96C1-CBB773CA43CA}"/>
              </a:ext>
            </a:extLst>
          </p:cNvPr>
          <p:cNvSpPr>
            <a:spLocks noGrp="1"/>
          </p:cNvSpPr>
          <p:nvPr>
            <p:ph idx="1"/>
          </p:nvPr>
        </p:nvSpPr>
        <p:spPr/>
        <p:txBody>
          <a:bodyPr/>
          <a:lstStyle/>
          <a:p>
            <a:r>
              <a:rPr lang="en-US" sz="2400" dirty="0"/>
              <a:t>Four types of relationships between an MNE and its suppliers:</a:t>
            </a:r>
          </a:p>
          <a:p>
            <a:pPr lvl="1"/>
            <a:r>
              <a:rPr lang="en-US" sz="2000" i="1" dirty="0">
                <a:solidFill>
                  <a:schemeClr val="accent5">
                    <a:lumMod val="50000"/>
                  </a:schemeClr>
                </a:solidFill>
              </a:rPr>
              <a:t>Market</a:t>
            </a:r>
            <a:r>
              <a:rPr lang="en-US" sz="2000" dirty="0"/>
              <a:t>: standard contractual relationships (can be augmented by trust and normality developed through repeated transaction)</a:t>
            </a:r>
          </a:p>
          <a:p>
            <a:pPr lvl="1"/>
            <a:r>
              <a:rPr lang="en-US" sz="2000" i="1" dirty="0">
                <a:solidFill>
                  <a:schemeClr val="accent5">
                    <a:lumMod val="50000"/>
                  </a:schemeClr>
                </a:solidFill>
              </a:rPr>
              <a:t>Modular</a:t>
            </a:r>
            <a:r>
              <a:rPr lang="en-US" sz="2000" dirty="0"/>
              <a:t>: occurs when the product and production process in question are standard and generic, and the suppliers are coalesced around specific breakpoints in GVCs. </a:t>
            </a:r>
          </a:p>
          <a:p>
            <a:pPr lvl="1"/>
            <a:r>
              <a:rPr lang="en-US" sz="2000" dirty="0">
                <a:solidFill>
                  <a:schemeClr val="accent5">
                    <a:lumMod val="50000"/>
                  </a:schemeClr>
                </a:solidFill>
              </a:rPr>
              <a:t>Relational</a:t>
            </a:r>
            <a:r>
              <a:rPr lang="en-US" sz="2000" dirty="0"/>
              <a:t>: MNE-supplier interactions are more complex, “mutual dependence”. Associated with ethnic ties or geographic proximity</a:t>
            </a:r>
          </a:p>
          <a:p>
            <a:pPr lvl="1"/>
            <a:r>
              <a:rPr lang="en-US" sz="2000" dirty="0">
                <a:solidFill>
                  <a:schemeClr val="accent5">
                    <a:lumMod val="50000"/>
                  </a:schemeClr>
                </a:solidFill>
              </a:rPr>
              <a:t>Captive</a:t>
            </a:r>
            <a:r>
              <a:rPr lang="en-US" sz="2000" dirty="0"/>
              <a:t>: an asymmetric relationship in which the MNE is dominant over its suppliers.</a:t>
            </a:r>
          </a:p>
        </p:txBody>
      </p:sp>
      <p:sp>
        <p:nvSpPr>
          <p:cNvPr id="4" name="Footer Placeholder 3">
            <a:extLst>
              <a:ext uri="{FF2B5EF4-FFF2-40B4-BE49-F238E27FC236}">
                <a16:creationId xmlns:a16="http://schemas.microsoft.com/office/drawing/2014/main" id="{CFAF3573-AC59-7445-8BA9-B66DA066F93B}"/>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626424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Analytical Elements </a:t>
            </a:r>
          </a:p>
        </p:txBody>
      </p:sp>
      <p:sp>
        <p:nvSpPr>
          <p:cNvPr id="3" name="Content Placeholder 2"/>
          <p:cNvSpPr>
            <a:spLocks noGrp="1"/>
          </p:cNvSpPr>
          <p:nvPr>
            <p:ph idx="1"/>
          </p:nvPr>
        </p:nvSpPr>
        <p:spPr/>
        <p:txBody>
          <a:bodyPr/>
          <a:lstStyle/>
          <a:p>
            <a:r>
              <a:rPr lang="en-US" dirty="0"/>
              <a:t>Countries</a:t>
            </a:r>
          </a:p>
          <a:p>
            <a:r>
              <a:rPr lang="en-US" dirty="0"/>
              <a:t>Sectors</a:t>
            </a:r>
          </a:p>
          <a:p>
            <a:r>
              <a:rPr lang="en-US" dirty="0"/>
              <a:t>Tasks</a:t>
            </a:r>
          </a:p>
          <a:p>
            <a:r>
              <a:rPr lang="en-US" dirty="0"/>
              <a:t>Firms</a:t>
            </a:r>
          </a:p>
          <a:p>
            <a:pPr>
              <a:buNone/>
            </a:pPr>
            <a:endParaRPr lang="en-US"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Tying Things Together: The TLM Framework</a:t>
            </a:r>
          </a:p>
        </p:txBody>
      </p:sp>
      <p:sp>
        <p:nvSpPr>
          <p:cNvPr id="3" name="Content Placeholder 2"/>
          <p:cNvSpPr>
            <a:spLocks noGrp="1"/>
          </p:cNvSpPr>
          <p:nvPr>
            <p:ph idx="1"/>
          </p:nvPr>
        </p:nvSpPr>
        <p:spPr>
          <a:xfrm>
            <a:off x="457200" y="1676400"/>
            <a:ext cx="8229600" cy="4454525"/>
          </a:xfrm>
        </p:spPr>
        <p:txBody>
          <a:bodyPr/>
          <a:lstStyle/>
          <a:p>
            <a:r>
              <a:rPr lang="en-US" sz="2400" dirty="0"/>
              <a:t>An informal framework of </a:t>
            </a:r>
            <a:r>
              <a:rPr lang="en-US" sz="2400" dirty="0">
                <a:solidFill>
                  <a:schemeClr val="accent5">
                    <a:lumMod val="50000"/>
                  </a:schemeClr>
                </a:solidFill>
              </a:rPr>
              <a:t>task, location, and mode (TLM)</a:t>
            </a:r>
          </a:p>
          <a:p>
            <a:pPr lvl="1"/>
            <a:r>
              <a:rPr lang="en-US" sz="2000" i="1" dirty="0">
                <a:solidFill>
                  <a:schemeClr val="accent5">
                    <a:lumMod val="50000"/>
                  </a:schemeClr>
                </a:solidFill>
              </a:rPr>
              <a:t>task</a:t>
            </a:r>
            <a:r>
              <a:rPr lang="en-US" sz="2000" i="1" dirty="0"/>
              <a:t>: </a:t>
            </a:r>
            <a:r>
              <a:rPr lang="en-US" sz="2000" dirty="0"/>
              <a:t>what part of the value chain to engage in</a:t>
            </a:r>
          </a:p>
          <a:p>
            <a:pPr lvl="2"/>
            <a:r>
              <a:rPr lang="en-US" sz="1600" dirty="0"/>
              <a:t>Decision involves deciding how to deploy its tangible and intangible firm-specific assets</a:t>
            </a:r>
          </a:p>
          <a:p>
            <a:pPr lvl="1"/>
            <a:r>
              <a:rPr lang="en-US" sz="2000" i="1" dirty="0">
                <a:solidFill>
                  <a:schemeClr val="accent5">
                    <a:lumMod val="50000"/>
                  </a:schemeClr>
                </a:solidFill>
              </a:rPr>
              <a:t>location</a:t>
            </a:r>
            <a:r>
              <a:rPr lang="en-US" sz="2000" i="1" dirty="0"/>
              <a:t>: </a:t>
            </a:r>
            <a:r>
              <a:rPr lang="en-US" sz="2000" dirty="0"/>
              <a:t>in which countries to do so</a:t>
            </a:r>
          </a:p>
          <a:p>
            <a:pPr lvl="2"/>
            <a:r>
              <a:rPr lang="en-US" sz="1600" dirty="0"/>
              <a:t>The firm weighs </a:t>
            </a:r>
            <a:r>
              <a:rPr lang="en-US" sz="1600" i="1" dirty="0"/>
              <a:t>location advantages</a:t>
            </a:r>
            <a:r>
              <a:rPr lang="en-US" sz="1600" dirty="0"/>
              <a:t> of countries and cities</a:t>
            </a:r>
          </a:p>
          <a:p>
            <a:pPr lvl="1"/>
            <a:r>
              <a:rPr lang="en-US" sz="2000" i="1" dirty="0">
                <a:solidFill>
                  <a:schemeClr val="accent5">
                    <a:lumMod val="50000"/>
                  </a:schemeClr>
                </a:solidFill>
              </a:rPr>
              <a:t>mode</a:t>
            </a:r>
            <a:r>
              <a:rPr lang="en-US" sz="2000" i="1" dirty="0"/>
              <a:t>: </a:t>
            </a:r>
            <a:r>
              <a:rPr lang="en-US" sz="2000" dirty="0"/>
              <a:t>how to engage</a:t>
            </a:r>
          </a:p>
          <a:p>
            <a:pPr lvl="2"/>
            <a:r>
              <a:rPr lang="en-US" sz="1600" dirty="0"/>
              <a:t>The key decision is contracting versus FDI</a:t>
            </a:r>
          </a:p>
          <a:p>
            <a:pPr lvl="2"/>
            <a:r>
              <a:rPr lang="en-US" sz="1600" dirty="0"/>
              <a:t>Firms can choose different modes in different locations.</a:t>
            </a:r>
          </a:p>
          <a:p>
            <a:r>
              <a:rPr lang="en-US" sz="2400" dirty="0"/>
              <a:t>Each possible GVC design is a combination of </a:t>
            </a:r>
            <a:r>
              <a:rPr lang="en-US" sz="2400" dirty="0">
                <a:solidFill>
                  <a:schemeClr val="accent5">
                    <a:lumMod val="50000"/>
                  </a:schemeClr>
                </a:solidFill>
              </a:rPr>
              <a:t>task, location, and mode</a:t>
            </a:r>
            <a:r>
              <a:rPr lang="en-US" sz="2400" dirty="0"/>
              <a:t>. Firms need to assess and compare a large number of possible </a:t>
            </a:r>
            <a:r>
              <a:rPr lang="en-US" sz="2400" dirty="0">
                <a:solidFill>
                  <a:schemeClr val="accent5">
                    <a:lumMod val="50000"/>
                  </a:schemeClr>
                </a:solidFill>
              </a:rPr>
              <a:t>TLM combinations</a:t>
            </a:r>
            <a:r>
              <a:rPr lang="en-US" sz="2400" dirty="0"/>
              <a:t>.</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966719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F399E-471E-6C44-BC8D-C59A989D5253}"/>
              </a:ext>
            </a:extLst>
          </p:cNvPr>
          <p:cNvSpPr>
            <a:spLocks noGrp="1"/>
          </p:cNvSpPr>
          <p:nvPr>
            <p:ph type="title"/>
          </p:nvPr>
        </p:nvSpPr>
        <p:spPr/>
        <p:txBody>
          <a:bodyPr/>
          <a:lstStyle/>
          <a:p>
            <a:r>
              <a:rPr lang="en-US" dirty="0"/>
              <a:t>Value Added in GVCs</a:t>
            </a:r>
          </a:p>
        </p:txBody>
      </p:sp>
      <p:sp>
        <p:nvSpPr>
          <p:cNvPr id="3" name="Content Placeholder 2">
            <a:extLst>
              <a:ext uri="{FF2B5EF4-FFF2-40B4-BE49-F238E27FC236}">
                <a16:creationId xmlns:a16="http://schemas.microsoft.com/office/drawing/2014/main" id="{976358B2-493D-0749-B757-4C1091BB0979}"/>
              </a:ext>
            </a:extLst>
          </p:cNvPr>
          <p:cNvSpPr>
            <a:spLocks noGrp="1"/>
          </p:cNvSpPr>
          <p:nvPr>
            <p:ph idx="1"/>
          </p:nvPr>
        </p:nvSpPr>
        <p:spPr/>
        <p:txBody>
          <a:bodyPr/>
          <a:lstStyle/>
          <a:p>
            <a:r>
              <a:rPr lang="en-US" sz="2800" dirty="0"/>
              <a:t>“value capture—the ultimate variable of interest for both business and countries—is considerably less dispersed than tasks within a supply chain” (Ali-</a:t>
            </a:r>
            <a:r>
              <a:rPr lang="en-US" sz="2800" dirty="0" err="1"/>
              <a:t>Yrkkö</a:t>
            </a:r>
            <a:r>
              <a:rPr lang="en-US" sz="2800" dirty="0"/>
              <a:t> et al. 2011: 264). </a:t>
            </a:r>
          </a:p>
          <a:p>
            <a:pPr lvl="1"/>
            <a:r>
              <a:rPr lang="en-US" sz="2400" dirty="0"/>
              <a:t>value added was concentrated in less tangible aspects of the value chain, such as technology and software licenses, design, advertising and marketing, and distribution (wholesale and retail).</a:t>
            </a:r>
          </a:p>
          <a:p>
            <a:pPr lvl="2"/>
            <a:r>
              <a:rPr lang="en-US" sz="2000" dirty="0"/>
              <a:t>E.g. Apple and its semiconductor chip suppliers captures over 90% of the profits in its extensive GVC</a:t>
            </a:r>
          </a:p>
          <a:p>
            <a:endParaRPr lang="en-US" sz="2800" dirty="0"/>
          </a:p>
        </p:txBody>
      </p:sp>
      <p:sp>
        <p:nvSpPr>
          <p:cNvPr id="4" name="Footer Placeholder 3">
            <a:extLst>
              <a:ext uri="{FF2B5EF4-FFF2-40B4-BE49-F238E27FC236}">
                <a16:creationId xmlns:a16="http://schemas.microsoft.com/office/drawing/2014/main" id="{E9F7976C-A447-CB44-98F1-A5FE2F9C84ED}"/>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937841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FC279-7A3A-AD4C-83E7-D30A1D7BF7E2}"/>
              </a:ext>
            </a:extLst>
          </p:cNvPr>
          <p:cNvSpPr>
            <a:spLocks noGrp="1"/>
          </p:cNvSpPr>
          <p:nvPr>
            <p:ph type="title"/>
          </p:nvPr>
        </p:nvSpPr>
        <p:spPr/>
        <p:txBody>
          <a:bodyPr/>
          <a:lstStyle/>
          <a:p>
            <a:r>
              <a:rPr lang="en-US" sz="3200" dirty="0"/>
              <a:t>Figure 11.5 The smile curve of GVCs</a:t>
            </a:r>
          </a:p>
        </p:txBody>
      </p:sp>
      <p:sp>
        <p:nvSpPr>
          <p:cNvPr id="4" name="Footer Placeholder 3">
            <a:extLst>
              <a:ext uri="{FF2B5EF4-FFF2-40B4-BE49-F238E27FC236}">
                <a16:creationId xmlns:a16="http://schemas.microsoft.com/office/drawing/2014/main" id="{C4CA0389-C921-454F-A453-FC98B2E1FC68}"/>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The image illustrates a &quot;smile curve&quot; showing the relationship between different task stages and their corresponding value added. The vertical axis represents value added, and the horizontal axis represents task stages in the production process.&#10;&#10;The curve begins high on the left with Branding and R&amp;D (Research and Development), indicating high value-added tasks.&#10;The curve then slopes downward through Design and reaches its lowest point at Manufacturing, which represents the stage with the lowest value added.&#10;The curve begins to rise again through Distribution and Marketing, showing increasing value added.&#10;The curve reaches its highest point on the right with After-sale services, reflecting significant value added at this stage.&#10;This U-shaped curve highlights that the highest value-added tasks are at the beginning and end stages of the production process (such as branding, R&amp;D, marketing, and after-sale services), while manufacturing adds the least value. The smile curve underscores the importance of innovation, design, and service-related activities in adding value to products.">
            <a:extLst>
              <a:ext uri="{FF2B5EF4-FFF2-40B4-BE49-F238E27FC236}">
                <a16:creationId xmlns:a16="http://schemas.microsoft.com/office/drawing/2014/main" id="{1DF5BB1D-EB68-FE49-BC96-006E11588E4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4750" y="1219200"/>
            <a:ext cx="6394500"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51443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69664-4608-804E-9DCA-497AC4EA3B8D}"/>
              </a:ext>
            </a:extLst>
          </p:cNvPr>
          <p:cNvSpPr>
            <a:spLocks noGrp="1"/>
          </p:cNvSpPr>
          <p:nvPr>
            <p:ph type="title"/>
          </p:nvPr>
        </p:nvSpPr>
        <p:spPr/>
        <p:txBody>
          <a:bodyPr/>
          <a:lstStyle/>
          <a:p>
            <a:r>
              <a:rPr lang="en-US" dirty="0"/>
              <a:t>Trade in Value Added</a:t>
            </a:r>
          </a:p>
        </p:txBody>
      </p:sp>
      <p:pic>
        <p:nvPicPr>
          <p:cNvPr id="5" name="Picture 2" descr="The diagram shows the flow of exports between China, Vietnam, and the United States and distinguishes between gross exports and value-added exports.&#10;&#10;China exports cloth as an intermediate good to Vietnam with a value of US$50.&#10;Vietnam processes the cloth and exports the finished clothing to the United States. The gross export value of the clothing is US$100, but the value-added portion from Vietnam is US$50.&#10;The diagram highlights that the total gross exports amount to US$150 (US$50 from China + US$100 from Vietnam).&#10;The total value-added exports amount to US$100 (US$50 from China + US$50 from Vietnam).&#10;This flow emphasizes the distinction between gross trade values (the total monetary value of all transactions) and value-added trade (the net value contributed by each country in the production process). The chart illustrates how intermediate goods from one country are incorporated into final products in another country before reaching the consumer market.">
            <a:extLst>
              <a:ext uri="{FF2B5EF4-FFF2-40B4-BE49-F238E27FC236}">
                <a16:creationId xmlns:a16="http://schemas.microsoft.com/office/drawing/2014/main" id="{C79396E0-2391-F24B-B4E8-7EC9AFFED45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1999" y="1933107"/>
            <a:ext cx="7231608" cy="307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6FA8A2D8-A6BC-EE45-84B8-A024E04902B8}"/>
              </a:ext>
            </a:extLst>
          </p:cNvPr>
          <p:cNvSpPr txBox="1"/>
          <p:nvPr/>
        </p:nvSpPr>
        <p:spPr>
          <a:xfrm>
            <a:off x="1575272" y="5259709"/>
            <a:ext cx="5605061" cy="369332"/>
          </a:xfrm>
          <a:prstGeom prst="rect">
            <a:avLst/>
          </a:prstGeom>
          <a:noFill/>
        </p:spPr>
        <p:txBody>
          <a:bodyPr wrap="none" rtlCol="0">
            <a:spAutoFit/>
          </a:bodyPr>
          <a:lstStyle/>
          <a:p>
            <a:r>
              <a:rPr lang="en-US" dirty="0">
                <a:solidFill>
                  <a:schemeClr val="tx2"/>
                </a:solidFill>
              </a:rPr>
              <a:t>Figure 11.6 A simple example of trade in value added</a:t>
            </a:r>
          </a:p>
        </p:txBody>
      </p:sp>
      <p:sp>
        <p:nvSpPr>
          <p:cNvPr id="4" name="Footer Placeholder 3">
            <a:extLst>
              <a:ext uri="{FF2B5EF4-FFF2-40B4-BE49-F238E27FC236}">
                <a16:creationId xmlns:a16="http://schemas.microsoft.com/office/drawing/2014/main" id="{FA0A2305-4BF0-CF4A-B6A0-000A7187D4C8}"/>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8641880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C9EBB90-2694-2F43-B771-642D52DB6FBA}"/>
              </a:ext>
            </a:extLst>
          </p:cNvPr>
          <p:cNvSpPr>
            <a:spLocks noGrp="1"/>
          </p:cNvSpPr>
          <p:nvPr>
            <p:ph type="title"/>
          </p:nvPr>
        </p:nvSpPr>
        <p:spPr/>
        <p:txBody>
          <a:bodyPr/>
          <a:lstStyle/>
          <a:p>
            <a:r>
              <a:rPr lang="en-US" dirty="0"/>
              <a:t>Trade in Value Added</a:t>
            </a:r>
          </a:p>
        </p:txBody>
      </p:sp>
      <p:sp>
        <p:nvSpPr>
          <p:cNvPr id="3" name="Content Placeholder 2">
            <a:extLst>
              <a:ext uri="{FF2B5EF4-FFF2-40B4-BE49-F238E27FC236}">
                <a16:creationId xmlns:a16="http://schemas.microsoft.com/office/drawing/2014/main" id="{4637809D-2CC3-0149-873B-29832BA126D8}"/>
              </a:ext>
            </a:extLst>
          </p:cNvPr>
          <p:cNvSpPr>
            <a:spLocks noGrp="1"/>
          </p:cNvSpPr>
          <p:nvPr>
            <p:ph idx="1"/>
          </p:nvPr>
        </p:nvSpPr>
        <p:spPr>
          <a:xfrm>
            <a:off x="457200" y="1547864"/>
            <a:ext cx="8229600" cy="4530725"/>
          </a:xfrm>
        </p:spPr>
        <p:txBody>
          <a:bodyPr/>
          <a:lstStyle/>
          <a:p>
            <a:r>
              <a:rPr lang="en-US" sz="2400" dirty="0"/>
              <a:t>Policy-makers and politicians often focus on </a:t>
            </a:r>
            <a:r>
              <a:rPr lang="en-US" sz="2400" dirty="0">
                <a:solidFill>
                  <a:schemeClr val="accent5">
                    <a:lumMod val="50000"/>
                  </a:schemeClr>
                </a:solidFill>
              </a:rPr>
              <a:t>gross bilateral trade imbalances (deficits)</a:t>
            </a:r>
            <a:r>
              <a:rPr lang="en-US" sz="2400" dirty="0"/>
              <a:t> as signs of “unfair” trade. </a:t>
            </a:r>
            <a:r>
              <a:rPr lang="en-US" sz="2400" dirty="0">
                <a:sym typeface="Wingdings" pitchFamily="2" charset="2"/>
              </a:rPr>
              <a:t> </a:t>
            </a:r>
            <a:r>
              <a:rPr lang="en-US" sz="2400" dirty="0"/>
              <a:t>misleading because a significant portion of the “unfairness” is actually attributable to the foreign exporter’s intermediate imports.</a:t>
            </a:r>
          </a:p>
          <a:p>
            <a:r>
              <a:rPr lang="en-US" sz="2400" dirty="0"/>
              <a:t>From a </a:t>
            </a:r>
            <a:r>
              <a:rPr lang="en-US" sz="2400" dirty="0">
                <a:solidFill>
                  <a:schemeClr val="accent5">
                    <a:lumMod val="50000"/>
                  </a:schemeClr>
                </a:solidFill>
              </a:rPr>
              <a:t>net value-added </a:t>
            </a:r>
            <a:r>
              <a:rPr lang="en-US" sz="2400" dirty="0"/>
              <a:t>trade perspective, trade in services is somewhere around two-fifths of the total (one-fifth of global gross trade)</a:t>
            </a:r>
          </a:p>
          <a:p>
            <a:r>
              <a:rPr lang="en-US" sz="2400" dirty="0"/>
              <a:t>Ahmad (2013: 87): “Better understanding how much domestic value-added is generated by the export of a good or service in a country is crucial for development strategies and industrial policies.”</a:t>
            </a:r>
          </a:p>
          <a:p>
            <a:endParaRPr lang="en-US" sz="2400" dirty="0"/>
          </a:p>
        </p:txBody>
      </p:sp>
      <p:sp>
        <p:nvSpPr>
          <p:cNvPr id="4" name="Footer Placeholder 3">
            <a:extLst>
              <a:ext uri="{FF2B5EF4-FFF2-40B4-BE49-F238E27FC236}">
                <a16:creationId xmlns:a16="http://schemas.microsoft.com/office/drawing/2014/main" id="{04299A6B-2EF4-9F40-9DEA-E5856F51EB43}"/>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521721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B0494-CA10-4748-B02E-91CA6CA1C47C}"/>
              </a:ext>
            </a:extLst>
          </p:cNvPr>
          <p:cNvSpPr>
            <a:spLocks noGrp="1"/>
          </p:cNvSpPr>
          <p:nvPr>
            <p:ph type="title"/>
          </p:nvPr>
        </p:nvSpPr>
        <p:spPr>
          <a:xfrm>
            <a:off x="457199" y="383340"/>
            <a:ext cx="8229600" cy="1139825"/>
          </a:xfrm>
        </p:spPr>
        <p:txBody>
          <a:bodyPr/>
          <a:lstStyle/>
          <a:p>
            <a:r>
              <a:rPr lang="en-US" sz="2800" dirty="0"/>
              <a:t>Figure 11.7 Domestic value added in total exports as a percentage of total exports, 2011</a:t>
            </a:r>
          </a:p>
        </p:txBody>
      </p:sp>
      <p:sp>
        <p:nvSpPr>
          <p:cNvPr id="4" name="Footer Placeholder 3">
            <a:extLst>
              <a:ext uri="{FF2B5EF4-FFF2-40B4-BE49-F238E27FC236}">
                <a16:creationId xmlns:a16="http://schemas.microsoft.com/office/drawing/2014/main" id="{30CCDEDA-9641-1542-B187-6079F0944DA6}"/>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5" name="Picture 2" descr="The bar chart displays the percentage values for various countries, indicating a certain metric (such as reliance on specific industries, exports, or resource dependency). The vertical axis represents the percentage (ranging from 0 to 100), and the horizontal axis lists the countries.&#10;&#10;Saudi Arabia leads with the highest percentage at 96.7%.&#10;Brazil follows with 89.3%, Indonesia with 88.0%, and Russia with 86.4%.&#10;Other notable countries with high percentages include Australia (86.1%), Argentina (85.9%), Japan (85.3%), and the United States (85.0%).&#10;Mid-range countries include Canada (76.0%), India (74.4%), Germany (74.3%), and Turkey (73.6%).&#10;Countries on the lower end of the scale include Thailand (61.0%), Malaysia (59.4%), South Korea (58.4%), and Taiwan with the lowest percentage at 56.5%.&#10;The chart shows a wide range of percentages across the listed countries, with Saudi Arabia at the top and Taiwan at the bottom. The data likely reflects differences in economic activities, industry reliance, or export dependencies.">
            <a:extLst>
              <a:ext uri="{FF2B5EF4-FFF2-40B4-BE49-F238E27FC236}">
                <a16:creationId xmlns:a16="http://schemas.microsoft.com/office/drawing/2014/main" id="{BA171DD0-7197-0144-89F3-B256DAEA18C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228" y="1828800"/>
            <a:ext cx="7545543" cy="420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BB65F473-EB2C-7D4E-80FB-D8C57BECA8C1}"/>
              </a:ext>
            </a:extLst>
          </p:cNvPr>
          <p:cNvSpPr/>
          <p:nvPr/>
        </p:nvSpPr>
        <p:spPr>
          <a:xfrm>
            <a:off x="457199" y="1426932"/>
            <a:ext cx="7996519" cy="369332"/>
          </a:xfrm>
          <a:prstGeom prst="rect">
            <a:avLst/>
          </a:prstGeom>
        </p:spPr>
        <p:txBody>
          <a:bodyPr wrap="square">
            <a:spAutoFit/>
          </a:bodyPr>
          <a:lstStyle/>
          <a:p>
            <a:r>
              <a:rPr lang="en-US" dirty="0">
                <a:latin typeface="Helvetica" pitchFamily="2" charset="0"/>
              </a:rPr>
              <a:t>Source: </a:t>
            </a:r>
            <a:r>
              <a:rPr lang="en-US" dirty="0" err="1">
                <a:latin typeface="Helvetica" pitchFamily="2" charset="0"/>
              </a:rPr>
              <a:t>Organisation</a:t>
            </a:r>
            <a:r>
              <a:rPr lang="en-US" dirty="0">
                <a:latin typeface="Helvetica" pitchFamily="2" charset="0"/>
              </a:rPr>
              <a:t> for Economic Co-operation and Development.</a:t>
            </a:r>
            <a:endParaRPr lang="en-US" dirty="0">
              <a:effectLst/>
              <a:latin typeface="Helvetica" pitchFamily="2" charset="0"/>
            </a:endParaRPr>
          </a:p>
        </p:txBody>
      </p:sp>
    </p:spTree>
    <p:extLst>
      <p:ext uri="{BB962C8B-B14F-4D97-AF65-F5344CB8AC3E}">
        <p14:creationId xmlns:p14="http://schemas.microsoft.com/office/powerpoint/2010/main" val="5529894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9C8F2-96B7-0D49-B376-355B5A99D6A0}"/>
              </a:ext>
            </a:extLst>
          </p:cNvPr>
          <p:cNvSpPr>
            <a:spLocks noGrp="1"/>
          </p:cNvSpPr>
          <p:nvPr>
            <p:ph type="title"/>
          </p:nvPr>
        </p:nvSpPr>
        <p:spPr/>
        <p:txBody>
          <a:bodyPr/>
          <a:lstStyle/>
          <a:p>
            <a:r>
              <a:rPr lang="en-US" dirty="0"/>
              <a:t>Trade Policy and Global Value Chains</a:t>
            </a:r>
          </a:p>
        </p:txBody>
      </p:sp>
      <p:sp>
        <p:nvSpPr>
          <p:cNvPr id="3" name="Content Placeholder 2">
            <a:extLst>
              <a:ext uri="{FF2B5EF4-FFF2-40B4-BE49-F238E27FC236}">
                <a16:creationId xmlns:a16="http://schemas.microsoft.com/office/drawing/2014/main" id="{C0A479E1-40EF-D14E-AB1E-6FA2F3BE3E68}"/>
              </a:ext>
            </a:extLst>
          </p:cNvPr>
          <p:cNvSpPr>
            <a:spLocks noGrp="1"/>
          </p:cNvSpPr>
          <p:nvPr>
            <p:ph idx="1"/>
          </p:nvPr>
        </p:nvSpPr>
        <p:spPr/>
        <p:txBody>
          <a:bodyPr/>
          <a:lstStyle/>
          <a:p>
            <a:r>
              <a:rPr lang="en-US" dirty="0"/>
              <a:t>The evolution of </a:t>
            </a:r>
            <a:r>
              <a:rPr lang="en-US" dirty="0">
                <a:solidFill>
                  <a:schemeClr val="accent5">
                    <a:lumMod val="50000"/>
                  </a:schemeClr>
                </a:solidFill>
              </a:rPr>
              <a:t>GVCs</a:t>
            </a:r>
            <a:r>
              <a:rPr lang="en-US" dirty="0"/>
              <a:t> has some significant implications for trade policy.</a:t>
            </a:r>
          </a:p>
          <a:p>
            <a:r>
              <a:rPr lang="en-US" dirty="0"/>
              <a:t>Protection in a world of </a:t>
            </a:r>
            <a:r>
              <a:rPr lang="en-US" dirty="0">
                <a:solidFill>
                  <a:schemeClr val="accent5">
                    <a:lumMod val="50000"/>
                  </a:schemeClr>
                </a:solidFill>
              </a:rPr>
              <a:t>GVCs</a:t>
            </a:r>
            <a:r>
              <a:rPr lang="en-US" dirty="0"/>
              <a:t> can look very different from protection in a world of pure final goods.</a:t>
            </a:r>
          </a:p>
          <a:p>
            <a:r>
              <a:rPr lang="en-US" dirty="0"/>
              <a:t>Officials with responsibilities for international trade policies need to keep </a:t>
            </a:r>
            <a:r>
              <a:rPr lang="en-US" dirty="0">
                <a:solidFill>
                  <a:schemeClr val="accent5">
                    <a:lumMod val="50000"/>
                  </a:schemeClr>
                </a:solidFill>
              </a:rPr>
              <a:t>GVCs</a:t>
            </a:r>
            <a:r>
              <a:rPr lang="en-US" dirty="0"/>
              <a:t> firmly in mind</a:t>
            </a:r>
          </a:p>
          <a:p>
            <a:pPr lvl="1"/>
            <a:r>
              <a:rPr lang="en-US" dirty="0"/>
              <a:t>E.g.: US-China ”trade war”</a:t>
            </a:r>
          </a:p>
          <a:p>
            <a:endParaRPr lang="en-US" dirty="0"/>
          </a:p>
          <a:p>
            <a:endParaRPr lang="en-US" dirty="0"/>
          </a:p>
        </p:txBody>
      </p:sp>
      <p:sp>
        <p:nvSpPr>
          <p:cNvPr id="4" name="Footer Placeholder 3">
            <a:extLst>
              <a:ext uri="{FF2B5EF4-FFF2-40B4-BE49-F238E27FC236}">
                <a16:creationId xmlns:a16="http://schemas.microsoft.com/office/drawing/2014/main" id="{E19A153E-A04D-7643-BB29-9465F45D5014}"/>
              </a:ext>
            </a:extLst>
          </p:cNvPr>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7619933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Tasks and Value Chains</a:t>
            </a:r>
          </a:p>
        </p:txBody>
      </p:sp>
      <p:sp>
        <p:nvSpPr>
          <p:cNvPr id="3" name="Content Placeholder 2"/>
          <p:cNvSpPr>
            <a:spLocks noGrp="1"/>
          </p:cNvSpPr>
          <p:nvPr>
            <p:ph idx="1"/>
          </p:nvPr>
        </p:nvSpPr>
        <p:spPr>
          <a:xfrm>
            <a:off x="457200" y="1066800"/>
            <a:ext cx="8229600" cy="5064125"/>
          </a:xfrm>
        </p:spPr>
        <p:txBody>
          <a:bodyPr/>
          <a:lstStyle/>
          <a:p>
            <a:r>
              <a:rPr lang="en-US" sz="2000" dirty="0"/>
              <a:t>The “action” of the global production and trading system has dropped down to a lower, more detailed level of economic activity. These are </a:t>
            </a:r>
            <a:r>
              <a:rPr lang="en-US" sz="2000" b="1" dirty="0">
                <a:solidFill>
                  <a:schemeClr val="accent5">
                    <a:lumMod val="50000"/>
                  </a:schemeClr>
                </a:solidFill>
              </a:rPr>
              <a:t>tasks</a:t>
            </a:r>
            <a:r>
              <a:rPr lang="en-US" sz="2000" dirty="0"/>
              <a:t>.</a:t>
            </a:r>
          </a:p>
          <a:p>
            <a:r>
              <a:rPr lang="en-US" sz="2000" dirty="0"/>
              <a:t>A </a:t>
            </a:r>
            <a:r>
              <a:rPr lang="en-US" sz="2000" b="1" dirty="0">
                <a:solidFill>
                  <a:schemeClr val="accent5">
                    <a:lumMod val="50000"/>
                  </a:schemeClr>
                </a:solidFill>
              </a:rPr>
              <a:t>value chain </a:t>
            </a:r>
            <a:r>
              <a:rPr lang="en-US" sz="2000" dirty="0"/>
              <a:t>is a series of </a:t>
            </a:r>
            <a:r>
              <a:rPr lang="en-US" sz="2000" dirty="0">
                <a:solidFill>
                  <a:schemeClr val="accent5">
                    <a:lumMod val="50000"/>
                  </a:schemeClr>
                </a:solidFill>
              </a:rPr>
              <a:t>value-added processes (</a:t>
            </a:r>
            <a:r>
              <a:rPr lang="en-US" sz="2000" i="1" dirty="0">
                <a:solidFill>
                  <a:schemeClr val="accent5">
                    <a:lumMod val="50000"/>
                  </a:schemeClr>
                </a:solidFill>
              </a:rPr>
              <a:t>tasks</a:t>
            </a:r>
            <a:r>
              <a:rPr lang="en-US" sz="2000" dirty="0">
                <a:solidFill>
                  <a:schemeClr val="accent5">
                    <a:lumMod val="50000"/>
                  </a:schemeClr>
                </a:solidFill>
              </a:rPr>
              <a:t>) </a:t>
            </a:r>
            <a:r>
              <a:rPr lang="en-US" sz="2000" dirty="0"/>
              <a:t>required for the production of any good or service. It proceeds in steps, from beginning or </a:t>
            </a:r>
            <a:r>
              <a:rPr lang="en-US" sz="2000" i="1" dirty="0"/>
              <a:t>upstream</a:t>
            </a:r>
            <a:r>
              <a:rPr lang="en-US" sz="2000" dirty="0"/>
              <a:t> tasks to subsequent </a:t>
            </a:r>
            <a:r>
              <a:rPr lang="en-US" sz="2000" i="1" dirty="0"/>
              <a:t>downstream</a:t>
            </a:r>
            <a:r>
              <a:rPr lang="en-US" sz="2000" dirty="0"/>
              <a:t> tasks.</a:t>
            </a:r>
          </a:p>
          <a:p>
            <a:r>
              <a:rPr lang="en-US" sz="2000" dirty="0"/>
              <a:t>Consider a </a:t>
            </a:r>
            <a:r>
              <a:rPr lang="en-US" sz="2000" i="1" dirty="0"/>
              <a:t>semiconductor</a:t>
            </a:r>
            <a:r>
              <a:rPr lang="en-US" sz="2000" dirty="0"/>
              <a:t> value chain</a:t>
            </a:r>
          </a:p>
          <a:p>
            <a:pPr lvl="1"/>
            <a:r>
              <a:rPr lang="en-US" sz="1800" i="1" dirty="0"/>
              <a:t>Research, development and design</a:t>
            </a:r>
            <a:r>
              <a:rPr lang="en-US" sz="1800" dirty="0"/>
              <a:t> leading up to details of the physical circuitry of the chip to be placed on the silicon</a:t>
            </a:r>
          </a:p>
          <a:p>
            <a:pPr lvl="1"/>
            <a:r>
              <a:rPr lang="en-US" sz="1800" i="1" dirty="0"/>
              <a:t>Fabrication</a:t>
            </a:r>
            <a:r>
              <a:rPr lang="en-US" sz="1800" dirty="0"/>
              <a:t> (or just </a:t>
            </a:r>
            <a:r>
              <a:rPr lang="en-US" sz="1800" i="1" dirty="0"/>
              <a:t>fab</a:t>
            </a:r>
            <a:r>
              <a:rPr lang="en-US" sz="1800" dirty="0"/>
              <a:t> in semiconductor jargon) in an advanced manufacturing process in which circuitry layouts are etched onto silicon wafers containing many die</a:t>
            </a:r>
          </a:p>
          <a:p>
            <a:pPr lvl="1"/>
            <a:r>
              <a:rPr lang="en-US" sz="1800" i="1" dirty="0"/>
              <a:t>Assembly and testing</a:t>
            </a:r>
            <a:r>
              <a:rPr lang="en-US" sz="1800" dirty="0"/>
              <a:t> in which the die are cut from wafers and mounted or packaged into a functioning device with wire contacts and insulation </a:t>
            </a:r>
          </a:p>
          <a:p>
            <a:pPr lvl="1"/>
            <a:r>
              <a:rPr lang="en-US" sz="1800" i="1" dirty="0"/>
              <a:t>Final incorporation </a:t>
            </a:r>
            <a:r>
              <a:rPr lang="en-US" sz="1800" dirty="0"/>
              <a:t>in which the semiconductor is incorporated into the final piece of equipment such as a personal computer or mobile phone</a:t>
            </a:r>
          </a:p>
          <a:p>
            <a:endParaRPr lang="en-US" sz="20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1431865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788987"/>
          </a:xfrm>
        </p:spPr>
        <p:txBody>
          <a:bodyPr/>
          <a:lstStyle/>
          <a:p>
            <a:r>
              <a:rPr lang="en-US" sz="3200" dirty="0"/>
              <a:t>Figure 11.1: A Value Chain for Semiconductors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5" descr="The image depicts a process flowchart for a production or manufacturing system. It consists of several sequential steps:&#10;&#10;The first step involves &quot;Research, development, and design&quot; and &quot;Advanced equipment and materials,&quot; shown as two separate boxes feeding into the next step.&#10;&#10;These inputs lead to the &quot;Fabrication&quot; stage, where the actual creation or manufacturing begins.&#10;&#10;From Fabrication, the process flows to &quot;Assembly and testing,&quot; where the components are assembled and tested for quality and functionality.&#10;&#10;The final stage is &quot;Final incorporation,&quot; which likely represents integrating the finished product into a larger system or delivering it to the end user.&#10;&#10;On the right side of the flowchart, four tasks are labeled sequentially:&#10;&#10;Task 1 is aligned with the first step of Research, development, and design and Advanced equipment and materials.&#10;Task 2 corresponds to the Fabrication step.&#10;Task 3 is associated with the Assembly and testing phase.&#10;Task 4 aligns with the Final incorporation stage.">
            <a:extLst>
              <a:ext uri="{FF2B5EF4-FFF2-40B4-BE49-F238E27FC236}">
                <a16:creationId xmlns:a16="http://schemas.microsoft.com/office/drawing/2014/main" id="{876C3B6C-12DA-8344-9054-C0A86A899F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1122648"/>
            <a:ext cx="4714980" cy="461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a:t>Semiconductor Value Chain</a:t>
            </a:r>
          </a:p>
        </p:txBody>
      </p:sp>
      <p:sp>
        <p:nvSpPr>
          <p:cNvPr id="3" name="Content Placeholder 2"/>
          <p:cNvSpPr>
            <a:spLocks noGrp="1"/>
          </p:cNvSpPr>
          <p:nvPr>
            <p:ph idx="1"/>
          </p:nvPr>
        </p:nvSpPr>
        <p:spPr>
          <a:xfrm>
            <a:off x="457200" y="1371600"/>
            <a:ext cx="8229600" cy="4759325"/>
          </a:xfrm>
        </p:spPr>
        <p:txBody>
          <a:bodyPr/>
          <a:lstStyle/>
          <a:p>
            <a:r>
              <a:rPr lang="en-US" sz="2400" dirty="0"/>
              <a:t>The semiconductor value chain is shown in Figure 11.1</a:t>
            </a:r>
          </a:p>
          <a:p>
            <a:r>
              <a:rPr lang="en-US" sz="2400" dirty="0"/>
              <a:t>Omitted from Figure 11.1 are numerous supporting </a:t>
            </a:r>
            <a:r>
              <a:rPr lang="en-US" sz="2400" i="1" dirty="0">
                <a:solidFill>
                  <a:schemeClr val="accent5">
                    <a:lumMod val="50000"/>
                  </a:schemeClr>
                </a:solidFill>
              </a:rPr>
              <a:t>producer services</a:t>
            </a:r>
            <a:r>
              <a:rPr lang="en-US" sz="2400" dirty="0"/>
              <a:t>.</a:t>
            </a:r>
          </a:p>
          <a:p>
            <a:r>
              <a:rPr lang="en-US" sz="2400" dirty="0"/>
              <a:t>It is not necessary for a firm to be active across all stages of semiconductor manufacturing</a:t>
            </a:r>
          </a:p>
          <a:p>
            <a:r>
              <a:rPr lang="en-US" sz="2400" dirty="0"/>
              <a:t>The </a:t>
            </a:r>
            <a:r>
              <a:rPr lang="en-US" sz="2400" i="1" dirty="0">
                <a:solidFill>
                  <a:schemeClr val="accent5">
                    <a:lumMod val="50000"/>
                  </a:schemeClr>
                </a:solidFill>
              </a:rPr>
              <a:t>task scope </a:t>
            </a:r>
            <a:r>
              <a:rPr lang="en-US" sz="2400" dirty="0"/>
              <a:t>of a firm in the industry is the result of a firm’s </a:t>
            </a:r>
            <a:r>
              <a:rPr lang="en-US" sz="2400" i="1" dirty="0"/>
              <a:t>decision-making</a:t>
            </a:r>
            <a:r>
              <a:rPr lang="en-US" sz="2400" dirty="0"/>
              <a:t> with regard to what tasks to perform along the value chain</a:t>
            </a:r>
          </a:p>
          <a:p>
            <a:pPr lvl="1"/>
            <a:r>
              <a:rPr lang="en-US" sz="1800" dirty="0"/>
              <a:t>Intel is involved in the first three stages of the value chain: research, development and design; fabrication; and assembly and testing</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0185329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From Value Chains to Global Value Chains</a:t>
            </a:r>
          </a:p>
        </p:txBody>
      </p:sp>
      <p:sp>
        <p:nvSpPr>
          <p:cNvPr id="3" name="Content Placeholder 2"/>
          <p:cNvSpPr>
            <a:spLocks noGrp="1"/>
          </p:cNvSpPr>
          <p:nvPr>
            <p:ph idx="1"/>
          </p:nvPr>
        </p:nvSpPr>
        <p:spPr/>
        <p:txBody>
          <a:bodyPr/>
          <a:lstStyle/>
          <a:p>
            <a:r>
              <a:rPr lang="en-US" sz="2400" dirty="0"/>
              <a:t>Value chains are potentially distributed </a:t>
            </a:r>
            <a:r>
              <a:rPr lang="en-US" sz="2400" i="1" dirty="0"/>
              <a:t>across countries</a:t>
            </a:r>
            <a:r>
              <a:rPr lang="en-US" sz="2400" dirty="0"/>
              <a:t>.</a:t>
            </a:r>
          </a:p>
          <a:p>
            <a:r>
              <a:rPr lang="en-US" sz="2400" dirty="0"/>
              <a:t>This brings to the firm a location decision related to </a:t>
            </a:r>
            <a:r>
              <a:rPr lang="en-US" sz="2400" dirty="0">
                <a:solidFill>
                  <a:schemeClr val="accent5">
                    <a:lumMod val="50000"/>
                  </a:schemeClr>
                </a:solidFill>
              </a:rPr>
              <a:t>foreign market entry</a:t>
            </a:r>
            <a:r>
              <a:rPr lang="en-US" sz="2400" dirty="0"/>
              <a:t>.</a:t>
            </a:r>
          </a:p>
          <a:p>
            <a:r>
              <a:rPr lang="en-US" sz="2400" dirty="0"/>
              <a:t>When value chains are linked together across countries in potential buyer-supplier or ownership relationships, they become known as </a:t>
            </a:r>
            <a:r>
              <a:rPr lang="en-US" sz="2400" i="1" dirty="0">
                <a:solidFill>
                  <a:schemeClr val="accent5">
                    <a:lumMod val="50000"/>
                  </a:schemeClr>
                </a:solidFill>
              </a:rPr>
              <a:t>global value chains</a:t>
            </a:r>
            <a:r>
              <a:rPr lang="en-US" sz="2400" i="1" dirty="0"/>
              <a:t>.</a:t>
            </a:r>
            <a:endParaRPr lang="en-US" sz="2400" dirty="0"/>
          </a:p>
          <a:p>
            <a:r>
              <a:rPr lang="en-US" sz="2400" dirty="0"/>
              <a:t>An example of this is given in Figure 11.2:</a:t>
            </a:r>
          </a:p>
          <a:p>
            <a:r>
              <a:rPr lang="en-US" sz="2400" dirty="0"/>
              <a:t>The semiconductor production decision is multiple, including the decisions as to what part of the value chain to take on and in which countries to do so. </a:t>
            </a:r>
          </a:p>
          <a:p>
            <a:r>
              <a:rPr lang="en-US" sz="2400" dirty="0"/>
              <a:t>There are both </a:t>
            </a:r>
            <a:r>
              <a:rPr lang="en-US" sz="2400" i="1" dirty="0">
                <a:solidFill>
                  <a:schemeClr val="accent5">
                    <a:lumMod val="50000"/>
                  </a:schemeClr>
                </a:solidFill>
              </a:rPr>
              <a:t>task</a:t>
            </a:r>
            <a:r>
              <a:rPr lang="en-US" sz="2400" dirty="0"/>
              <a:t> and </a:t>
            </a:r>
            <a:r>
              <a:rPr lang="en-US" sz="2400" i="1" dirty="0">
                <a:solidFill>
                  <a:schemeClr val="accent5">
                    <a:lumMod val="50000"/>
                  </a:schemeClr>
                </a:solidFill>
              </a:rPr>
              <a:t>location</a:t>
            </a:r>
            <a:r>
              <a:rPr lang="en-US" sz="2400" dirty="0"/>
              <a:t> decisions to consider</a:t>
            </a:r>
          </a:p>
          <a:p>
            <a:endParaRPr lang="en-US" sz="2400" dirty="0"/>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3991090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Figure 11.2: A Global Production Network for Semiconductors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pic>
        <p:nvPicPr>
          <p:cNvPr id="7" name="Picture 2" descr="The image displays two identical process flowcharts side-by-side, labeled &quot;United States&quot; on the left and &quot;Costa Rica&quot; on the right. Each flowchart represents the stages involved in a production process. The steps in both charts are identical and proceed as follows:&#10;&#10;Research, development, and design (top left box) and Advanced equipment and materials (top right box) are the initial stages. Both feed into the next step.&#10;&#10;The process flows into Fabrication, where products are manufactured.&#10;&#10;After fabrication, the process moves to Assembly and testing, where the products are put together and tested for quality and performance.&#10;&#10;The final step is Final incorporation, which likely represents integrating the finished product or delivering it to the end user.">
            <a:extLst>
              <a:ext uri="{FF2B5EF4-FFF2-40B4-BE49-F238E27FC236}">
                <a16:creationId xmlns:a16="http://schemas.microsoft.com/office/drawing/2014/main" id="{F0B11995-5BBC-0241-9B23-823FB60C5D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455" y="1676400"/>
            <a:ext cx="6115089" cy="4198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From Value Chains to Global Value Chains</a:t>
            </a:r>
          </a:p>
        </p:txBody>
      </p:sp>
      <p:sp>
        <p:nvSpPr>
          <p:cNvPr id="3" name="Content Placeholder 2"/>
          <p:cNvSpPr>
            <a:spLocks noGrp="1"/>
          </p:cNvSpPr>
          <p:nvPr>
            <p:ph idx="1"/>
          </p:nvPr>
        </p:nvSpPr>
        <p:spPr>
          <a:xfrm>
            <a:off x="457200" y="1447800"/>
            <a:ext cx="8229600" cy="4683125"/>
          </a:xfrm>
        </p:spPr>
        <p:txBody>
          <a:bodyPr/>
          <a:lstStyle/>
          <a:p>
            <a:r>
              <a:rPr lang="en-US" sz="2400" dirty="0"/>
              <a:t>There is another way to look at the </a:t>
            </a:r>
            <a:r>
              <a:rPr lang="en-US" sz="2400" dirty="0">
                <a:solidFill>
                  <a:schemeClr val="accent5">
                    <a:lumMod val="50000"/>
                  </a:schemeClr>
                </a:solidFill>
              </a:rPr>
              <a:t>GVC</a:t>
            </a:r>
            <a:r>
              <a:rPr lang="en-US" sz="2400" dirty="0"/>
              <a:t> decision-making process: the </a:t>
            </a:r>
            <a:r>
              <a:rPr lang="en-US" sz="2400" i="1" dirty="0">
                <a:solidFill>
                  <a:schemeClr val="accent5">
                    <a:lumMod val="50000"/>
                  </a:schemeClr>
                </a:solidFill>
              </a:rPr>
              <a:t>horizontal</a:t>
            </a:r>
            <a:r>
              <a:rPr lang="en-US" sz="2400" dirty="0"/>
              <a:t> and </a:t>
            </a:r>
            <a:r>
              <a:rPr lang="en-US" sz="2400" i="1" dirty="0">
                <a:solidFill>
                  <a:schemeClr val="accent5">
                    <a:lumMod val="50000"/>
                  </a:schemeClr>
                </a:solidFill>
              </a:rPr>
              <a:t>vertical</a:t>
            </a:r>
            <a:r>
              <a:rPr lang="en-US" sz="2400" dirty="0"/>
              <a:t> dimensions</a:t>
            </a:r>
          </a:p>
          <a:p>
            <a:r>
              <a:rPr lang="en-US" sz="2400" dirty="0"/>
              <a:t>Movements up and down the value chains of Figure 11.2, whether in the United States or Costa Rica, are </a:t>
            </a:r>
            <a:r>
              <a:rPr lang="en-US" sz="2400" i="1" dirty="0">
                <a:solidFill>
                  <a:schemeClr val="accent5">
                    <a:lumMod val="50000"/>
                  </a:schemeClr>
                </a:solidFill>
              </a:rPr>
              <a:t>vertical</a:t>
            </a:r>
            <a:r>
              <a:rPr lang="en-US" sz="2400" dirty="0"/>
              <a:t> movements </a:t>
            </a:r>
          </a:p>
          <a:p>
            <a:pPr lvl="1"/>
            <a:r>
              <a:rPr lang="en-US" sz="2000" dirty="0"/>
              <a:t>Movements up a value chain, from subsequent to previous tasks are </a:t>
            </a:r>
            <a:r>
              <a:rPr lang="en-US" sz="2000" i="1" dirty="0">
                <a:solidFill>
                  <a:schemeClr val="accent5">
                    <a:lumMod val="50000"/>
                  </a:schemeClr>
                </a:solidFill>
              </a:rPr>
              <a:t>backward</a:t>
            </a:r>
            <a:r>
              <a:rPr lang="en-US" sz="2000" i="1" dirty="0"/>
              <a:t> vertical</a:t>
            </a:r>
            <a:r>
              <a:rPr lang="en-US" sz="2000" dirty="0"/>
              <a:t> movements</a:t>
            </a:r>
          </a:p>
          <a:p>
            <a:pPr lvl="1"/>
            <a:r>
              <a:rPr lang="en-US" sz="2000" dirty="0"/>
              <a:t>Movements down a value chain from previous to subsequent tasks are </a:t>
            </a:r>
            <a:r>
              <a:rPr lang="en-US" sz="2000" i="1" dirty="0">
                <a:solidFill>
                  <a:schemeClr val="accent5">
                    <a:lumMod val="50000"/>
                  </a:schemeClr>
                </a:solidFill>
              </a:rPr>
              <a:t>forward</a:t>
            </a:r>
            <a:r>
              <a:rPr lang="en-US" sz="2000" i="1" dirty="0"/>
              <a:t> vertical</a:t>
            </a:r>
            <a:r>
              <a:rPr lang="en-US" sz="2000" dirty="0"/>
              <a:t> movements</a:t>
            </a:r>
          </a:p>
          <a:p>
            <a:r>
              <a:rPr lang="en-US" sz="2400" dirty="0"/>
              <a:t>Movements from one country to another, from the United States to Costa Rica, for example, are </a:t>
            </a:r>
            <a:r>
              <a:rPr lang="en-US" sz="2400" i="1" dirty="0">
                <a:solidFill>
                  <a:schemeClr val="accent5">
                    <a:lumMod val="50000"/>
                  </a:schemeClr>
                </a:solidFill>
              </a:rPr>
              <a:t>horizontal</a:t>
            </a:r>
            <a:r>
              <a:rPr lang="en-US" sz="2400" dirty="0"/>
              <a:t> movements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1603550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Firm-Specific Assets and Internationalization</a:t>
            </a:r>
          </a:p>
        </p:txBody>
      </p:sp>
      <p:sp>
        <p:nvSpPr>
          <p:cNvPr id="3" name="Content Placeholder 2"/>
          <p:cNvSpPr>
            <a:spLocks noGrp="1"/>
          </p:cNvSpPr>
          <p:nvPr>
            <p:ph idx="1"/>
          </p:nvPr>
        </p:nvSpPr>
        <p:spPr/>
        <p:txBody>
          <a:bodyPr/>
          <a:lstStyle/>
          <a:p>
            <a:r>
              <a:rPr lang="en-US" sz="2400" dirty="0"/>
              <a:t>Firms can and do take more than one approach to the semiconductor value chain or </a:t>
            </a:r>
            <a:r>
              <a:rPr lang="en-US" sz="2400" dirty="0">
                <a:solidFill>
                  <a:schemeClr val="accent5">
                    <a:lumMod val="50000"/>
                  </a:schemeClr>
                </a:solidFill>
              </a:rPr>
              <a:t>GVC</a:t>
            </a:r>
          </a:p>
          <a:p>
            <a:r>
              <a:rPr lang="en-US" sz="2400" dirty="0"/>
              <a:t>A simplified version of Intel’s semiconductor GVC is presented in Figure 11.3</a:t>
            </a:r>
          </a:p>
          <a:p>
            <a:pPr lvl="1"/>
            <a:r>
              <a:rPr lang="en-US" sz="2000" dirty="0"/>
              <a:t>The dashed lines indicate potential areas where Intel has chosen not to operate</a:t>
            </a:r>
          </a:p>
          <a:p>
            <a:r>
              <a:rPr lang="en-US" sz="2400" dirty="0"/>
              <a:t>The ability of Intel to operate where it does in its GVC reflects its </a:t>
            </a:r>
            <a:r>
              <a:rPr lang="en-US" sz="2400" i="1" dirty="0">
                <a:solidFill>
                  <a:schemeClr val="accent5">
                    <a:lumMod val="50000"/>
                  </a:schemeClr>
                </a:solidFill>
              </a:rPr>
              <a:t>competiveness</a:t>
            </a:r>
          </a:p>
          <a:p>
            <a:r>
              <a:rPr lang="en-US" sz="2400" dirty="0"/>
              <a:t>International business researchers explain competitiveness with reference to </a:t>
            </a:r>
            <a:r>
              <a:rPr lang="en-US" sz="2400" b="1" dirty="0">
                <a:solidFill>
                  <a:schemeClr val="accent5">
                    <a:lumMod val="50000"/>
                  </a:schemeClr>
                </a:solidFill>
              </a:rPr>
              <a:t>firm-specific assets</a:t>
            </a:r>
          </a:p>
        </p:txBody>
      </p:sp>
      <p:sp>
        <p:nvSpPr>
          <p:cNvPr id="4" name="Footer Placeholder 3"/>
          <p:cNvSpPr>
            <a:spLocks noGrp="1"/>
          </p:cNvSpPr>
          <p:nvPr>
            <p:ph type="ftr" sz="quarter" idx="11"/>
          </p:nvPr>
        </p:nvSpPr>
        <p:spPr/>
        <p:txBody>
          <a:bodyPr/>
          <a:lstStyle/>
          <a:p>
            <a:r>
              <a:rPr lang="en-US" altLang="en-US" dirty="0"/>
              <a:t>© Kenneth A. Reinert, </a:t>
            </a:r>
          </a:p>
          <a:p>
            <a:r>
              <a:rPr lang="en-US" altLang="en-US" dirty="0"/>
              <a:t>Cambridge University Press 2021</a:t>
            </a:r>
          </a:p>
        </p:txBody>
      </p:sp>
    </p:spTree>
    <p:extLst>
      <p:ext uri="{BB962C8B-B14F-4D97-AF65-F5344CB8AC3E}">
        <p14:creationId xmlns:p14="http://schemas.microsoft.com/office/powerpoint/2010/main" val="2756526029"/>
      </p:ext>
    </p:extLst>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EE24C4ABA1C94593A5D5AEAECA7343" ma:contentTypeVersion="17" ma:contentTypeDescription="Create a new document." ma:contentTypeScope="" ma:versionID="de76bc3a2869181d2446d923ea4b6be0">
  <xsd:schema xmlns:xsd="http://www.w3.org/2001/XMLSchema" xmlns:xs="http://www.w3.org/2001/XMLSchema" xmlns:p="http://schemas.microsoft.com/office/2006/metadata/properties" xmlns:ns2="4fac8261-9e7f-49bd-9ad1-3d8ff24d3444" xmlns:ns3="c00e84f8-d27d-4a88-9238-e8ac26935f62" targetNamespace="http://schemas.microsoft.com/office/2006/metadata/properties" ma:root="true" ma:fieldsID="8c68cffba3d78558ab75daf1a85a67bd" ns2:_="" ns3:_="">
    <xsd:import namespace="4fac8261-9e7f-49bd-9ad1-3d8ff24d3444"/>
    <xsd:import namespace="c00e84f8-d27d-4a88-9238-e8ac26935f62"/>
    <xsd:element name="properties">
      <xsd:complexType>
        <xsd:sequence>
          <xsd:element name="documentManagement">
            <xsd:complexType>
              <xsd:all>
                <xsd:element ref="ns2:MediaServiceMetadata" minOccurs="0"/>
                <xsd:element ref="ns2:MediaServiceFastMetadata" minOccurs="0"/>
                <xsd:element ref="ns2:FirstName" minOccurs="0"/>
                <xsd:element ref="ns2:LastName"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ac8261-9e7f-49bd-9ad1-3d8ff24d34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FirstName" ma:index="10" nillable="true" ma:displayName="First Name" ma:format="Dropdown" ma:internalName="FirstName">
      <xsd:simpleType>
        <xsd:restriction base="dms:Text">
          <xsd:maxLength value="255"/>
        </xsd:restriction>
      </xsd:simpleType>
    </xsd:element>
    <xsd:element name="LastName" ma:index="11" nillable="true" ma:displayName="Last Name" ma:format="Dropdown" ma:internalName="LastName">
      <xsd:simpleType>
        <xsd:restriction base="dms:Text">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6c1bbba-1a2d-496b-84ee-32d91506626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e84f8-d27d-4a88-9238-e8ac26935f6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b0895196-0a8f-43a7-9b6c-41eeae9874b3}" ma:internalName="TaxCatchAll" ma:showField="CatchAllData" ma:web="c00e84f8-d27d-4a88-9238-e8ac26935f6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rstName xmlns="4fac8261-9e7f-49bd-9ad1-3d8ff24d3444" xsi:nil="true"/>
    <LastName xmlns="4fac8261-9e7f-49bd-9ad1-3d8ff24d3444" xsi:nil="true"/>
    <TaxCatchAll xmlns="c00e84f8-d27d-4a88-9238-e8ac26935f62" xsi:nil="true"/>
    <lcf76f155ced4ddcb4097134ff3c332f xmlns="4fac8261-9e7f-49bd-9ad1-3d8ff24d344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5390A97-82F5-46F2-A91A-14EF15BE2D0E}"/>
</file>

<file path=customXml/itemProps2.xml><?xml version="1.0" encoding="utf-8"?>
<ds:datastoreItem xmlns:ds="http://schemas.openxmlformats.org/officeDocument/2006/customXml" ds:itemID="{6B0C6E8B-2A2D-4296-A4BB-CCE5BBF4E6FE}"/>
</file>

<file path=customXml/itemProps3.xml><?xml version="1.0" encoding="utf-8"?>
<ds:datastoreItem xmlns:ds="http://schemas.openxmlformats.org/officeDocument/2006/customXml" ds:itemID="{7CB7746D-6B3D-4A8F-9D79-63EE3C19EE78}"/>
</file>

<file path=docProps/app.xml><?xml version="1.0" encoding="utf-8"?>
<Properties xmlns="http://schemas.openxmlformats.org/officeDocument/2006/extended-properties" xmlns:vt="http://schemas.openxmlformats.org/officeDocument/2006/docPropsVTypes">
  <Template>Edge</Template>
  <TotalTime>3368</TotalTime>
  <Words>1968</Words>
  <Application>Microsoft Office PowerPoint</Application>
  <PresentationFormat>On-screen Show (4:3)</PresentationFormat>
  <Paragraphs>177</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Garamond</vt:lpstr>
      <vt:lpstr>Helvetica</vt:lpstr>
      <vt:lpstr>Wingdings</vt:lpstr>
      <vt:lpstr>Edge</vt:lpstr>
      <vt:lpstr>Chapter 10: Foreign Direct Investment and Intra-Firm Trade</vt:lpstr>
      <vt:lpstr>Analytical Elements </vt:lpstr>
      <vt:lpstr>Tasks and Value Chains</vt:lpstr>
      <vt:lpstr>Figure 11.1: A Value Chain for Semiconductors</vt:lpstr>
      <vt:lpstr>Semiconductor Value Chain</vt:lpstr>
      <vt:lpstr>From Value Chains to Global Value Chains</vt:lpstr>
      <vt:lpstr>Figure 11.2: A Global Production Network for Semiconductors</vt:lpstr>
      <vt:lpstr>From Value Chains to Global Value Chains</vt:lpstr>
      <vt:lpstr>Firm-Specific Assets and Internationalization</vt:lpstr>
      <vt:lpstr>Figure 11.3: Intel’s global value chain for semiconductors</vt:lpstr>
      <vt:lpstr>Intel’s Plant in Costa Rica (Source: Wikipedia)</vt:lpstr>
      <vt:lpstr>Firm-Specific Assets </vt:lpstr>
      <vt:lpstr>Firm-Level Economies</vt:lpstr>
      <vt:lpstr>Intra-Firm Trade</vt:lpstr>
      <vt:lpstr>Table 11.1: Industry and Firm Dimensions of Trade</vt:lpstr>
      <vt:lpstr>A Cost View of Internalization</vt:lpstr>
      <vt:lpstr>Figure 11.4: A Cost Analysis of Production and Contracting</vt:lpstr>
      <vt:lpstr>Inter-Firm Relationships</vt:lpstr>
      <vt:lpstr>Inter-Firm Relationships</vt:lpstr>
      <vt:lpstr>Tying Things Together: The TLM Framework</vt:lpstr>
      <vt:lpstr>Value Added in GVCs</vt:lpstr>
      <vt:lpstr>Figure 11.5 The smile curve of GVCs</vt:lpstr>
      <vt:lpstr>Trade in Value Added</vt:lpstr>
      <vt:lpstr>Trade in Value Added</vt:lpstr>
      <vt:lpstr>Figure 11.7 Domestic value added in total exports as a percentage of total exports, 2011</vt:lpstr>
      <vt:lpstr>Trade Policy and Global Value Chains</vt:lpstr>
    </vt:vector>
  </TitlesOfParts>
  <Company>GMU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Kenneth</dc:creator>
  <cp:lastModifiedBy>Robert Starr</cp:lastModifiedBy>
  <cp:revision>160</cp:revision>
  <dcterms:created xsi:type="dcterms:W3CDTF">2009-09-02T15:55:36Z</dcterms:created>
  <dcterms:modified xsi:type="dcterms:W3CDTF">2024-12-11T14:27:00Z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0x010100A8EE24C4ABA1C94593A5D5AEAECA7343</vt:lpwstr>
  </property>
</Properties>
</file>