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sldIdLst>
    <p:sldId id="256" r:id="rId2"/>
    <p:sldId id="283" r:id="rId3"/>
    <p:sldId id="284" r:id="rId4"/>
    <p:sldId id="285" r:id="rId5"/>
    <p:sldId id="286" r:id="rId6"/>
    <p:sldId id="287" r:id="rId7"/>
    <p:sldId id="288" r:id="rId8"/>
    <p:sldId id="303" r:id="rId9"/>
    <p:sldId id="289" r:id="rId10"/>
    <p:sldId id="294" r:id="rId11"/>
    <p:sldId id="290" r:id="rId12"/>
    <p:sldId id="291" r:id="rId13"/>
    <p:sldId id="292" r:id="rId14"/>
    <p:sldId id="304" r:id="rId15"/>
    <p:sldId id="305" r:id="rId16"/>
    <p:sldId id="306" r:id="rId17"/>
    <p:sldId id="307" r:id="rId18"/>
    <p:sldId id="308" r:id="rId19"/>
    <p:sldId id="309" r:id="rId20"/>
    <p:sldId id="310" r:id="rId21"/>
    <p:sldId id="311" r:id="rId22"/>
    <p:sldId id="312" r:id="rId23"/>
    <p:sldId id="313" r:id="rId24"/>
    <p:sldId id="314"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09" autoAdjust="0"/>
  </p:normalViewPr>
  <p:slideViewPr>
    <p:cSldViewPr>
      <p:cViewPr varScale="1">
        <p:scale>
          <a:sx n="90" d="100"/>
          <a:sy n="90" d="100"/>
        </p:scale>
        <p:origin x="804" y="90"/>
      </p:cViewPr>
      <p:guideLst>
        <p:guide orient="horz" pos="2160"/>
        <p:guide pos="2880"/>
      </p:guideLst>
    </p:cSldViewPr>
  </p:slideViewPr>
  <p:outlineViewPr>
    <p:cViewPr>
      <p:scale>
        <a:sx n="33" d="100"/>
        <a:sy n="33" d="100"/>
      </p:scale>
      <p:origin x="0" y="-1419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5F585-C0A0-4BE3-9C49-E8B2C7216352}" type="datetimeFigureOut">
              <a:rPr lang="en-US" smtClean="0"/>
              <a:pPr/>
              <a:t>12/11/2024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E530B-BECC-4F2D-8746-69F9494D123D}" type="slidenum">
              <a:rPr lang="en-US" smtClean="0"/>
              <a:pPr/>
              <a:t>‹#›</a:t>
            </a:fld>
            <a:endParaRPr lang="en-US"/>
          </a:p>
        </p:txBody>
      </p:sp>
    </p:spTree>
    <p:extLst>
      <p:ext uri="{BB962C8B-B14F-4D97-AF65-F5344CB8AC3E}">
        <p14:creationId xmlns:p14="http://schemas.microsoft.com/office/powerpoint/2010/main" val="1328013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ltLang="en-US"/>
          </a:p>
        </p:txBody>
      </p:sp>
      <p:sp>
        <p:nvSpPr>
          <p:cNvPr id="5125" name="Rectangle 5"/>
          <p:cNvSpPr>
            <a:spLocks noGrp="1" noChangeArrowheads="1"/>
          </p:cNvSpPr>
          <p:nvPr>
            <p:ph type="ftr" sz="quarter" idx="3"/>
          </p:nvPr>
        </p:nvSpPr>
        <p:spPr>
          <a:xfrm>
            <a:off x="3124200" y="6243638"/>
            <a:ext cx="2895600" cy="457200"/>
          </a:xfrm>
        </p:spPr>
        <p:txBody>
          <a:bodyPr/>
          <a:lstStyle>
            <a:lvl1pPr>
              <a:defRPr/>
            </a:lvl1pPr>
          </a:lstStyle>
          <a:p>
            <a:r>
              <a:rPr lang="en-US" altLang="en-US"/>
              <a:t>© Kenneth A. Reinert, Cambridge University Press 2012</a:t>
            </a:r>
          </a:p>
        </p:txBody>
      </p:sp>
      <p:sp>
        <p:nvSpPr>
          <p:cNvPr id="5126" name="Rectangle 6"/>
          <p:cNvSpPr>
            <a:spLocks noGrp="1" noChangeArrowheads="1"/>
          </p:cNvSpPr>
          <p:nvPr>
            <p:ph type="sldNum" sz="quarter" idx="4"/>
          </p:nvPr>
        </p:nvSpPr>
        <p:spPr/>
        <p:txBody>
          <a:bodyPr/>
          <a:lstStyle>
            <a:lvl1pPr>
              <a:defRPr/>
            </a:lvl1pPr>
          </a:lstStyle>
          <a:p>
            <a:fld id="{4BDA208C-0688-451A-BF7D-CB40AAA901C4}" type="slidenum">
              <a:rPr lang="en-US" altLang="en-US"/>
              <a:pPr/>
              <a:t>‹#›</a:t>
            </a:fld>
            <a:endParaRPr lang="en-US" altLang="en-US"/>
          </a:p>
        </p:txBody>
      </p:sp>
      <p:sp>
        <p:nvSpPr>
          <p:cNvPr id="512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12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F7841A66-284C-4A22-A49E-DC0CACB3BCC6}"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0AA4B6D9-72D8-48FE-89F1-8A6E90EFC9C3}"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25945742-A09E-4108-97F0-EC14CBAB3DD7}"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96D853BE-A1DA-4E80-A1E7-8B16AD483EE6}"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 Kenneth A. Reinert, Cambridge University Press 2012</a:t>
            </a:r>
          </a:p>
        </p:txBody>
      </p:sp>
      <p:sp>
        <p:nvSpPr>
          <p:cNvPr id="7" name="Slide Number Placeholder 6"/>
          <p:cNvSpPr>
            <a:spLocks noGrp="1"/>
          </p:cNvSpPr>
          <p:nvPr>
            <p:ph type="sldNum" sz="quarter" idx="12"/>
          </p:nvPr>
        </p:nvSpPr>
        <p:spPr/>
        <p:txBody>
          <a:bodyPr/>
          <a:lstStyle>
            <a:lvl1pPr>
              <a:defRPr/>
            </a:lvl1pPr>
          </a:lstStyle>
          <a:p>
            <a:fld id="{3686DA7B-245A-4581-9C64-12541CBEEEE8}"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 Kenneth A. Reinert, Cambridge University Press 2012</a:t>
            </a:r>
          </a:p>
        </p:txBody>
      </p:sp>
      <p:sp>
        <p:nvSpPr>
          <p:cNvPr id="9" name="Slide Number Placeholder 8"/>
          <p:cNvSpPr>
            <a:spLocks noGrp="1"/>
          </p:cNvSpPr>
          <p:nvPr>
            <p:ph type="sldNum" sz="quarter" idx="12"/>
          </p:nvPr>
        </p:nvSpPr>
        <p:spPr/>
        <p:txBody>
          <a:bodyPr/>
          <a:lstStyle>
            <a:lvl1pPr>
              <a:defRPr/>
            </a:lvl1pPr>
          </a:lstStyle>
          <a:p>
            <a:fld id="{F45BA80E-3BFD-472F-AE02-49E3938DE3F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 Kenneth A. Reinert, Cambridge University Press 2012</a:t>
            </a:r>
          </a:p>
        </p:txBody>
      </p:sp>
      <p:sp>
        <p:nvSpPr>
          <p:cNvPr id="5" name="Slide Number Placeholder 4"/>
          <p:cNvSpPr>
            <a:spLocks noGrp="1"/>
          </p:cNvSpPr>
          <p:nvPr>
            <p:ph type="sldNum" sz="quarter" idx="12"/>
          </p:nvPr>
        </p:nvSpPr>
        <p:spPr/>
        <p:txBody>
          <a:bodyPr/>
          <a:lstStyle>
            <a:lvl1pPr>
              <a:defRPr/>
            </a:lvl1pPr>
          </a:lstStyle>
          <a:p>
            <a:fld id="{4B4E657D-427E-49A8-AE2B-014959872571}"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 Kenneth A. Reinert, Cambridge University Press 2012</a:t>
            </a:r>
          </a:p>
        </p:txBody>
      </p:sp>
      <p:sp>
        <p:nvSpPr>
          <p:cNvPr id="4" name="Slide Number Placeholder 3"/>
          <p:cNvSpPr>
            <a:spLocks noGrp="1"/>
          </p:cNvSpPr>
          <p:nvPr>
            <p:ph type="sldNum" sz="quarter" idx="12"/>
          </p:nvPr>
        </p:nvSpPr>
        <p:spPr/>
        <p:txBody>
          <a:bodyPr/>
          <a:lstStyle>
            <a:lvl1pPr>
              <a:defRPr/>
            </a:lvl1pPr>
          </a:lstStyle>
          <a:p>
            <a:fld id="{1EAA6922-3B73-47B7-AFF6-98D87648B919}"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 Kenneth A. Reinert, Cambridge University Press 2012</a:t>
            </a:r>
          </a:p>
        </p:txBody>
      </p:sp>
      <p:sp>
        <p:nvSpPr>
          <p:cNvPr id="7" name="Slide Number Placeholder 6"/>
          <p:cNvSpPr>
            <a:spLocks noGrp="1"/>
          </p:cNvSpPr>
          <p:nvPr>
            <p:ph type="sldNum" sz="quarter" idx="12"/>
          </p:nvPr>
        </p:nvSpPr>
        <p:spPr/>
        <p:txBody>
          <a:bodyPr/>
          <a:lstStyle>
            <a:lvl1pPr>
              <a:defRPr/>
            </a:lvl1pPr>
          </a:lstStyle>
          <a:p>
            <a:fld id="{A7E85FAF-C9CB-4BC9-9447-470DEB033C18}"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 Kenneth A. Reinert, Cambridge University Press 2012</a:t>
            </a:r>
          </a:p>
        </p:txBody>
      </p:sp>
      <p:sp>
        <p:nvSpPr>
          <p:cNvPr id="7" name="Slide Number Placeholder 6"/>
          <p:cNvSpPr>
            <a:spLocks noGrp="1"/>
          </p:cNvSpPr>
          <p:nvPr>
            <p:ph type="sldNum" sz="quarter" idx="12"/>
          </p:nvPr>
        </p:nvSpPr>
        <p:spPr/>
        <p:txBody>
          <a:bodyPr/>
          <a:lstStyle>
            <a:lvl1pPr>
              <a:defRPr/>
            </a:lvl1pPr>
          </a:lstStyle>
          <a:p>
            <a:fld id="{0630799C-F568-49FA-B969-71232FD780AD}"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US" altLang="en-US"/>
              <a:t>© Kenneth A. Reinert, Cambridge University Press 2012</a:t>
            </a: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244241F1-C488-4FAA-B18B-3106F568F33B}" type="slidenum">
              <a:rPr lang="en-US" altLang="en-US"/>
              <a:pPr/>
              <a:t>‹#›</a:t>
            </a:fld>
            <a:endParaRPr lang="en-US" altLang="en-US"/>
          </a:p>
        </p:txBody>
      </p:sp>
      <p:sp>
        <p:nvSpPr>
          <p:cNvPr id="41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1225" y="1143000"/>
            <a:ext cx="7623175" cy="1752600"/>
          </a:xfrm>
        </p:spPr>
        <p:txBody>
          <a:bodyPr/>
          <a:lstStyle/>
          <a:p>
            <a:r>
              <a:rPr lang="en-US" sz="4500" dirty="0"/>
              <a:t>Chapter 10: </a:t>
            </a:r>
            <a:r>
              <a:rPr lang="en-US" dirty="0"/>
              <a:t>Multinational Enterprises and Foreign</a:t>
            </a:r>
            <a:br>
              <a:rPr lang="en-US" dirty="0"/>
            </a:br>
            <a:r>
              <a:rPr lang="en-US" dirty="0"/>
              <a:t>Direct Investment</a:t>
            </a:r>
            <a:br>
              <a:rPr lang="en-US" dirty="0"/>
            </a:br>
            <a:endParaRPr lang="en-US" sz="4500" dirty="0"/>
          </a:p>
        </p:txBody>
      </p:sp>
      <p:sp>
        <p:nvSpPr>
          <p:cNvPr id="2051" name="Rectangle 3"/>
          <p:cNvSpPr>
            <a:spLocks noGrp="1" noChangeArrowheads="1"/>
          </p:cNvSpPr>
          <p:nvPr>
            <p:ph type="subTitle" idx="1"/>
          </p:nvPr>
        </p:nvSpPr>
        <p:spPr/>
        <p:txBody>
          <a:bodyPr/>
          <a:lstStyle/>
          <a:p>
            <a:r>
              <a:rPr lang="en-US" dirty="0"/>
              <a:t>An Introduction to International Economics: New Perspectives on the World Economy</a:t>
            </a:r>
          </a:p>
        </p:txBody>
      </p:sp>
      <p:sp>
        <p:nvSpPr>
          <p:cNvPr id="4" name="Footer Placeholder 3"/>
          <p:cNvSpPr>
            <a:spLocks noGrp="1"/>
          </p:cNvSpPr>
          <p:nvPr>
            <p:ph type="ftr" sz="quarter" idx="3"/>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Strategic Asset Seeking </a:t>
            </a:r>
          </a:p>
        </p:txBody>
      </p:sp>
      <p:sp>
        <p:nvSpPr>
          <p:cNvPr id="3" name="Content Placeholder 2"/>
          <p:cNvSpPr>
            <a:spLocks noGrp="1"/>
          </p:cNvSpPr>
          <p:nvPr>
            <p:ph idx="1"/>
          </p:nvPr>
        </p:nvSpPr>
        <p:spPr>
          <a:xfrm>
            <a:off x="457200" y="1371600"/>
            <a:ext cx="8229600" cy="4759325"/>
          </a:xfrm>
        </p:spPr>
        <p:txBody>
          <a:bodyPr/>
          <a:lstStyle/>
          <a:p>
            <a:r>
              <a:rPr lang="en-US" dirty="0"/>
              <a:t>Insights from Dunning and </a:t>
            </a:r>
            <a:r>
              <a:rPr lang="en-US" dirty="0" err="1"/>
              <a:t>Lundan</a:t>
            </a:r>
            <a:r>
              <a:rPr lang="en-US" dirty="0"/>
              <a:t> (2008)</a:t>
            </a:r>
          </a:p>
          <a:p>
            <a:pPr lvl="1"/>
            <a:r>
              <a:rPr lang="en-US" sz="2000" dirty="0"/>
              <a:t>Acquiring or collaborating with another to thwart a competitor from doing so</a:t>
            </a:r>
          </a:p>
          <a:p>
            <a:pPr lvl="1"/>
            <a:r>
              <a:rPr lang="en-US" sz="2000" dirty="0"/>
              <a:t>Merging with a foreign rivals to strengthen joint capabilities </a:t>
            </a:r>
          </a:p>
          <a:p>
            <a:pPr lvl="1"/>
            <a:r>
              <a:rPr lang="en-US" sz="2000" dirty="0"/>
              <a:t>Acquiring a group of suppliers to corner the market for a particular raw material</a:t>
            </a:r>
          </a:p>
          <a:p>
            <a:pPr lvl="1"/>
            <a:r>
              <a:rPr lang="en-US" sz="2000" dirty="0"/>
              <a:t>Gaining access over distribution outlets to better promote its own brand of products</a:t>
            </a:r>
          </a:p>
          <a:p>
            <a:pPr lvl="1"/>
            <a:r>
              <a:rPr lang="en-US" sz="2000" dirty="0"/>
              <a:t>Buying out a firm producing a complementary range of goods or services so it can offer its customers a more diversified range of products</a:t>
            </a:r>
          </a:p>
          <a:p>
            <a:pPr lvl="1"/>
            <a:r>
              <a:rPr lang="en-US" sz="2000" dirty="0"/>
              <a:t>Joining forces with a local firm in the belief that it is in a better position to secure contracts from the host government</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698859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Entry Mode Choice</a:t>
            </a:r>
          </a:p>
        </p:txBody>
      </p:sp>
      <p:sp>
        <p:nvSpPr>
          <p:cNvPr id="3" name="Content Placeholder 2"/>
          <p:cNvSpPr>
            <a:spLocks noGrp="1"/>
          </p:cNvSpPr>
          <p:nvPr>
            <p:ph idx="1"/>
          </p:nvPr>
        </p:nvSpPr>
        <p:spPr>
          <a:xfrm>
            <a:off x="457200" y="1143000"/>
            <a:ext cx="8229600" cy="4953000"/>
          </a:xfrm>
        </p:spPr>
        <p:txBody>
          <a:bodyPr/>
          <a:lstStyle/>
          <a:p>
            <a:pPr eaLnBrk="1" hangingPunct="1"/>
            <a:r>
              <a:rPr lang="en-US" sz="2400" dirty="0"/>
              <a:t>Economic view</a:t>
            </a:r>
          </a:p>
          <a:p>
            <a:pPr lvl="1"/>
            <a:r>
              <a:rPr lang="en-US" sz="2000" dirty="0"/>
              <a:t>A firm will choose the entry mode that will provide it with the greatest </a:t>
            </a:r>
            <a:r>
              <a:rPr lang="en-US" sz="2000" i="1" dirty="0"/>
              <a:t>risk-adjusted or expected return </a:t>
            </a:r>
            <a:r>
              <a:rPr lang="en-US" sz="2000" dirty="0"/>
              <a:t>on the entry investment</a:t>
            </a:r>
          </a:p>
          <a:p>
            <a:r>
              <a:rPr lang="en-US" sz="2400" dirty="0"/>
              <a:t>Sequential approach: </a:t>
            </a:r>
          </a:p>
          <a:p>
            <a:pPr lvl="1"/>
            <a:r>
              <a:rPr lang="en-US" sz="2000" dirty="0"/>
              <a:t>firms develop understanding of foreign market by slowing moving down Table 10.2.</a:t>
            </a:r>
          </a:p>
          <a:p>
            <a:pPr eaLnBrk="1" hangingPunct="1"/>
            <a:r>
              <a:rPr lang="en-US" sz="2400" dirty="0"/>
              <a:t>Firm-specific asset approach:</a:t>
            </a:r>
          </a:p>
          <a:p>
            <a:pPr lvl="1"/>
            <a:r>
              <a:rPr lang="en-US" sz="2000" i="1" dirty="0">
                <a:solidFill>
                  <a:schemeClr val="accent5">
                    <a:lumMod val="50000"/>
                  </a:schemeClr>
                </a:solidFill>
              </a:rPr>
              <a:t>Firm-specific assets</a:t>
            </a:r>
            <a:r>
              <a:rPr lang="en-US" sz="2000" dirty="0"/>
              <a:t>: tangible and intangible resources that the firm owns and that contribute to its competitiveness over time</a:t>
            </a:r>
          </a:p>
          <a:p>
            <a:pPr lvl="1"/>
            <a:r>
              <a:rPr lang="en-US" sz="2000" dirty="0"/>
              <a:t>Knowledge capital is a particularly important type of firm-specific asset.</a:t>
            </a:r>
          </a:p>
          <a:p>
            <a:pPr lvl="1"/>
            <a:r>
              <a:rPr lang="en-US" sz="2000" dirty="0">
                <a:sym typeface="Wingdings" pitchFamily="2" charset="2"/>
              </a:rPr>
              <a:t> issue of </a:t>
            </a:r>
            <a:r>
              <a:rPr lang="en-US" sz="2000" i="1" dirty="0">
                <a:solidFill>
                  <a:schemeClr val="accent5">
                    <a:lumMod val="50000"/>
                  </a:schemeClr>
                </a:solidFill>
                <a:sym typeface="Wingdings" pitchFamily="2" charset="2"/>
              </a:rPr>
              <a:t>dissemination risk</a:t>
            </a:r>
            <a:r>
              <a:rPr lang="en-US" sz="2000" dirty="0">
                <a:sym typeface="Wingdings" pitchFamily="2" charset="2"/>
              </a:rPr>
              <a:t>: </a:t>
            </a:r>
            <a:r>
              <a:rPr lang="en-US" sz="2000" dirty="0"/>
              <a:t>the possibility of a foreign partner firm obtaining technology or other know-how from the home-country firm and exploiting it for its own commercial advantage</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261717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Table 10.2: Factors Influencing Choice of Foreign Market Entry Mode</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Source: Hill, Hwang and Kim (1990)</a:t>
            </a:r>
          </a:p>
        </p:txBody>
      </p:sp>
      <p:graphicFrame>
        <p:nvGraphicFramePr>
          <p:cNvPr id="6" name="Table 5"/>
          <p:cNvGraphicFramePr>
            <a:graphicFrameLocks noGrp="1"/>
          </p:cNvGraphicFramePr>
          <p:nvPr>
            <p:extLst>
              <p:ext uri="{D42A27DB-BD31-4B8C-83A1-F6EECF244321}">
                <p14:modId xmlns:p14="http://schemas.microsoft.com/office/powerpoint/2010/main" val="4003338264"/>
              </p:ext>
            </p:extLst>
          </p:nvPr>
        </p:nvGraphicFramePr>
        <p:xfrm>
          <a:off x="685800" y="1981200"/>
          <a:ext cx="7467600" cy="3210560"/>
        </p:xfrm>
        <a:graphic>
          <a:graphicData uri="http://schemas.openxmlformats.org/drawingml/2006/table">
            <a:tbl>
              <a:tblPr firstRow="1" bandRow="1">
                <a:tableStyleId>{5C22544A-7EE6-4342-B048-85BDC9FD1C3A}</a:tableStyleId>
              </a:tblPr>
              <a:tblGrid>
                <a:gridCol w="1866900">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gridCol w="1866900">
                  <a:extLst>
                    <a:ext uri="{9D8B030D-6E8A-4147-A177-3AD203B41FA5}">
                      <a16:colId xmlns:a16="http://schemas.microsoft.com/office/drawing/2014/main" val="20002"/>
                    </a:ext>
                  </a:extLst>
                </a:gridCol>
                <a:gridCol w="1866900">
                  <a:extLst>
                    <a:ext uri="{9D8B030D-6E8A-4147-A177-3AD203B41FA5}">
                      <a16:colId xmlns:a16="http://schemas.microsoft.com/office/drawing/2014/main" val="20003"/>
                    </a:ext>
                  </a:extLst>
                </a:gridCol>
              </a:tblGrid>
              <a:tr h="370840">
                <a:tc>
                  <a:txBody>
                    <a:bodyPr/>
                    <a:lstStyle/>
                    <a:p>
                      <a:r>
                        <a:rPr lang="en-US" dirty="0">
                          <a:solidFill>
                            <a:schemeClr val="tx1"/>
                          </a:solidFill>
                        </a:rPr>
                        <a:t>Mode</a:t>
                      </a:r>
                    </a:p>
                  </a:txBody>
                  <a:tcPr/>
                </a:tc>
                <a:tc>
                  <a:txBody>
                    <a:bodyPr/>
                    <a:lstStyle/>
                    <a:p>
                      <a:r>
                        <a:rPr lang="en-US" dirty="0">
                          <a:solidFill>
                            <a:schemeClr val="tx1"/>
                          </a:solidFill>
                        </a:rPr>
                        <a:t>Degree of Control</a:t>
                      </a:r>
                    </a:p>
                  </a:txBody>
                  <a:tcPr/>
                </a:tc>
                <a:tc>
                  <a:txBody>
                    <a:bodyPr/>
                    <a:lstStyle/>
                    <a:p>
                      <a:r>
                        <a:rPr lang="en-US" dirty="0">
                          <a:solidFill>
                            <a:schemeClr val="tx1"/>
                          </a:solidFill>
                        </a:rPr>
                        <a:t>Level of resource</a:t>
                      </a:r>
                      <a:r>
                        <a:rPr lang="en-US" baseline="0" dirty="0">
                          <a:solidFill>
                            <a:schemeClr val="tx1"/>
                          </a:solidFill>
                        </a:rPr>
                        <a:t> commitment</a:t>
                      </a:r>
                      <a:endParaRPr lang="en-US" dirty="0">
                        <a:solidFill>
                          <a:schemeClr val="tx1"/>
                        </a:solidFill>
                      </a:endParaRPr>
                    </a:p>
                  </a:txBody>
                  <a:tcPr/>
                </a:tc>
                <a:tc>
                  <a:txBody>
                    <a:bodyPr/>
                    <a:lstStyle/>
                    <a:p>
                      <a:r>
                        <a:rPr lang="en-US" dirty="0">
                          <a:solidFill>
                            <a:schemeClr val="tx1"/>
                          </a:solidFill>
                        </a:rPr>
                        <a:t>Degree of dissemination risk</a:t>
                      </a:r>
                    </a:p>
                  </a:txBody>
                  <a:tcPr/>
                </a:tc>
                <a:extLst>
                  <a:ext uri="{0D108BD9-81ED-4DB2-BD59-A6C34878D82A}">
                    <a16:rowId xmlns:a16="http://schemas.microsoft.com/office/drawing/2014/main" val="10000"/>
                  </a:ext>
                </a:extLst>
              </a:tr>
              <a:tr h="370840">
                <a:tc>
                  <a:txBody>
                    <a:bodyPr/>
                    <a:lstStyle/>
                    <a:p>
                      <a:r>
                        <a:rPr lang="en-US" dirty="0"/>
                        <a:t>Trade</a:t>
                      </a:r>
                    </a:p>
                  </a:txBody>
                  <a:tcPr/>
                </a:tc>
                <a:tc>
                  <a:txBody>
                    <a:bodyPr/>
                    <a:lstStyle/>
                    <a:p>
                      <a:r>
                        <a:rPr lang="en-US" dirty="0"/>
                        <a:t>Low</a:t>
                      </a:r>
                    </a:p>
                  </a:txBody>
                  <a:tcPr/>
                </a:tc>
                <a:tc>
                  <a:txBody>
                    <a:bodyPr/>
                    <a:lstStyle/>
                    <a:p>
                      <a:r>
                        <a:rPr lang="en-US" dirty="0"/>
                        <a:t>Low</a:t>
                      </a:r>
                    </a:p>
                  </a:txBody>
                  <a:tcPr/>
                </a:tc>
                <a:tc>
                  <a:txBody>
                    <a:bodyPr/>
                    <a:lstStyle/>
                    <a:p>
                      <a:r>
                        <a:rPr lang="en-US" dirty="0"/>
                        <a:t>Low</a:t>
                      </a:r>
                    </a:p>
                  </a:txBody>
                  <a:tcPr/>
                </a:tc>
                <a:extLst>
                  <a:ext uri="{0D108BD9-81ED-4DB2-BD59-A6C34878D82A}">
                    <a16:rowId xmlns:a16="http://schemas.microsoft.com/office/drawing/2014/main" val="10001"/>
                  </a:ext>
                </a:extLst>
              </a:tr>
              <a:tr h="370840">
                <a:tc>
                  <a:txBody>
                    <a:bodyPr/>
                    <a:lstStyle/>
                    <a:p>
                      <a:r>
                        <a:rPr lang="en-US" dirty="0"/>
                        <a:t>Contractual</a:t>
                      </a:r>
                    </a:p>
                  </a:txBody>
                  <a:tcPr/>
                </a:tc>
                <a:tc>
                  <a:txBody>
                    <a:bodyPr/>
                    <a:lstStyle/>
                    <a:p>
                      <a:r>
                        <a:rPr lang="en-US" dirty="0"/>
                        <a:t>Low</a:t>
                      </a:r>
                    </a:p>
                  </a:txBody>
                  <a:tcPr/>
                </a:tc>
                <a:tc>
                  <a:txBody>
                    <a:bodyPr/>
                    <a:lstStyle/>
                    <a:p>
                      <a:r>
                        <a:rPr lang="en-US" dirty="0"/>
                        <a:t>Low</a:t>
                      </a:r>
                    </a:p>
                  </a:txBody>
                  <a:tcPr/>
                </a:tc>
                <a:tc>
                  <a:txBody>
                    <a:bodyPr/>
                    <a:lstStyle/>
                    <a:p>
                      <a:r>
                        <a:rPr lang="en-US" dirty="0"/>
                        <a:t>High</a:t>
                      </a:r>
                    </a:p>
                  </a:txBody>
                  <a:tcPr/>
                </a:tc>
                <a:extLst>
                  <a:ext uri="{0D108BD9-81ED-4DB2-BD59-A6C34878D82A}">
                    <a16:rowId xmlns:a16="http://schemas.microsoft.com/office/drawing/2014/main" val="10002"/>
                  </a:ext>
                </a:extLst>
              </a:tr>
              <a:tr h="370840">
                <a:tc>
                  <a:txBody>
                    <a:bodyPr/>
                    <a:lstStyle/>
                    <a:p>
                      <a:r>
                        <a:rPr lang="en-US" dirty="0"/>
                        <a:t>Investment-</a:t>
                      </a:r>
                      <a:r>
                        <a:rPr lang="en-US" baseline="0" dirty="0"/>
                        <a:t> Joint Venture</a:t>
                      </a:r>
                      <a:endParaRPr lang="en-US" dirty="0"/>
                    </a:p>
                  </a:txBody>
                  <a:tcPr/>
                </a:tc>
                <a:tc>
                  <a:txBody>
                    <a:bodyPr/>
                    <a:lstStyle/>
                    <a:p>
                      <a:r>
                        <a:rPr lang="en-US" dirty="0"/>
                        <a:t>Medium</a:t>
                      </a:r>
                    </a:p>
                  </a:txBody>
                  <a:tcPr/>
                </a:tc>
                <a:tc>
                  <a:txBody>
                    <a:bodyPr/>
                    <a:lstStyle/>
                    <a:p>
                      <a:r>
                        <a:rPr lang="en-US" dirty="0"/>
                        <a:t>Medium</a:t>
                      </a:r>
                    </a:p>
                  </a:txBody>
                  <a:tcPr/>
                </a:tc>
                <a:tc>
                  <a:txBody>
                    <a:bodyPr/>
                    <a:lstStyle/>
                    <a:p>
                      <a:r>
                        <a:rPr lang="en-US" dirty="0"/>
                        <a:t>Medium</a:t>
                      </a:r>
                    </a:p>
                  </a:txBody>
                  <a:tcPr/>
                </a:tc>
                <a:extLst>
                  <a:ext uri="{0D108BD9-81ED-4DB2-BD59-A6C34878D82A}">
                    <a16:rowId xmlns:a16="http://schemas.microsoft.com/office/drawing/2014/main" val="10003"/>
                  </a:ext>
                </a:extLst>
              </a:tr>
              <a:tr h="370840">
                <a:tc>
                  <a:txBody>
                    <a:bodyPr/>
                    <a:lstStyle/>
                    <a:p>
                      <a:r>
                        <a:rPr lang="en-US" dirty="0"/>
                        <a:t>Investment</a:t>
                      </a:r>
                      <a:r>
                        <a:rPr lang="en-US" baseline="0" dirty="0"/>
                        <a:t>- M&amp;A or greenfield</a:t>
                      </a:r>
                      <a:endParaRPr lang="en-US" dirty="0"/>
                    </a:p>
                  </a:txBody>
                  <a:tcPr/>
                </a:tc>
                <a:tc>
                  <a:txBody>
                    <a:bodyPr/>
                    <a:lstStyle/>
                    <a:p>
                      <a:r>
                        <a:rPr lang="en-US" dirty="0"/>
                        <a:t>High</a:t>
                      </a:r>
                    </a:p>
                  </a:txBody>
                  <a:tcPr/>
                </a:tc>
                <a:tc>
                  <a:txBody>
                    <a:bodyPr/>
                    <a:lstStyle/>
                    <a:p>
                      <a:r>
                        <a:rPr lang="en-US" dirty="0"/>
                        <a:t>High</a:t>
                      </a:r>
                    </a:p>
                  </a:txBody>
                  <a:tcPr/>
                </a:tc>
                <a:tc>
                  <a:txBody>
                    <a:bodyPr/>
                    <a:lstStyle/>
                    <a:p>
                      <a:r>
                        <a:rPr lang="en-US" dirty="0"/>
                        <a:t>Low</a:t>
                      </a:r>
                    </a:p>
                  </a:txBody>
                  <a:tcPr/>
                </a:tc>
                <a:extLst>
                  <a:ext uri="{0D108BD9-81ED-4DB2-BD59-A6C34878D82A}">
                    <a16:rowId xmlns:a16="http://schemas.microsoft.com/office/drawing/2014/main" val="10004"/>
                  </a:ext>
                </a:extLst>
              </a:tr>
            </a:tbl>
          </a:graphicData>
        </a:graphic>
      </p:graphicFrame>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026527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Entry Mode Choice</a:t>
            </a:r>
          </a:p>
        </p:txBody>
      </p:sp>
      <p:sp>
        <p:nvSpPr>
          <p:cNvPr id="3" name="Content Placeholder 2"/>
          <p:cNvSpPr>
            <a:spLocks noGrp="1"/>
          </p:cNvSpPr>
          <p:nvPr>
            <p:ph idx="1"/>
          </p:nvPr>
        </p:nvSpPr>
        <p:spPr>
          <a:xfrm>
            <a:off x="457200" y="1447800"/>
            <a:ext cx="8229600" cy="4683125"/>
          </a:xfrm>
        </p:spPr>
        <p:txBody>
          <a:bodyPr/>
          <a:lstStyle/>
          <a:p>
            <a:pPr eaLnBrk="1" hangingPunct="1">
              <a:lnSpc>
                <a:spcPct val="80000"/>
              </a:lnSpc>
            </a:pPr>
            <a:r>
              <a:rPr lang="en-US" sz="2800" dirty="0"/>
              <a:t>If a firm’s most important concern was</a:t>
            </a:r>
          </a:p>
          <a:p>
            <a:pPr lvl="1" eaLnBrk="1" hangingPunct="1">
              <a:lnSpc>
                <a:spcPct val="80000"/>
              </a:lnSpc>
            </a:pPr>
            <a:r>
              <a:rPr lang="en-US" sz="2400" dirty="0">
                <a:solidFill>
                  <a:schemeClr val="accent5">
                    <a:lumMod val="50000"/>
                  </a:schemeClr>
                </a:solidFill>
              </a:rPr>
              <a:t>Degree of control over the production and marketing process</a:t>
            </a:r>
          </a:p>
          <a:p>
            <a:pPr lvl="2" eaLnBrk="1" hangingPunct="1">
              <a:lnSpc>
                <a:spcPct val="80000"/>
              </a:lnSpc>
            </a:pPr>
            <a:r>
              <a:rPr lang="en-US" sz="2000" dirty="0"/>
              <a:t>Lead the firm towards an investment mode of foreign market entry based on a subsidiary obtained either through greenfield or acquisition investment</a:t>
            </a:r>
          </a:p>
          <a:p>
            <a:pPr lvl="1" eaLnBrk="1" hangingPunct="1">
              <a:lnSpc>
                <a:spcPct val="80000"/>
              </a:lnSpc>
            </a:pPr>
            <a:r>
              <a:rPr lang="en-US" sz="2400" dirty="0">
                <a:solidFill>
                  <a:schemeClr val="accent5">
                    <a:lumMod val="50000"/>
                  </a:schemeClr>
                </a:solidFill>
              </a:rPr>
              <a:t>Limiting resource commitment to low levels</a:t>
            </a:r>
          </a:p>
          <a:p>
            <a:pPr lvl="2" eaLnBrk="1" hangingPunct="1">
              <a:lnSpc>
                <a:spcPct val="80000"/>
              </a:lnSpc>
            </a:pPr>
            <a:r>
              <a:rPr lang="en-US" sz="2000" dirty="0"/>
              <a:t>Consider either trade or contractual modes of foreign market entry</a:t>
            </a:r>
          </a:p>
          <a:p>
            <a:pPr lvl="1" eaLnBrk="1" hangingPunct="1">
              <a:lnSpc>
                <a:spcPct val="80000"/>
              </a:lnSpc>
            </a:pPr>
            <a:r>
              <a:rPr lang="en-US" sz="2400" dirty="0">
                <a:solidFill>
                  <a:schemeClr val="accent5">
                    <a:lumMod val="50000"/>
                  </a:schemeClr>
                </a:solidFill>
              </a:rPr>
              <a:t>Low degree of dissemination risk</a:t>
            </a:r>
          </a:p>
          <a:p>
            <a:pPr lvl="2" eaLnBrk="1" hangingPunct="1">
              <a:lnSpc>
                <a:spcPct val="80000"/>
              </a:lnSpc>
            </a:pPr>
            <a:r>
              <a:rPr lang="en-US" sz="2000" dirty="0"/>
              <a:t>Either trade or investment via a subsidiary would be the preferred mode of entry</a:t>
            </a:r>
          </a:p>
          <a:p>
            <a:pPr eaLnBrk="1" hangingPunct="1">
              <a:lnSpc>
                <a:spcPct val="80000"/>
              </a:lnSpc>
            </a:pPr>
            <a:r>
              <a:rPr lang="en-US" sz="2800" dirty="0"/>
              <a:t>In most instances, firms have more than one primary concern</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091172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22181-B1F4-A44A-B00C-F567C85F92EA}"/>
              </a:ext>
            </a:extLst>
          </p:cNvPr>
          <p:cNvSpPr>
            <a:spLocks noGrp="1"/>
          </p:cNvSpPr>
          <p:nvPr>
            <p:ph type="title"/>
          </p:nvPr>
        </p:nvSpPr>
        <p:spPr/>
        <p:txBody>
          <a:bodyPr/>
          <a:lstStyle/>
          <a:p>
            <a:r>
              <a:rPr lang="en-US" dirty="0"/>
              <a:t>Patterns of FDI</a:t>
            </a:r>
          </a:p>
        </p:txBody>
      </p:sp>
      <p:pic>
        <p:nvPicPr>
          <p:cNvPr id="6" name="Picture 5" descr="Title/Content: The graph shows trends in regional capital flows from 1980 to 2018, with values on the vertical axis in billions of US dollars (ranging from -500 to 2,000) and years on the horizontal axis (from 1980 to 2018).&#10;&#10;Lines Representing Regions:&#10;&#10;East Asia and Pacific: Represented by a dash-dot line. This line remains relatively low with fluctuations.&#10;Europe and Central Asia: Represented by a solid line. It shows a significant increase starting in the early 2000s, peaking around 2007, with a steep drop afterward.&#10;Latin America and Caribbean: Represented by a dashed line. The line shows moderate fluctuations with slight peaks in the 2000s and 2010s.&#10;Middle East and North Africa: Represented by a line with square markers. The line remains fairly stable and close to zero throughout the period.&#10;North America: Represented by a dotted line. This region shows moderate increases, peaking in the mid-2000s and early 2010s.&#10;South Asia: Represented by a gray line with circular markers. This line remains mostly flat with very little fluctuation.&#10;Sub-Saharan Africa: Represented by a gray line with diamond markers. The line shows very minimal fluctuations close to zero.&#10;Key Patterns:&#10;&#10;Europe and Central Asia exhibit the most dramatic fluctuations, peaking significantly in 2007 and again in the early 2010s.&#10;Other regions, particularly Sub-Saharan Africa, Middle East and North Africa, and South Asia, remain relatively stable and low.&#10;North America and Latin America and the Caribbean show moderate rises and declines during the 2000s.&#10;Y-axis: Capital flows in US$ billions, ranging from -500 to 2,000.&#10;&#10;X-axis: Time period from 1980 to 2018.&#10;&#10;Legend: Shows the line types and markers used to distinguish each region.">
            <a:extLst>
              <a:ext uri="{FF2B5EF4-FFF2-40B4-BE49-F238E27FC236}">
                <a16:creationId xmlns:a16="http://schemas.microsoft.com/office/drawing/2014/main" id="{CB25CE55-74EA-3D4A-8BEC-AF68851E6C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137" y="1482725"/>
            <a:ext cx="71977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7FA5CA8-733C-BC48-AA6A-301931FF340C}"/>
              </a:ext>
            </a:extLst>
          </p:cNvPr>
          <p:cNvSpPr txBox="1"/>
          <p:nvPr/>
        </p:nvSpPr>
        <p:spPr>
          <a:xfrm>
            <a:off x="996328" y="5295038"/>
            <a:ext cx="7468711" cy="369332"/>
          </a:xfrm>
          <a:prstGeom prst="rect">
            <a:avLst/>
          </a:prstGeom>
          <a:noFill/>
        </p:spPr>
        <p:txBody>
          <a:bodyPr wrap="none" rtlCol="0">
            <a:spAutoFit/>
          </a:bodyPr>
          <a:lstStyle/>
          <a:p>
            <a:r>
              <a:rPr lang="en-US" dirty="0">
                <a:solidFill>
                  <a:schemeClr val="tx2"/>
                </a:solidFill>
              </a:rPr>
              <a:t>Figure 10.1 Nominal inflows of FDI by region, 1980-2018 (US $ billions)</a:t>
            </a:r>
          </a:p>
        </p:txBody>
      </p:sp>
      <p:sp>
        <p:nvSpPr>
          <p:cNvPr id="4" name="Footer Placeholder 3">
            <a:extLst>
              <a:ext uri="{FF2B5EF4-FFF2-40B4-BE49-F238E27FC236}">
                <a16:creationId xmlns:a16="http://schemas.microsoft.com/office/drawing/2014/main" id="{F6D79EA3-A72B-1442-8C08-9C719498BE26}"/>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482387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E57E7-6FD7-4A40-AA15-3F8CF8F486C1}"/>
              </a:ext>
            </a:extLst>
          </p:cNvPr>
          <p:cNvSpPr>
            <a:spLocks noGrp="1"/>
          </p:cNvSpPr>
          <p:nvPr>
            <p:ph type="title"/>
          </p:nvPr>
        </p:nvSpPr>
        <p:spPr/>
        <p:txBody>
          <a:bodyPr/>
          <a:lstStyle/>
          <a:p>
            <a:r>
              <a:rPr lang="en-US" dirty="0"/>
              <a:t>Patterns of FDI</a:t>
            </a:r>
          </a:p>
        </p:txBody>
      </p:sp>
      <p:pic>
        <p:nvPicPr>
          <p:cNvPr id="6" name="Picture 2" descr="The table shows the distribution of capital flows by source country for the years 1980, 1990, 2000, 2010, and 2017. The United States consistently dominates, with flows of 43 in 1980, declining to 24 in 1990, 22 in 2000, 23 in 2010, and rising to 25 in 2017. The United Kingdom starts with 16 in 1980, then declines gradually to 5 by 2017. Germany maintains relatively steady figures, with 8 in 1980 and 1990, peaking at 9 in 2000, and decreasing to 5 by 2017. France shows moderate increases, starting at 4 in 1980 and reaching 7 in 2000, before declining to 5 in 2017. Japan peaks at 11 in 1990 but falls to 5 in 2017. China starts at 0, rising to 2 in 2010 and reaching 5 in 2017. Brazil shows minimal contributions, starting at 0 in 1980, peaking at 2 in 1990, and maintaining 1 from 2000 to 2017. The “All developing” category increases significantly from 3 in 1980 to 22 in 2017, reflecting the rising importance of developing countries as sources of capital flows.">
            <a:extLst>
              <a:ext uri="{FF2B5EF4-FFF2-40B4-BE49-F238E27FC236}">
                <a16:creationId xmlns:a16="http://schemas.microsoft.com/office/drawing/2014/main" id="{886DDFA2-C7C2-334B-8647-48F726EDB4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676400"/>
            <a:ext cx="7620000" cy="305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7270872-B8C5-C84A-906E-5CEF061435BC}"/>
              </a:ext>
            </a:extLst>
          </p:cNvPr>
          <p:cNvSpPr txBox="1"/>
          <p:nvPr/>
        </p:nvSpPr>
        <p:spPr>
          <a:xfrm>
            <a:off x="838201" y="5115339"/>
            <a:ext cx="7543800" cy="646331"/>
          </a:xfrm>
          <a:prstGeom prst="rect">
            <a:avLst/>
          </a:prstGeom>
          <a:noFill/>
        </p:spPr>
        <p:txBody>
          <a:bodyPr wrap="square" rtlCol="0">
            <a:spAutoFit/>
          </a:bodyPr>
          <a:lstStyle/>
          <a:p>
            <a:r>
              <a:rPr lang="en-US" dirty="0">
                <a:solidFill>
                  <a:schemeClr val="tx2"/>
                </a:solidFill>
              </a:rPr>
              <a:t>Table 10.3 Leading sources of world FDI, 1980–2017 (percentage of global outward stocks)</a:t>
            </a:r>
          </a:p>
        </p:txBody>
      </p:sp>
      <p:sp>
        <p:nvSpPr>
          <p:cNvPr id="4" name="Footer Placeholder 3">
            <a:extLst>
              <a:ext uri="{FF2B5EF4-FFF2-40B4-BE49-F238E27FC236}">
                <a16:creationId xmlns:a16="http://schemas.microsoft.com/office/drawing/2014/main" id="{5D82F2FF-6E49-8147-B574-577A66CA9FD7}"/>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200992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6BA5-C643-FA48-809C-74F7BAD4499B}"/>
              </a:ext>
            </a:extLst>
          </p:cNvPr>
          <p:cNvSpPr>
            <a:spLocks noGrp="1"/>
          </p:cNvSpPr>
          <p:nvPr>
            <p:ph type="title"/>
          </p:nvPr>
        </p:nvSpPr>
        <p:spPr/>
        <p:txBody>
          <a:bodyPr/>
          <a:lstStyle/>
          <a:p>
            <a:r>
              <a:rPr lang="en-US" dirty="0"/>
              <a:t>Patterns of FDI</a:t>
            </a:r>
          </a:p>
        </p:txBody>
      </p:sp>
      <p:pic>
        <p:nvPicPr>
          <p:cNvPr id="5" name="Picture 2" descr="The table shows the distribution of capital flows by destination for the years 1980, 1990, 2000, 2010, and 2017. The United States consistently remains a major destination, increasing from 16 in 1980 to 25 in 2017, with a dip to 17 in 2010. The United Kingdom starts at 12 in 1980, decreasing steadily to 5 by 2010 and remaining at 5 in 2017. Germany's capital flows decline from 7 in 1980 to 3 in 2017. France remains stable at 5 from 1980 to 2000, then drops to 3 by 2010 and stays there in 2017. Japan remains constant at 1 throughout all years. China, initially at 0 in 1980, grows to 5 in 2017. Brazil fluctuates, starting at 3 in 1980, falling to 2 in 1990, and maintaining this level until 2017. The category “All developing” shows a steady increase from 26 in 1980 to 33 in 2017, reflecting a growing trend in capital flows to developing countries.">
            <a:extLst>
              <a:ext uri="{FF2B5EF4-FFF2-40B4-BE49-F238E27FC236}">
                <a16:creationId xmlns:a16="http://schemas.microsoft.com/office/drawing/2014/main" id="{0FD30C5D-635C-574A-BA8A-546F0E84C0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818" y="1600200"/>
            <a:ext cx="8068364"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08BC12C-4A63-194B-86FB-D4CEC9DFCD9B}"/>
              </a:ext>
            </a:extLst>
          </p:cNvPr>
          <p:cNvSpPr txBox="1"/>
          <p:nvPr/>
        </p:nvSpPr>
        <p:spPr>
          <a:xfrm>
            <a:off x="732182" y="5105400"/>
            <a:ext cx="7679635" cy="646331"/>
          </a:xfrm>
          <a:prstGeom prst="rect">
            <a:avLst/>
          </a:prstGeom>
          <a:noFill/>
        </p:spPr>
        <p:txBody>
          <a:bodyPr wrap="square" rtlCol="0">
            <a:spAutoFit/>
          </a:bodyPr>
          <a:lstStyle/>
          <a:p>
            <a:r>
              <a:rPr lang="en-US" dirty="0">
                <a:solidFill>
                  <a:schemeClr val="tx2"/>
                </a:solidFill>
              </a:rPr>
              <a:t>Table 10.4 Leading destinations of world FDI, 1980–2017 (percentage of global inward stocks)</a:t>
            </a:r>
          </a:p>
        </p:txBody>
      </p:sp>
      <p:sp>
        <p:nvSpPr>
          <p:cNvPr id="4" name="Footer Placeholder 3">
            <a:extLst>
              <a:ext uri="{FF2B5EF4-FFF2-40B4-BE49-F238E27FC236}">
                <a16:creationId xmlns:a16="http://schemas.microsoft.com/office/drawing/2014/main" id="{78D06CF3-462C-E94D-AA1E-A4D833FFF416}"/>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042267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190CF-827F-CF4A-9D13-1B8DAC83EA94}"/>
              </a:ext>
            </a:extLst>
          </p:cNvPr>
          <p:cNvSpPr>
            <a:spLocks noGrp="1"/>
          </p:cNvSpPr>
          <p:nvPr>
            <p:ph type="title"/>
          </p:nvPr>
        </p:nvSpPr>
        <p:spPr/>
        <p:txBody>
          <a:bodyPr/>
          <a:lstStyle/>
          <a:p>
            <a:r>
              <a:rPr lang="en-US" dirty="0"/>
              <a:t>Patterns of FDI</a:t>
            </a:r>
          </a:p>
        </p:txBody>
      </p:sp>
      <p:pic>
        <p:nvPicPr>
          <p:cNvPr id="5" name="Picture 2" descr="The table displays data on major multinational enterprises (MNEs), their home countries, sectors, total foreign assets, and transnationality index (TNI) percentages.&#10;&#10;Royal Dutch Shell from the United Kingdom operates in mining, quarrying, and petroleum, with total foreign assets of $350 billion and a TNI of 74.3%.&#10;Toyota Motor Corporation from Japan operates in the motor vehicles sector, with foreign assets totaling $304 billion and a TNI of 60.2%.&#10;British Petroleum (BP), also from the United Kingdom, operates in petroleum refining and related sectors, holding $235 billion in foreign assets and a TNI of 74.9%.&#10;Total from France, in the petroleum refining and related sector, has $233 billion in foreign assets and a TNI of 80.9%.&#10;Anheuser-Busch InBev from Belgium, in the food and beverages sector, reports $208 billion in foreign assets and a TNI of 82.1%.&#10;Volkswagen from Germany, in the motor vehicles sector, has foreign assets of $197 billion and a TNI of 60.3%.&#10;The data illustrates the diverse industries these multinational enterprises operate in and their varying degrees of international reach, as indicated by their transnationality indices.">
            <a:extLst>
              <a:ext uri="{FF2B5EF4-FFF2-40B4-BE49-F238E27FC236}">
                <a16:creationId xmlns:a16="http://schemas.microsoft.com/office/drawing/2014/main" id="{E89449A8-766C-7646-8723-4BCDBDBBB0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295400"/>
            <a:ext cx="7450137"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0762CBD-C25A-C441-BD17-C29182692C6F}"/>
              </a:ext>
            </a:extLst>
          </p:cNvPr>
          <p:cNvSpPr txBox="1"/>
          <p:nvPr/>
        </p:nvSpPr>
        <p:spPr>
          <a:xfrm>
            <a:off x="1166191" y="5340626"/>
            <a:ext cx="6267806" cy="369332"/>
          </a:xfrm>
          <a:prstGeom prst="rect">
            <a:avLst/>
          </a:prstGeom>
          <a:noFill/>
        </p:spPr>
        <p:txBody>
          <a:bodyPr wrap="none" rtlCol="0">
            <a:spAutoFit/>
          </a:bodyPr>
          <a:lstStyle/>
          <a:p>
            <a:r>
              <a:rPr lang="en-US" dirty="0">
                <a:solidFill>
                  <a:schemeClr val="tx2"/>
                </a:solidFill>
              </a:rPr>
              <a:t>Table 10.5 The world’s 25 largest non-financial MNEs, 2016</a:t>
            </a:r>
          </a:p>
        </p:txBody>
      </p:sp>
      <p:sp>
        <p:nvSpPr>
          <p:cNvPr id="4" name="Footer Placeholder 3">
            <a:extLst>
              <a:ext uri="{FF2B5EF4-FFF2-40B4-BE49-F238E27FC236}">
                <a16:creationId xmlns:a16="http://schemas.microsoft.com/office/drawing/2014/main" id="{D7C855AB-13B3-9A41-A15D-25E071156A16}"/>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112154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D786FA-2118-734A-8629-43B0A440063A}"/>
              </a:ext>
            </a:extLst>
          </p:cNvPr>
          <p:cNvSpPr>
            <a:spLocks noGrp="1"/>
          </p:cNvSpPr>
          <p:nvPr>
            <p:ph type="title" idx="4294967295"/>
          </p:nvPr>
        </p:nvSpPr>
        <p:spPr bwMode="auto">
          <a:xfrm>
            <a:off x="381000" y="277813"/>
            <a:ext cx="2743200" cy="5738812"/>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kumimoji="0" lang="en-US" sz="1800" b="0" i="0" u="none" strike="noStrike" kern="0" cap="none" spc="0" normalizeH="0" baseline="0" noProof="0" dirty="0">
                <a:ln>
                  <a:noFill/>
                </a:ln>
                <a:solidFill>
                  <a:schemeClr val="tx2"/>
                </a:solidFill>
                <a:effectLst/>
                <a:uLnTx/>
                <a:uFillTx/>
                <a:latin typeface="+mn-lt"/>
                <a:ea typeface="+mn-ea"/>
                <a:cs typeface="+mn-cs"/>
              </a:rPr>
              <a:t>Table 10.5 The world’s 25 largest non-financial MNEs, 2016 (cont’d)</a:t>
            </a: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endParaRPr kumimoji="0" lang="en-US" sz="3000" b="0" i="0" u="none" strike="noStrike" kern="0" cap="none" spc="0" normalizeH="0" baseline="0" noProof="0" dirty="0">
              <a:ln>
                <a:noFill/>
              </a:ln>
              <a:solidFill>
                <a:schemeClr val="tx1"/>
              </a:solidFill>
              <a:effectLst/>
              <a:uLnTx/>
              <a:uFillTx/>
              <a:latin typeface="+mn-lt"/>
              <a:ea typeface="+mn-ea"/>
              <a:cs typeface="+mn-cs"/>
            </a:endParaRPr>
          </a:p>
        </p:txBody>
      </p:sp>
      <p:sp>
        <p:nvSpPr>
          <p:cNvPr id="4" name="Footer Placeholder 3">
            <a:extLst>
              <a:ext uri="{FF2B5EF4-FFF2-40B4-BE49-F238E27FC236}">
                <a16:creationId xmlns:a16="http://schemas.microsoft.com/office/drawing/2014/main" id="{D7C855AB-13B3-9A41-A15D-25E071156A16}"/>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6" name="Picture 2" descr="The table provides data on multinational enterprises (MNEs), their home countries, sectors, total foreign assets in US$ billions, and their Transnationality Index (TNI) percentages.&#10;&#10;Chevron (United States) operates in petroleum refining and related with foreign assets of $189 billion and a TNI of 57.9%.&#10;General Electric (United States) in industrial and commercial machinery has $179 billion in foreign assets and a TNI of 56.8%.&#10;Exxon (United States) in petroleum holds $166 billion in foreign assets and a TNI of 52.1%.&#10;Softbank (Japan) operates in telecommunications with $146 billion in foreign assets and a TNI of 62.5%.&#10;Vodafone Group (United Kingdom) in telecommunications has $144 billion in foreign assets and a TNI of 81.4%.&#10;Daimler (Germany) in motor vehicles has $139 billion in foreign assets and a TNI of 59.6%.&#10;Honda (Japan) in motor vehicles holds $130 billion in foreign assets and a TNI of 77.6%.&#10;Apple (United States) in computer equipment has $127 billion in foreign assets and a TNI of 47.9%.&#10;BHP Billiton (Australia) in mining, quarrying, and petroleum holds $119 billion in foreign assets and a TNI of 79.1%.&#10;Nissan (Japan) in motor vehicles has $117 billion in foreign assets and a TNI of 70.1%.&#10;Siemens (Germany) in industrial and commercial machinery holds $115 billion in foreign assets with a TNI of 65.9%.&#10;Enel (Italy) in electricity, gas, and water has $111 billion in foreign assets and a TNI of 55.3%.&#10;CK Hutchison Holdings (Hong Kong) in retail trade holds $110 billion in foreign assets and a TNI of 84.5%.&#10;Mitsubishi (Japan) in motor vehicles has $108 billion in foreign assets and a TNI of 62.4%.&#10;Glencore Xstrata (Switzerland) in mining, quarrying, and petroleum has $107 billion in foreign assets and a TNI of 74.9%.&#10;Telefonica (Spain) in telecommunications holds $107 billion in foreign assets and a TNI of 78.5%.&#10;Eni (Italy) in petroleum refining and related has $106 billion in foreign assets and a TNI of 58.2%.&#10;Nestle (Switzerland) in food and beverages holds $106 billion in foreign assets and a TNI of 92.5%.&#10;BMW (Germany) in motor vehicles holds $106 billion in foreign assets and a TNI of 56.1%.">
            <a:extLst>
              <a:ext uri="{FF2B5EF4-FFF2-40B4-BE49-F238E27FC236}">
                <a16:creationId xmlns:a16="http://schemas.microsoft.com/office/drawing/2014/main" id="{838C240E-771F-3C4A-9933-63A7635372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1" y="277813"/>
            <a:ext cx="5445918" cy="584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04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5559F-4BD7-2543-9900-F45670C89F06}"/>
              </a:ext>
            </a:extLst>
          </p:cNvPr>
          <p:cNvSpPr>
            <a:spLocks noGrp="1"/>
          </p:cNvSpPr>
          <p:nvPr>
            <p:ph type="title"/>
          </p:nvPr>
        </p:nvSpPr>
        <p:spPr/>
        <p:txBody>
          <a:bodyPr/>
          <a:lstStyle/>
          <a:p>
            <a:r>
              <a:rPr lang="en-US" dirty="0"/>
              <a:t>MNE Organizational Design</a:t>
            </a:r>
          </a:p>
        </p:txBody>
      </p:sp>
      <p:pic>
        <p:nvPicPr>
          <p:cNvPr id="7" name="Picture 2" descr="The table outlines different MNE characteristics (Multinational Enterprises) and their corresponding intra-firm designs.&#10;&#10;Single product, single country MNEs adopt functional divisions.&#10;Single product, few countries MNEs use a single, foreign division structure.&#10;Single product, multi-country MNEs implement country/regional divisions.&#10;Multi-product, few countries MNEs adopt product divisions.&#10;Multi-product, multi-country MNEs utilize a mixed structure based on matrix management or heterarchy.">
            <a:extLst>
              <a:ext uri="{FF2B5EF4-FFF2-40B4-BE49-F238E27FC236}">
                <a16:creationId xmlns:a16="http://schemas.microsoft.com/office/drawing/2014/main" id="{2B003419-50AF-7C4A-B7CD-FF2F4F161B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009" y="1600200"/>
            <a:ext cx="8071431" cy="247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884E66D-AF69-774C-B12C-7B0AD18784CD}"/>
              </a:ext>
            </a:extLst>
          </p:cNvPr>
          <p:cNvSpPr txBox="1"/>
          <p:nvPr/>
        </p:nvSpPr>
        <p:spPr>
          <a:xfrm>
            <a:off x="304800" y="4343400"/>
            <a:ext cx="5814477" cy="369332"/>
          </a:xfrm>
          <a:prstGeom prst="rect">
            <a:avLst/>
          </a:prstGeom>
          <a:noFill/>
        </p:spPr>
        <p:txBody>
          <a:bodyPr wrap="none" rtlCol="0">
            <a:spAutoFit/>
          </a:bodyPr>
          <a:lstStyle/>
          <a:p>
            <a:r>
              <a:rPr lang="en-US" dirty="0">
                <a:solidFill>
                  <a:schemeClr val="tx2"/>
                </a:solidFill>
              </a:rPr>
              <a:t>Table 10.6 Generic types of MNE organizational design</a:t>
            </a:r>
          </a:p>
        </p:txBody>
      </p:sp>
      <p:sp>
        <p:nvSpPr>
          <p:cNvPr id="4" name="Footer Placeholder 3">
            <a:extLst>
              <a:ext uri="{FF2B5EF4-FFF2-40B4-BE49-F238E27FC236}">
                <a16:creationId xmlns:a16="http://schemas.microsoft.com/office/drawing/2014/main" id="{84D1E093-BC4B-A44A-9490-C8BFCB8E73D6}"/>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08145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Analytical Elements </a:t>
            </a:r>
          </a:p>
        </p:txBody>
      </p:sp>
      <p:sp>
        <p:nvSpPr>
          <p:cNvPr id="3" name="Content Placeholder 2"/>
          <p:cNvSpPr>
            <a:spLocks noGrp="1"/>
          </p:cNvSpPr>
          <p:nvPr>
            <p:ph idx="1"/>
          </p:nvPr>
        </p:nvSpPr>
        <p:spPr/>
        <p:txBody>
          <a:bodyPr/>
          <a:lstStyle/>
          <a:p>
            <a:r>
              <a:rPr lang="en-US" dirty="0"/>
              <a:t>Countries</a:t>
            </a:r>
          </a:p>
          <a:p>
            <a:r>
              <a:rPr lang="en-US" dirty="0"/>
              <a:t>Sectors</a:t>
            </a:r>
          </a:p>
          <a:p>
            <a:r>
              <a:rPr lang="en-US" dirty="0"/>
              <a:t>Tasks</a:t>
            </a:r>
          </a:p>
          <a:p>
            <a:r>
              <a:rPr lang="en-US" dirty="0"/>
              <a:t>Firms</a:t>
            </a:r>
          </a:p>
          <a:p>
            <a:r>
              <a:rPr lang="en-US" dirty="0"/>
              <a:t>Factors of production</a:t>
            </a:r>
          </a:p>
          <a:p>
            <a:pPr marL="0" indent="0">
              <a:buNone/>
            </a:pPr>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5588-C4BE-1B43-970B-D8687E79D7AB}"/>
              </a:ext>
            </a:extLst>
          </p:cNvPr>
          <p:cNvSpPr>
            <a:spLocks noGrp="1"/>
          </p:cNvSpPr>
          <p:nvPr>
            <p:ph type="title"/>
          </p:nvPr>
        </p:nvSpPr>
        <p:spPr/>
        <p:txBody>
          <a:bodyPr/>
          <a:lstStyle/>
          <a:p>
            <a:r>
              <a:rPr lang="en-US" dirty="0"/>
              <a:t>MNE Organizational Design</a:t>
            </a:r>
          </a:p>
        </p:txBody>
      </p:sp>
      <p:sp>
        <p:nvSpPr>
          <p:cNvPr id="3" name="Content Placeholder 2">
            <a:extLst>
              <a:ext uri="{FF2B5EF4-FFF2-40B4-BE49-F238E27FC236}">
                <a16:creationId xmlns:a16="http://schemas.microsoft.com/office/drawing/2014/main" id="{EFCD52BB-C20A-BB42-A232-A0EE12539259}"/>
              </a:ext>
            </a:extLst>
          </p:cNvPr>
          <p:cNvSpPr>
            <a:spLocks noGrp="1"/>
          </p:cNvSpPr>
          <p:nvPr>
            <p:ph idx="1"/>
          </p:nvPr>
        </p:nvSpPr>
        <p:spPr/>
        <p:txBody>
          <a:bodyPr/>
          <a:lstStyle/>
          <a:p>
            <a:r>
              <a:rPr lang="en-US" sz="2400" dirty="0"/>
              <a:t>Two general tendencies:</a:t>
            </a:r>
          </a:p>
          <a:p>
            <a:pPr lvl="1"/>
            <a:r>
              <a:rPr lang="en-US" sz="2000" dirty="0"/>
              <a:t>The narrower the range of its products, the more likely the MNE is to adopt a country/region divisional structure. </a:t>
            </a:r>
          </a:p>
          <a:p>
            <a:pPr lvl="1"/>
            <a:r>
              <a:rPr lang="en-US" sz="2000" dirty="0"/>
              <a:t>The wider the range of its products, the more likely the MNE is to adopt a product divisional structure.</a:t>
            </a:r>
          </a:p>
          <a:p>
            <a:r>
              <a:rPr lang="en-US" sz="2400" dirty="0" err="1">
                <a:solidFill>
                  <a:schemeClr val="accent5">
                    <a:lumMod val="50000"/>
                  </a:schemeClr>
                </a:solidFill>
              </a:rPr>
              <a:t>Heterarchy</a:t>
            </a:r>
            <a:r>
              <a:rPr lang="en-US" sz="2400" dirty="0"/>
              <a:t>: </a:t>
            </a:r>
          </a:p>
          <a:p>
            <a:pPr lvl="1"/>
            <a:r>
              <a:rPr lang="en-US" sz="2000" dirty="0"/>
              <a:t>involves information sharing and informal ways of circumventing the limitations of formal organizational design (subsidiary differentiation, the use of multiple methods of coordination, including intra-firm social networks, and the creative use of human resource development)</a:t>
            </a:r>
          </a:p>
          <a:p>
            <a:endParaRPr lang="en-US" dirty="0"/>
          </a:p>
        </p:txBody>
      </p:sp>
      <p:sp>
        <p:nvSpPr>
          <p:cNvPr id="4" name="Footer Placeholder 3">
            <a:extLst>
              <a:ext uri="{FF2B5EF4-FFF2-40B4-BE49-F238E27FC236}">
                <a16:creationId xmlns:a16="http://schemas.microsoft.com/office/drawing/2014/main" id="{6D07A2DA-BD87-334B-8B37-7FF0FD99DF5A}"/>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561981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0AA4-B3D6-B34C-B346-9C60231C41FA}"/>
              </a:ext>
            </a:extLst>
          </p:cNvPr>
          <p:cNvSpPr>
            <a:spLocks noGrp="1"/>
          </p:cNvSpPr>
          <p:nvPr>
            <p:ph type="title"/>
          </p:nvPr>
        </p:nvSpPr>
        <p:spPr/>
        <p:txBody>
          <a:bodyPr/>
          <a:lstStyle/>
          <a:p>
            <a:r>
              <a:rPr lang="en-US" dirty="0"/>
              <a:t>The Home Base</a:t>
            </a:r>
          </a:p>
        </p:txBody>
      </p:sp>
      <p:sp>
        <p:nvSpPr>
          <p:cNvPr id="3" name="Content Placeholder 2">
            <a:extLst>
              <a:ext uri="{FF2B5EF4-FFF2-40B4-BE49-F238E27FC236}">
                <a16:creationId xmlns:a16="http://schemas.microsoft.com/office/drawing/2014/main" id="{E979724E-5384-B648-B995-EBD59010991F}"/>
              </a:ext>
            </a:extLst>
          </p:cNvPr>
          <p:cNvSpPr>
            <a:spLocks noGrp="1"/>
          </p:cNvSpPr>
          <p:nvPr>
            <p:ph idx="1"/>
          </p:nvPr>
        </p:nvSpPr>
        <p:spPr/>
        <p:txBody>
          <a:bodyPr/>
          <a:lstStyle/>
          <a:p>
            <a:r>
              <a:rPr lang="en-US" sz="2400" dirty="0">
                <a:solidFill>
                  <a:schemeClr val="accent5">
                    <a:lumMod val="50000"/>
                  </a:schemeClr>
                </a:solidFill>
              </a:rPr>
              <a:t>Home base</a:t>
            </a:r>
            <a:r>
              <a:rPr lang="en-US" sz="2400" dirty="0"/>
              <a:t>: where the MNE started</a:t>
            </a:r>
          </a:p>
          <a:p>
            <a:pPr lvl="1"/>
            <a:r>
              <a:rPr lang="en-US" sz="2000" dirty="0"/>
              <a:t>Almost always the location of its corporate headquarters</a:t>
            </a:r>
          </a:p>
          <a:p>
            <a:pPr lvl="1"/>
            <a:r>
              <a:rPr lang="en-US" sz="2000" dirty="0"/>
              <a:t>Tendency for certain functions (including finance, corporate control, and R&amp;D) to be centralized within the HQ.</a:t>
            </a:r>
          </a:p>
          <a:p>
            <a:r>
              <a:rPr lang="en-US" sz="2400" dirty="0"/>
              <a:t>Role of the home base in supporting MNE competitiveness:</a:t>
            </a:r>
          </a:p>
          <a:p>
            <a:pPr lvl="1"/>
            <a:r>
              <a:rPr lang="en-US" sz="2000" dirty="0"/>
              <a:t>To support the firm-specific assets</a:t>
            </a:r>
          </a:p>
          <a:p>
            <a:pPr lvl="1"/>
            <a:r>
              <a:rPr lang="en-US" sz="2000" dirty="0"/>
              <a:t>Cluster of firms to draw from certain resources or factors</a:t>
            </a:r>
          </a:p>
          <a:p>
            <a:r>
              <a:rPr lang="en-US" sz="2400" dirty="0"/>
              <a:t>These considerations can cause an MNE to change its home bases</a:t>
            </a:r>
          </a:p>
        </p:txBody>
      </p:sp>
      <p:sp>
        <p:nvSpPr>
          <p:cNvPr id="4" name="Footer Placeholder 3">
            <a:extLst>
              <a:ext uri="{FF2B5EF4-FFF2-40B4-BE49-F238E27FC236}">
                <a16:creationId xmlns:a16="http://schemas.microsoft.com/office/drawing/2014/main" id="{F41622D8-A498-6343-B1ED-99ED8D854920}"/>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037037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582D-7CD7-E544-BF71-B485930E3560}"/>
              </a:ext>
            </a:extLst>
          </p:cNvPr>
          <p:cNvSpPr>
            <a:spLocks noGrp="1"/>
          </p:cNvSpPr>
          <p:nvPr>
            <p:ph type="title"/>
          </p:nvPr>
        </p:nvSpPr>
        <p:spPr/>
        <p:txBody>
          <a:bodyPr/>
          <a:lstStyle/>
          <a:p>
            <a:r>
              <a:rPr lang="en-US" dirty="0"/>
              <a:t>Joint Ventures</a:t>
            </a:r>
          </a:p>
        </p:txBody>
      </p:sp>
      <p:sp>
        <p:nvSpPr>
          <p:cNvPr id="3" name="Content Placeholder 2">
            <a:extLst>
              <a:ext uri="{FF2B5EF4-FFF2-40B4-BE49-F238E27FC236}">
                <a16:creationId xmlns:a16="http://schemas.microsoft.com/office/drawing/2014/main" id="{E8F2B0E7-CFDC-1B42-8FA0-72E5C6128CD9}"/>
              </a:ext>
            </a:extLst>
          </p:cNvPr>
          <p:cNvSpPr>
            <a:spLocks noGrp="1"/>
          </p:cNvSpPr>
          <p:nvPr>
            <p:ph idx="1"/>
          </p:nvPr>
        </p:nvSpPr>
        <p:spPr/>
        <p:txBody>
          <a:bodyPr/>
          <a:lstStyle/>
          <a:p>
            <a:r>
              <a:rPr lang="en-US" dirty="0"/>
              <a:t>JV: the home-country firm establishes a separate firm in the foreign country that is jointly owned with a foreign-country firm</a:t>
            </a:r>
          </a:p>
          <a:p>
            <a:r>
              <a:rPr lang="en-US" dirty="0"/>
              <a:t>JVs are notoriously unstable and relatively short-lived, due to the difficulty of managing two firms together, clashes of organizational culture, and clashes of national culture.</a:t>
            </a:r>
          </a:p>
          <a:p>
            <a:endParaRPr lang="en-US" dirty="0"/>
          </a:p>
        </p:txBody>
      </p:sp>
      <p:sp>
        <p:nvSpPr>
          <p:cNvPr id="4" name="Footer Placeholder 3">
            <a:extLst>
              <a:ext uri="{FF2B5EF4-FFF2-40B4-BE49-F238E27FC236}">
                <a16:creationId xmlns:a16="http://schemas.microsoft.com/office/drawing/2014/main" id="{3C76BBDF-EFE4-5D4B-BB65-739D06DE5C92}"/>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657391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0DCA-567B-074F-9799-900C2CAE98F8}"/>
              </a:ext>
            </a:extLst>
          </p:cNvPr>
          <p:cNvSpPr>
            <a:spLocks noGrp="1"/>
          </p:cNvSpPr>
          <p:nvPr>
            <p:ph type="title"/>
          </p:nvPr>
        </p:nvSpPr>
        <p:spPr/>
        <p:txBody>
          <a:bodyPr/>
          <a:lstStyle/>
          <a:p>
            <a:r>
              <a:rPr lang="en-US" dirty="0"/>
              <a:t>Research and Development</a:t>
            </a:r>
          </a:p>
        </p:txBody>
      </p:sp>
      <p:pic>
        <p:nvPicPr>
          <p:cNvPr id="5" name="Picture 2" descr="The bar chart illustrates various entities and their corresponding capital flows in US$ billions. The vertical axis measures the amounts, ranging from 0 to 18 billion. The horizontal axis lists the entities:&#10;&#10;The Netherlands leads with 16.0 billion US dollars.&#10;Volkswagen follows with 12.5 billion US dollars.&#10;Mexico ranks third at 10.2 billion US dollars.&#10;Toyota shows 9.5 billion US dollars.&#10;Apple reports 8.1 billion US dollars.&#10;Denmark has 7.4 billion US dollars.&#10;Siemens contributes 5.0 billion US dollars.&#10;Chile records the lowest figure at 1.4 billion US dollars">
            <a:extLst>
              <a:ext uri="{FF2B5EF4-FFF2-40B4-BE49-F238E27FC236}">
                <a16:creationId xmlns:a16="http://schemas.microsoft.com/office/drawing/2014/main" id="{216877BD-1B44-CF41-834E-0402417E5A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163928"/>
            <a:ext cx="6400800" cy="417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5BED093F-F776-1642-94A3-E65A13E47994}"/>
              </a:ext>
            </a:extLst>
          </p:cNvPr>
          <p:cNvSpPr txBox="1"/>
          <p:nvPr/>
        </p:nvSpPr>
        <p:spPr>
          <a:xfrm>
            <a:off x="457200" y="5520680"/>
            <a:ext cx="8686993" cy="369332"/>
          </a:xfrm>
          <a:prstGeom prst="rect">
            <a:avLst/>
          </a:prstGeom>
          <a:noFill/>
        </p:spPr>
        <p:txBody>
          <a:bodyPr wrap="none" rtlCol="0">
            <a:spAutoFit/>
          </a:bodyPr>
          <a:lstStyle/>
          <a:p>
            <a:r>
              <a:rPr lang="en-US" dirty="0">
                <a:solidFill>
                  <a:schemeClr val="tx2"/>
                </a:solidFill>
              </a:rPr>
              <a:t>Figure 10.2 R&amp;D expenditures of selected MNEs and countries, 2016 (US$ billions)</a:t>
            </a:r>
          </a:p>
        </p:txBody>
      </p:sp>
      <p:sp>
        <p:nvSpPr>
          <p:cNvPr id="4" name="Footer Placeholder 3">
            <a:extLst>
              <a:ext uri="{FF2B5EF4-FFF2-40B4-BE49-F238E27FC236}">
                <a16:creationId xmlns:a16="http://schemas.microsoft.com/office/drawing/2014/main" id="{AD94C8AF-69C3-B745-BB96-2F5DFA889A64}"/>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303485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86F3F-7ABF-4B4A-97DD-0F8810569220}"/>
              </a:ext>
            </a:extLst>
          </p:cNvPr>
          <p:cNvSpPr>
            <a:spLocks noGrp="1"/>
          </p:cNvSpPr>
          <p:nvPr>
            <p:ph type="title"/>
          </p:nvPr>
        </p:nvSpPr>
        <p:spPr/>
        <p:txBody>
          <a:bodyPr/>
          <a:lstStyle/>
          <a:p>
            <a:r>
              <a:rPr lang="en-US" dirty="0"/>
              <a:t>Research and Development</a:t>
            </a:r>
          </a:p>
        </p:txBody>
      </p:sp>
      <p:sp>
        <p:nvSpPr>
          <p:cNvPr id="3" name="Content Placeholder 2">
            <a:extLst>
              <a:ext uri="{FF2B5EF4-FFF2-40B4-BE49-F238E27FC236}">
                <a16:creationId xmlns:a16="http://schemas.microsoft.com/office/drawing/2014/main" id="{0427BB8D-D75A-8F4E-8CD1-E3836D99B1ED}"/>
              </a:ext>
            </a:extLst>
          </p:cNvPr>
          <p:cNvSpPr>
            <a:spLocks noGrp="1"/>
          </p:cNvSpPr>
          <p:nvPr>
            <p:ph idx="1"/>
          </p:nvPr>
        </p:nvSpPr>
        <p:spPr>
          <a:xfrm>
            <a:off x="434009" y="1600200"/>
            <a:ext cx="8229600" cy="4463014"/>
          </a:xfrm>
        </p:spPr>
        <p:txBody>
          <a:bodyPr/>
          <a:lstStyle/>
          <a:p>
            <a:r>
              <a:rPr lang="en-US" sz="2000" dirty="0"/>
              <a:t>The way in which MNEs configure </a:t>
            </a:r>
            <a:r>
              <a:rPr lang="en-US" sz="2000" dirty="0">
                <a:solidFill>
                  <a:schemeClr val="accent5">
                    <a:lumMod val="50000"/>
                  </a:schemeClr>
                </a:solidFill>
              </a:rPr>
              <a:t>R&amp;D</a:t>
            </a:r>
            <a:r>
              <a:rPr lang="en-US" sz="2000" dirty="0"/>
              <a:t> within their GVCs matters enormously to global technological capabilities. </a:t>
            </a:r>
          </a:p>
          <a:p>
            <a:r>
              <a:rPr lang="en-US" sz="2000" dirty="0"/>
              <a:t>There is a tendency to centralize R&amp;D functions in the home-base country, or even in the corporate headquarters.</a:t>
            </a:r>
          </a:p>
          <a:p>
            <a:r>
              <a:rPr lang="en-US" sz="2000" dirty="0"/>
              <a:t>There is also movement towards locating particular aspects of R&amp;D outside the home base. </a:t>
            </a:r>
          </a:p>
          <a:p>
            <a:pPr lvl="1"/>
            <a:r>
              <a:rPr lang="en-US" sz="1800" dirty="0"/>
              <a:t>the improvement in ICT</a:t>
            </a:r>
          </a:p>
          <a:p>
            <a:pPr lvl="1"/>
            <a:r>
              <a:rPr lang="en-US" sz="1800" dirty="0"/>
              <a:t>the rise of emerging markets and the need to better tailor products to these markets.</a:t>
            </a:r>
          </a:p>
          <a:p>
            <a:pPr lvl="1"/>
            <a:r>
              <a:rPr lang="en-US" sz="1800" dirty="0"/>
              <a:t>talent and creativity for effective R&amp;D is no longer confined to Western Europe, the United States and Japan</a:t>
            </a:r>
          </a:p>
          <a:p>
            <a:r>
              <a:rPr lang="en-US" sz="2000" dirty="0"/>
              <a:t>Emerging concern about the role of increased </a:t>
            </a:r>
            <a:r>
              <a:rPr lang="en-US" sz="2000" i="1" dirty="0"/>
              <a:t>nationalism</a:t>
            </a:r>
            <a:r>
              <a:rPr lang="en-US" sz="2000" dirty="0"/>
              <a:t> on the trajectory of R&amp;D among MNEs</a:t>
            </a:r>
          </a:p>
          <a:p>
            <a:pPr lvl="1"/>
            <a:endParaRPr lang="en-US" sz="1800" dirty="0"/>
          </a:p>
          <a:p>
            <a:pPr lvl="1"/>
            <a:endParaRPr lang="en-US" sz="1800" dirty="0"/>
          </a:p>
          <a:p>
            <a:endParaRPr lang="en-US" sz="2000" dirty="0"/>
          </a:p>
        </p:txBody>
      </p:sp>
      <p:sp>
        <p:nvSpPr>
          <p:cNvPr id="4" name="Footer Placeholder 3">
            <a:extLst>
              <a:ext uri="{FF2B5EF4-FFF2-40B4-BE49-F238E27FC236}">
                <a16:creationId xmlns:a16="http://schemas.microsoft.com/office/drawing/2014/main" id="{1213A094-8731-0949-A62A-1E797FBF7A24}"/>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459631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Introduction</a:t>
            </a:r>
          </a:p>
        </p:txBody>
      </p:sp>
      <p:sp>
        <p:nvSpPr>
          <p:cNvPr id="3" name="Content Placeholder 2"/>
          <p:cNvSpPr>
            <a:spLocks noGrp="1"/>
          </p:cNvSpPr>
          <p:nvPr>
            <p:ph idx="1"/>
          </p:nvPr>
        </p:nvSpPr>
        <p:spPr/>
        <p:txBody>
          <a:bodyPr/>
          <a:lstStyle/>
          <a:p>
            <a:r>
              <a:rPr lang="en-US" dirty="0"/>
              <a:t>Exports are just one way that firms can place their products in foreign markets; there is also </a:t>
            </a:r>
            <a:r>
              <a:rPr lang="en-US" b="1" dirty="0">
                <a:solidFill>
                  <a:schemeClr val="accent5">
                    <a:lumMod val="50000"/>
                  </a:schemeClr>
                </a:solidFill>
              </a:rPr>
              <a:t>international production</a:t>
            </a:r>
          </a:p>
          <a:p>
            <a:r>
              <a:rPr lang="en-US" dirty="0"/>
              <a:t>Shifting our analytical focus from </a:t>
            </a:r>
            <a:r>
              <a:rPr lang="en-US" i="1" dirty="0">
                <a:solidFill>
                  <a:schemeClr val="accent5">
                    <a:lumMod val="50000"/>
                  </a:schemeClr>
                </a:solidFill>
              </a:rPr>
              <a:t>countries</a:t>
            </a:r>
            <a:r>
              <a:rPr lang="en-US" dirty="0"/>
              <a:t> to </a:t>
            </a:r>
            <a:r>
              <a:rPr lang="en-US" i="1" dirty="0">
                <a:solidFill>
                  <a:schemeClr val="accent5">
                    <a:lumMod val="50000"/>
                  </a:schemeClr>
                </a:solidFill>
              </a:rPr>
              <a:t>firms</a:t>
            </a:r>
          </a:p>
          <a:p>
            <a:r>
              <a:rPr lang="en-US" dirty="0"/>
              <a:t>Three types of </a:t>
            </a:r>
            <a:r>
              <a:rPr lang="en-US" b="1" dirty="0">
                <a:solidFill>
                  <a:schemeClr val="accent5">
                    <a:lumMod val="50000"/>
                  </a:schemeClr>
                </a:solidFill>
              </a:rPr>
              <a:t>foreign market entry</a:t>
            </a:r>
            <a:r>
              <a:rPr lang="en-US" b="1" dirty="0"/>
              <a:t>:</a:t>
            </a:r>
          </a:p>
          <a:p>
            <a:pPr lvl="1"/>
            <a:r>
              <a:rPr lang="en-US" dirty="0"/>
              <a:t>Export</a:t>
            </a:r>
          </a:p>
          <a:p>
            <a:pPr lvl="1"/>
            <a:r>
              <a:rPr lang="en-US" dirty="0"/>
              <a:t>Contracting</a:t>
            </a:r>
          </a:p>
          <a:p>
            <a:pPr lvl="1"/>
            <a:r>
              <a:rPr lang="en-US" dirty="0"/>
              <a:t>Foreign direct investment (FDI)</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
        <p:nvSpPr>
          <p:cNvPr id="5" name="Right Brace 4">
            <a:extLst>
              <a:ext uri="{FF2B5EF4-FFF2-40B4-BE49-F238E27FC236}">
                <a16:creationId xmlns:a16="http://schemas.microsoft.com/office/drawing/2014/main" id="{46970F48-816D-814B-8F70-B55DC7051F4F}"/>
              </a:ext>
              <a:ext uri="{C183D7F6-B498-43B3-948B-1728B52AA6E4}">
                <adec:decorative xmlns:adec="http://schemas.microsoft.com/office/drawing/2017/decorative" val="1"/>
              </a:ext>
            </a:extLst>
          </p:cNvPr>
          <p:cNvSpPr/>
          <p:nvPr/>
        </p:nvSpPr>
        <p:spPr>
          <a:xfrm>
            <a:off x="6019800" y="5257800"/>
            <a:ext cx="609600" cy="685800"/>
          </a:xfrm>
          <a:prstGeom prst="rightBrace">
            <a:avLst/>
          </a:prstGeom>
          <a:ln w="19050">
            <a:solidFill>
              <a:schemeClr val="accent5">
                <a:lumMod val="5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schemeClr val="accent5">
                  <a:lumMod val="50000"/>
                </a:schemeClr>
              </a:solidFill>
            </a:endParaRPr>
          </a:p>
        </p:txBody>
      </p:sp>
      <p:sp>
        <p:nvSpPr>
          <p:cNvPr id="6" name="Rectangle 5">
            <a:extLst>
              <a:ext uri="{FF2B5EF4-FFF2-40B4-BE49-F238E27FC236}">
                <a16:creationId xmlns:a16="http://schemas.microsoft.com/office/drawing/2014/main" id="{5F216DE1-F8EC-7945-A526-45CAE9E355A8}"/>
              </a:ext>
            </a:extLst>
          </p:cNvPr>
          <p:cNvSpPr/>
          <p:nvPr/>
        </p:nvSpPr>
        <p:spPr>
          <a:xfrm>
            <a:off x="6729663" y="5297269"/>
            <a:ext cx="1760621" cy="646331"/>
          </a:xfrm>
          <a:prstGeom prst="rect">
            <a:avLst/>
          </a:prstGeom>
        </p:spPr>
        <p:txBody>
          <a:bodyPr wrap="square">
            <a:spAutoFit/>
          </a:bodyPr>
          <a:lstStyle/>
          <a:p>
            <a:r>
              <a:rPr lang="en-US" dirty="0">
                <a:solidFill>
                  <a:schemeClr val="accent5">
                    <a:lumMod val="50000"/>
                  </a:schemeClr>
                </a:solidFill>
              </a:rPr>
              <a:t>international production</a:t>
            </a:r>
          </a:p>
        </p:txBody>
      </p:sp>
    </p:spTree>
    <p:extLst>
      <p:ext uri="{BB962C8B-B14F-4D97-AF65-F5344CB8AC3E}">
        <p14:creationId xmlns:p14="http://schemas.microsoft.com/office/powerpoint/2010/main" val="1027817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r>
              <a:rPr lang="en-US" sz="3600" dirty="0"/>
              <a:t>Table 10.1: The Foreign Market Entry Menu</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3317225"/>
              </p:ext>
            </p:extLst>
          </p:nvPr>
        </p:nvGraphicFramePr>
        <p:xfrm>
          <a:off x="457200" y="1371600"/>
          <a:ext cx="8229600" cy="49453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4876800">
                  <a:extLst>
                    <a:ext uri="{9D8B030D-6E8A-4147-A177-3AD203B41FA5}">
                      <a16:colId xmlns:a16="http://schemas.microsoft.com/office/drawing/2014/main" val="20002"/>
                    </a:ext>
                  </a:extLst>
                </a:gridCol>
              </a:tblGrid>
              <a:tr h="449580">
                <a:tc>
                  <a:txBody>
                    <a:bodyPr/>
                    <a:lstStyle/>
                    <a:p>
                      <a:r>
                        <a:rPr lang="en-US" dirty="0">
                          <a:solidFill>
                            <a:schemeClr val="tx1"/>
                          </a:solidFill>
                        </a:rPr>
                        <a:t>Category</a:t>
                      </a:r>
                    </a:p>
                  </a:txBody>
                  <a:tcPr/>
                </a:tc>
                <a:tc>
                  <a:txBody>
                    <a:bodyPr/>
                    <a:lstStyle/>
                    <a:p>
                      <a:r>
                        <a:rPr lang="en-US" dirty="0">
                          <a:solidFill>
                            <a:schemeClr val="tx1"/>
                          </a:solidFill>
                        </a:rPr>
                        <a:t>Mode</a:t>
                      </a:r>
                    </a:p>
                  </a:txBody>
                  <a:tcPr/>
                </a:tc>
                <a:tc>
                  <a:txBody>
                    <a:bodyPr/>
                    <a:lstStyle/>
                    <a:p>
                      <a:r>
                        <a:rPr lang="en-US" dirty="0">
                          <a:solidFill>
                            <a:schemeClr val="tx1"/>
                          </a:solidFill>
                        </a:rPr>
                        <a:t>Characteristics</a:t>
                      </a:r>
                    </a:p>
                  </a:txBody>
                  <a:tcPr/>
                </a:tc>
                <a:extLst>
                  <a:ext uri="{0D108BD9-81ED-4DB2-BD59-A6C34878D82A}">
                    <a16:rowId xmlns:a16="http://schemas.microsoft.com/office/drawing/2014/main" val="10000"/>
                  </a:ext>
                </a:extLst>
              </a:tr>
              <a:tr h="449580">
                <a:tc>
                  <a:txBody>
                    <a:bodyPr/>
                    <a:lstStyle/>
                    <a:p>
                      <a:r>
                        <a:rPr lang="en-US" dirty="0"/>
                        <a:t>Domestic</a:t>
                      </a:r>
                    </a:p>
                  </a:txBody>
                  <a:tcPr/>
                </a:tc>
                <a:tc>
                  <a:txBody>
                    <a:bodyPr/>
                    <a:lstStyle/>
                    <a:p>
                      <a:r>
                        <a:rPr lang="en-US" dirty="0"/>
                        <a:t>None</a:t>
                      </a:r>
                    </a:p>
                  </a:txBody>
                  <a:tcPr/>
                </a:tc>
                <a:tc>
                  <a:txBody>
                    <a:bodyPr/>
                    <a:lstStyle/>
                    <a:p>
                      <a:r>
                        <a:rPr lang="en-US" sz="1600" dirty="0"/>
                        <a:t>Purely domestic firm supplying home market</a:t>
                      </a:r>
                    </a:p>
                  </a:txBody>
                  <a:tcPr/>
                </a:tc>
                <a:extLst>
                  <a:ext uri="{0D108BD9-81ED-4DB2-BD59-A6C34878D82A}">
                    <a16:rowId xmlns:a16="http://schemas.microsoft.com/office/drawing/2014/main" val="10001"/>
                  </a:ext>
                </a:extLst>
              </a:tr>
              <a:tr h="449580">
                <a:tc rowSpan="2">
                  <a:txBody>
                    <a:bodyPr/>
                    <a:lstStyle/>
                    <a:p>
                      <a:r>
                        <a:rPr lang="en-US" dirty="0"/>
                        <a:t>Exporting</a:t>
                      </a:r>
                    </a:p>
                  </a:txBody>
                  <a:tcPr anchor="ctr"/>
                </a:tc>
                <a:tc>
                  <a:txBody>
                    <a:bodyPr/>
                    <a:lstStyle/>
                    <a:p>
                      <a:r>
                        <a:rPr lang="en-US" dirty="0"/>
                        <a:t>Indirect</a:t>
                      </a:r>
                      <a:r>
                        <a:rPr lang="en-US" baseline="0" dirty="0"/>
                        <a:t> Exporting</a:t>
                      </a:r>
                      <a:endParaRPr lang="en-US" dirty="0"/>
                    </a:p>
                  </a:txBody>
                  <a:tcPr/>
                </a:tc>
                <a:tc>
                  <a:txBody>
                    <a:bodyPr/>
                    <a:lstStyle/>
                    <a:p>
                      <a:r>
                        <a:rPr lang="en-US" sz="1600" dirty="0"/>
                        <a:t>Another</a:t>
                      </a:r>
                      <a:r>
                        <a:rPr lang="en-US" sz="1600" baseline="0" dirty="0"/>
                        <a:t> firm acts as sales agent</a:t>
                      </a:r>
                      <a:endParaRPr lang="en-US" sz="1600" dirty="0"/>
                    </a:p>
                  </a:txBody>
                  <a:tcPr/>
                </a:tc>
                <a:extLst>
                  <a:ext uri="{0D108BD9-81ED-4DB2-BD59-A6C34878D82A}">
                    <a16:rowId xmlns:a16="http://schemas.microsoft.com/office/drawing/2014/main" val="10002"/>
                  </a:ext>
                </a:extLst>
              </a:tr>
              <a:tr h="449580">
                <a:tc vMerge="1">
                  <a:txBody>
                    <a:bodyPr/>
                    <a:lstStyle/>
                    <a:p>
                      <a:endParaRPr lang="en-US" dirty="0"/>
                    </a:p>
                  </a:txBody>
                  <a:tcPr/>
                </a:tc>
                <a:tc>
                  <a:txBody>
                    <a:bodyPr/>
                    <a:lstStyle/>
                    <a:p>
                      <a:r>
                        <a:rPr lang="en-US" dirty="0"/>
                        <a:t>Direct Exporting</a:t>
                      </a:r>
                    </a:p>
                  </a:txBody>
                  <a:tcPr/>
                </a:tc>
                <a:tc>
                  <a:txBody>
                    <a:bodyPr/>
                    <a:lstStyle/>
                    <a:p>
                      <a:r>
                        <a:rPr lang="en-US" sz="1600" dirty="0"/>
                        <a:t>Firm undertakes export transaction</a:t>
                      </a:r>
                      <a:r>
                        <a:rPr lang="en-US" sz="1600" baseline="0" dirty="0"/>
                        <a:t> itself</a:t>
                      </a:r>
                      <a:endParaRPr lang="en-US" sz="1600" dirty="0"/>
                    </a:p>
                  </a:txBody>
                  <a:tcPr/>
                </a:tc>
                <a:extLst>
                  <a:ext uri="{0D108BD9-81ED-4DB2-BD59-A6C34878D82A}">
                    <a16:rowId xmlns:a16="http://schemas.microsoft.com/office/drawing/2014/main" val="10003"/>
                  </a:ext>
                </a:extLst>
              </a:tr>
              <a:tr h="449580">
                <a:tc rowSpan="3">
                  <a:txBody>
                    <a:bodyPr/>
                    <a:lstStyle/>
                    <a:p>
                      <a:r>
                        <a:rPr lang="en-US" dirty="0"/>
                        <a:t>Contractual</a:t>
                      </a:r>
                    </a:p>
                  </a:txBody>
                  <a:tcPr anchor="ctr"/>
                </a:tc>
                <a:tc>
                  <a:txBody>
                    <a:bodyPr/>
                    <a:lstStyle/>
                    <a:p>
                      <a:r>
                        <a:rPr lang="en-US" dirty="0"/>
                        <a:t>Subcontracting</a:t>
                      </a:r>
                    </a:p>
                  </a:txBody>
                  <a:tcPr/>
                </a:tc>
                <a:tc>
                  <a:txBody>
                    <a:bodyPr/>
                    <a:lstStyle/>
                    <a:p>
                      <a:r>
                        <a:rPr lang="en-US" sz="1600" dirty="0"/>
                        <a:t>Contract with materials and specifications (a.k.a. outsourcing and contract manufacturing)</a:t>
                      </a:r>
                    </a:p>
                  </a:txBody>
                  <a:tcPr/>
                </a:tc>
                <a:extLst>
                  <a:ext uri="{0D108BD9-81ED-4DB2-BD59-A6C34878D82A}">
                    <a16:rowId xmlns:a16="http://schemas.microsoft.com/office/drawing/2014/main" val="965751563"/>
                  </a:ext>
                </a:extLst>
              </a:tr>
              <a:tr h="449580">
                <a:tc vMerge="1">
                  <a:txBody>
                    <a:bodyPr/>
                    <a:lstStyle/>
                    <a:p>
                      <a:endParaRPr lang="en-US" dirty="0"/>
                    </a:p>
                  </a:txBody>
                  <a:tcPr/>
                </a:tc>
                <a:tc>
                  <a:txBody>
                    <a:bodyPr/>
                    <a:lstStyle/>
                    <a:p>
                      <a:r>
                        <a:rPr lang="en-US" dirty="0"/>
                        <a:t>Licensing</a:t>
                      </a:r>
                    </a:p>
                  </a:txBody>
                  <a:tcPr/>
                </a:tc>
                <a:tc>
                  <a:txBody>
                    <a:bodyPr/>
                    <a:lstStyle/>
                    <a:p>
                      <a:r>
                        <a:rPr lang="en-US" sz="1600" dirty="0"/>
                        <a:t>License</a:t>
                      </a:r>
                      <a:r>
                        <a:rPr lang="en-US" sz="1600" baseline="0" dirty="0"/>
                        <a:t> to foreign firm to produce abroad</a:t>
                      </a:r>
                      <a:endParaRPr lang="en-US" sz="1600" dirty="0"/>
                    </a:p>
                  </a:txBody>
                  <a:tcPr/>
                </a:tc>
                <a:extLst>
                  <a:ext uri="{0D108BD9-81ED-4DB2-BD59-A6C34878D82A}">
                    <a16:rowId xmlns:a16="http://schemas.microsoft.com/office/drawing/2014/main" val="10004"/>
                  </a:ext>
                </a:extLst>
              </a:tr>
              <a:tr h="449580">
                <a:tc vMerge="1">
                  <a:txBody>
                    <a:bodyPr/>
                    <a:lstStyle/>
                    <a:p>
                      <a:endParaRPr lang="en-US" dirty="0"/>
                    </a:p>
                  </a:txBody>
                  <a:tcPr/>
                </a:tc>
                <a:tc>
                  <a:txBody>
                    <a:bodyPr/>
                    <a:lstStyle/>
                    <a:p>
                      <a:r>
                        <a:rPr lang="en-US" dirty="0"/>
                        <a:t>Franchising</a:t>
                      </a:r>
                    </a:p>
                  </a:txBody>
                  <a:tcPr/>
                </a:tc>
                <a:tc>
                  <a:txBody>
                    <a:bodyPr/>
                    <a:lstStyle/>
                    <a:p>
                      <a:r>
                        <a:rPr lang="en-US" sz="1600" dirty="0"/>
                        <a:t>License with conditions to ensure consistency</a:t>
                      </a:r>
                    </a:p>
                  </a:txBody>
                  <a:tcPr/>
                </a:tc>
                <a:extLst>
                  <a:ext uri="{0D108BD9-81ED-4DB2-BD59-A6C34878D82A}">
                    <a16:rowId xmlns:a16="http://schemas.microsoft.com/office/drawing/2014/main" val="10005"/>
                  </a:ext>
                </a:extLst>
              </a:tr>
              <a:tr h="449580">
                <a:tc rowSpan="3">
                  <a:txBody>
                    <a:bodyPr/>
                    <a:lstStyle/>
                    <a:p>
                      <a:r>
                        <a:rPr lang="en-US" dirty="0"/>
                        <a:t>Investment</a:t>
                      </a:r>
                    </a:p>
                  </a:txBody>
                  <a:tcPr anchor="ctr"/>
                </a:tc>
                <a:tc>
                  <a:txBody>
                    <a:bodyPr/>
                    <a:lstStyle/>
                    <a:p>
                      <a:r>
                        <a:rPr lang="en-US" dirty="0"/>
                        <a:t>Joint venture (JV)</a:t>
                      </a:r>
                    </a:p>
                  </a:txBody>
                  <a:tcPr/>
                </a:tc>
                <a:tc>
                  <a:txBody>
                    <a:bodyPr/>
                    <a:lstStyle/>
                    <a:p>
                      <a:r>
                        <a:rPr lang="en-US" sz="1600" dirty="0"/>
                        <a:t>Establish a separate firm jointly owned with a foreign-country firm</a:t>
                      </a:r>
                    </a:p>
                  </a:txBody>
                  <a:tcPr/>
                </a:tc>
                <a:extLst>
                  <a:ext uri="{0D108BD9-81ED-4DB2-BD59-A6C34878D82A}">
                    <a16:rowId xmlns:a16="http://schemas.microsoft.com/office/drawing/2014/main" val="388167563"/>
                  </a:ext>
                </a:extLst>
              </a:tr>
              <a:tr h="449580">
                <a:tc vMerge="1">
                  <a:txBody>
                    <a:bodyPr/>
                    <a:lstStyle/>
                    <a:p>
                      <a:endParaRPr lang="en-US" dirty="0"/>
                    </a:p>
                  </a:txBody>
                  <a:tcPr/>
                </a:tc>
                <a:tc>
                  <a:txBody>
                    <a:bodyPr/>
                    <a:lstStyle/>
                    <a:p>
                      <a:r>
                        <a:rPr lang="en-US" dirty="0"/>
                        <a:t>Mergers and Acquisitions</a:t>
                      </a:r>
                    </a:p>
                  </a:txBody>
                  <a:tcPr/>
                </a:tc>
                <a:tc>
                  <a:txBody>
                    <a:bodyPr/>
                    <a:lstStyle/>
                    <a:p>
                      <a:r>
                        <a:rPr lang="en-US" sz="1600" dirty="0"/>
                        <a:t>Purchase</a:t>
                      </a:r>
                      <a:r>
                        <a:rPr lang="en-US" sz="1600" baseline="0" dirty="0"/>
                        <a:t> of part or whole of foreign firm</a:t>
                      </a:r>
                      <a:endParaRPr lang="en-US" sz="1600" dirty="0"/>
                    </a:p>
                  </a:txBody>
                  <a:tcPr/>
                </a:tc>
                <a:extLst>
                  <a:ext uri="{0D108BD9-81ED-4DB2-BD59-A6C34878D82A}">
                    <a16:rowId xmlns:a16="http://schemas.microsoft.com/office/drawing/2014/main" val="10008"/>
                  </a:ext>
                </a:extLst>
              </a:tr>
              <a:tr h="449580">
                <a:tc vMerge="1">
                  <a:txBody>
                    <a:bodyPr/>
                    <a:lstStyle/>
                    <a:p>
                      <a:endParaRPr lang="en-US" dirty="0"/>
                    </a:p>
                  </a:txBody>
                  <a:tcPr/>
                </a:tc>
                <a:tc>
                  <a:txBody>
                    <a:bodyPr/>
                    <a:lstStyle/>
                    <a:p>
                      <a:r>
                        <a:rPr lang="en-US" dirty="0"/>
                        <a:t>Greenfield</a:t>
                      </a:r>
                    </a:p>
                  </a:txBody>
                  <a:tcPr/>
                </a:tc>
                <a:tc>
                  <a:txBody>
                    <a:bodyPr/>
                    <a:lstStyle/>
                    <a:p>
                      <a:r>
                        <a:rPr lang="en-US" sz="1600" dirty="0"/>
                        <a:t>Brand-new production</a:t>
                      </a:r>
                      <a:r>
                        <a:rPr lang="en-US" sz="1600" baseline="0" dirty="0"/>
                        <a:t> facility</a:t>
                      </a:r>
                      <a:endParaRPr lang="en-US" sz="1600" dirty="0"/>
                    </a:p>
                  </a:txBody>
                  <a:tcPr/>
                </a:tc>
                <a:extLst>
                  <a:ext uri="{0D108BD9-81ED-4DB2-BD59-A6C34878D82A}">
                    <a16:rowId xmlns:a16="http://schemas.microsoft.com/office/drawing/2014/main" val="10009"/>
                  </a:ext>
                </a:extLst>
              </a:tr>
            </a:tbl>
          </a:graphicData>
        </a:graphic>
      </p:graphicFrame>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7311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Exporting</a:t>
            </a:r>
          </a:p>
        </p:txBody>
      </p:sp>
      <p:sp>
        <p:nvSpPr>
          <p:cNvPr id="3" name="Content Placeholder 2"/>
          <p:cNvSpPr>
            <a:spLocks noGrp="1"/>
          </p:cNvSpPr>
          <p:nvPr>
            <p:ph idx="1"/>
          </p:nvPr>
        </p:nvSpPr>
        <p:spPr/>
        <p:txBody>
          <a:bodyPr/>
          <a:lstStyle/>
          <a:p>
            <a:r>
              <a:rPr lang="en-US" dirty="0">
                <a:solidFill>
                  <a:schemeClr val="accent5">
                    <a:lumMod val="50000"/>
                  </a:schemeClr>
                </a:solidFill>
              </a:rPr>
              <a:t>Indirect exporting</a:t>
            </a:r>
          </a:p>
          <a:p>
            <a:pPr lvl="1"/>
            <a:r>
              <a:rPr lang="en-US" dirty="0"/>
              <a:t>The home-country firm relies on another firm known as a sales agent or trading company to complete the export transaction</a:t>
            </a:r>
          </a:p>
          <a:p>
            <a:r>
              <a:rPr lang="en-US" dirty="0">
                <a:solidFill>
                  <a:schemeClr val="accent5">
                    <a:lumMod val="50000"/>
                  </a:schemeClr>
                </a:solidFill>
              </a:rPr>
              <a:t>Direct exporting</a:t>
            </a:r>
          </a:p>
          <a:p>
            <a:pPr lvl="1"/>
            <a:r>
              <a:rPr lang="en-US" dirty="0"/>
              <a:t>The home-country firm takes on the export transaction itself</a:t>
            </a:r>
          </a:p>
          <a:p>
            <a:pPr lvl="1"/>
            <a:r>
              <a:rPr lang="en-US" dirty="0"/>
              <a:t>This can include the research, marketing, finance, and logistics requirements of the trade transaction</a:t>
            </a:r>
          </a:p>
          <a:p>
            <a:pPr lvl="1"/>
            <a:endParaRPr lang="en-US" dirty="0"/>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068271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Contractual</a:t>
            </a:r>
          </a:p>
        </p:txBody>
      </p:sp>
      <p:sp>
        <p:nvSpPr>
          <p:cNvPr id="3" name="Content Placeholder 2"/>
          <p:cNvSpPr>
            <a:spLocks noGrp="1"/>
          </p:cNvSpPr>
          <p:nvPr>
            <p:ph idx="1"/>
          </p:nvPr>
        </p:nvSpPr>
        <p:spPr>
          <a:xfrm>
            <a:off x="457200" y="1295400"/>
            <a:ext cx="8229600" cy="4835525"/>
          </a:xfrm>
        </p:spPr>
        <p:txBody>
          <a:bodyPr/>
          <a:lstStyle/>
          <a:p>
            <a:r>
              <a:rPr lang="en-US" sz="2000" dirty="0"/>
              <a:t>Arm’s-length market-based relationships, not ones of ownership</a:t>
            </a:r>
          </a:p>
          <a:p>
            <a:r>
              <a:rPr lang="en-US" sz="2000" dirty="0">
                <a:solidFill>
                  <a:schemeClr val="accent5">
                    <a:lumMod val="50000"/>
                  </a:schemeClr>
                </a:solidFill>
              </a:rPr>
              <a:t>Subcontracting/foreign outsourcing/contract manufacturing</a:t>
            </a:r>
          </a:p>
          <a:p>
            <a:pPr lvl="1"/>
            <a:r>
              <a:rPr lang="en-US" sz="1800" dirty="0"/>
              <a:t>The home-country firm contracts with a foreign firm to produce a product to certain specifications </a:t>
            </a:r>
          </a:p>
          <a:p>
            <a:pPr lvl="1"/>
            <a:r>
              <a:rPr lang="en-US" sz="1800" dirty="0"/>
              <a:t>E.g. of Uniqlo</a:t>
            </a:r>
          </a:p>
          <a:p>
            <a:r>
              <a:rPr lang="en-US" sz="2000" dirty="0">
                <a:solidFill>
                  <a:schemeClr val="accent5">
                    <a:lumMod val="50000"/>
                  </a:schemeClr>
                </a:solidFill>
              </a:rPr>
              <a:t>Licensing</a:t>
            </a:r>
          </a:p>
          <a:p>
            <a:pPr lvl="1"/>
            <a:r>
              <a:rPr lang="en-US" sz="1800" dirty="0"/>
              <a:t>The home-country firm licenses a foreign firm to allow it to use the home-country firm’s production process in the foreign country</a:t>
            </a:r>
          </a:p>
          <a:p>
            <a:pPr lvl="1"/>
            <a:r>
              <a:rPr lang="en-US" sz="1800" dirty="0"/>
              <a:t>Danger of losing aspects of the licensed technology to the foreign firm</a:t>
            </a:r>
          </a:p>
          <a:p>
            <a:r>
              <a:rPr lang="en-US" sz="2000" dirty="0">
                <a:solidFill>
                  <a:schemeClr val="accent5">
                    <a:lumMod val="50000"/>
                  </a:schemeClr>
                </a:solidFill>
              </a:rPr>
              <a:t>Franchising</a:t>
            </a:r>
          </a:p>
          <a:p>
            <a:pPr lvl="1"/>
            <a:r>
              <a:rPr lang="en-US" sz="1800" dirty="0"/>
              <a:t>The home-country firm licenses a foreign firm to allow it to use the home-country firm’s production process in the foreign country but exerts more control over production and marketing to ensure consistency across foreign markets</a:t>
            </a:r>
          </a:p>
          <a:p>
            <a:pPr lvl="1"/>
            <a:r>
              <a:rPr lang="en-US" sz="1800" dirty="0"/>
              <a:t>More common in service and retail firms than in manufacturing</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801060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Investment</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
        <p:nvSpPr>
          <p:cNvPr id="6" name="Content Placeholder 5"/>
          <p:cNvSpPr>
            <a:spLocks noGrp="1"/>
          </p:cNvSpPr>
          <p:nvPr>
            <p:ph idx="1"/>
          </p:nvPr>
        </p:nvSpPr>
        <p:spPr>
          <a:xfrm>
            <a:off x="457200" y="1371600"/>
            <a:ext cx="8229600" cy="4759325"/>
          </a:xfrm>
        </p:spPr>
        <p:txBody>
          <a:bodyPr/>
          <a:lstStyle/>
          <a:p>
            <a:r>
              <a:rPr lang="en-US" sz="2600" dirty="0">
                <a:solidFill>
                  <a:schemeClr val="accent5">
                    <a:lumMod val="50000"/>
                  </a:schemeClr>
                </a:solidFill>
              </a:rPr>
              <a:t>Joint venture (JV)</a:t>
            </a:r>
          </a:p>
          <a:p>
            <a:pPr lvl="1"/>
            <a:r>
              <a:rPr lang="en-US" sz="2200" dirty="0"/>
              <a:t>The home-country firm establishes a separate firm in the foreign country that is jointly-owned with a foreign-country firm</a:t>
            </a:r>
          </a:p>
          <a:p>
            <a:r>
              <a:rPr lang="en-US" sz="2600" dirty="0">
                <a:solidFill>
                  <a:schemeClr val="accent5">
                    <a:lumMod val="50000"/>
                  </a:schemeClr>
                </a:solidFill>
              </a:rPr>
              <a:t>Mergers and acquisitions (M&amp;A)</a:t>
            </a:r>
          </a:p>
          <a:p>
            <a:pPr lvl="1"/>
            <a:r>
              <a:rPr lang="en-US" sz="2200" dirty="0"/>
              <a:t>The home-country firm buys part (merger) or all (acquisition) of the shares of an already-existing production facility in the foreign country</a:t>
            </a:r>
          </a:p>
          <a:p>
            <a:r>
              <a:rPr lang="en-US" sz="2600" dirty="0">
                <a:solidFill>
                  <a:schemeClr val="accent5">
                    <a:lumMod val="50000"/>
                  </a:schemeClr>
                </a:solidFill>
              </a:rPr>
              <a:t>Greenfield investment</a:t>
            </a:r>
          </a:p>
          <a:p>
            <a:pPr lvl="1"/>
            <a:r>
              <a:rPr lang="en-US" sz="2200" dirty="0"/>
              <a:t>The home-country firm establishes a brand-new production facility in the foreign country that it fully owns</a:t>
            </a:r>
          </a:p>
        </p:txBody>
      </p:sp>
    </p:spTree>
    <p:extLst>
      <p:ext uri="{BB962C8B-B14F-4D97-AF65-F5344CB8AC3E}">
        <p14:creationId xmlns:p14="http://schemas.microsoft.com/office/powerpoint/2010/main" val="2486976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1FF7-3B9E-2C40-AE50-9564F88479C5}"/>
              </a:ext>
            </a:extLst>
          </p:cNvPr>
          <p:cNvSpPr>
            <a:spLocks noGrp="1"/>
          </p:cNvSpPr>
          <p:nvPr>
            <p:ph type="title"/>
          </p:nvPr>
        </p:nvSpPr>
        <p:spPr/>
        <p:txBody>
          <a:bodyPr/>
          <a:lstStyle/>
          <a:p>
            <a:r>
              <a:rPr lang="en-US" dirty="0"/>
              <a:t>Foreign Market Entry</a:t>
            </a:r>
          </a:p>
        </p:txBody>
      </p:sp>
      <p:sp>
        <p:nvSpPr>
          <p:cNvPr id="3" name="Content Placeholder 2">
            <a:extLst>
              <a:ext uri="{FF2B5EF4-FFF2-40B4-BE49-F238E27FC236}">
                <a16:creationId xmlns:a16="http://schemas.microsoft.com/office/drawing/2014/main" id="{13493502-8AD1-3D42-B4CA-991FE4336F51}"/>
              </a:ext>
            </a:extLst>
          </p:cNvPr>
          <p:cNvSpPr>
            <a:spLocks noGrp="1"/>
          </p:cNvSpPr>
          <p:nvPr>
            <p:ph idx="1"/>
          </p:nvPr>
        </p:nvSpPr>
        <p:spPr/>
        <p:txBody>
          <a:bodyPr/>
          <a:lstStyle/>
          <a:p>
            <a:r>
              <a:rPr lang="en-US" sz="2400" dirty="0"/>
              <a:t>Foreign market entry is not free: involving </a:t>
            </a:r>
            <a:r>
              <a:rPr lang="en-US" sz="2400" i="1" dirty="0">
                <a:solidFill>
                  <a:schemeClr val="accent5">
                    <a:lumMod val="50000"/>
                  </a:schemeClr>
                </a:solidFill>
              </a:rPr>
              <a:t>transaction costs</a:t>
            </a:r>
          </a:p>
          <a:p>
            <a:endParaRPr lang="en-US" sz="2400" dirty="0"/>
          </a:p>
          <a:p>
            <a:r>
              <a:rPr lang="en-US" sz="2400" b="1" dirty="0">
                <a:solidFill>
                  <a:schemeClr val="accent5">
                    <a:lumMod val="50000"/>
                  </a:schemeClr>
                </a:solidFill>
              </a:rPr>
              <a:t>Flexible manufacturing</a:t>
            </a:r>
            <a:r>
              <a:rPr lang="en-US" sz="2400" dirty="0"/>
              <a:t>: sophisticated information and communication technology “permits rapid switching from one part of a production process to another and allows…the tailoring of production to the requirements of individual customers”</a:t>
            </a:r>
          </a:p>
        </p:txBody>
      </p:sp>
      <p:sp>
        <p:nvSpPr>
          <p:cNvPr id="4" name="Footer Placeholder 3">
            <a:extLst>
              <a:ext uri="{FF2B5EF4-FFF2-40B4-BE49-F238E27FC236}">
                <a16:creationId xmlns:a16="http://schemas.microsoft.com/office/drawing/2014/main" id="{2771BDA1-FC5E-634B-AD3D-DAB4B25E684D}"/>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505753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Motivation for International Production</a:t>
            </a:r>
          </a:p>
        </p:txBody>
      </p:sp>
      <p:sp>
        <p:nvSpPr>
          <p:cNvPr id="3" name="Content Placeholder 2"/>
          <p:cNvSpPr>
            <a:spLocks noGrp="1"/>
          </p:cNvSpPr>
          <p:nvPr>
            <p:ph idx="1"/>
          </p:nvPr>
        </p:nvSpPr>
        <p:spPr>
          <a:xfrm>
            <a:off x="457200" y="1295400"/>
            <a:ext cx="8229600" cy="4835525"/>
          </a:xfrm>
        </p:spPr>
        <p:txBody>
          <a:bodyPr/>
          <a:lstStyle/>
          <a:p>
            <a:r>
              <a:rPr lang="en-US" sz="2600" dirty="0">
                <a:solidFill>
                  <a:schemeClr val="accent5">
                    <a:lumMod val="50000"/>
                  </a:schemeClr>
                </a:solidFill>
              </a:rPr>
              <a:t>Resource seeking</a:t>
            </a:r>
          </a:p>
          <a:p>
            <a:pPr lvl="1"/>
            <a:r>
              <a:rPr lang="en-US" sz="2200" dirty="0"/>
              <a:t>Gaining access to natural resources or human resources</a:t>
            </a:r>
          </a:p>
          <a:p>
            <a:r>
              <a:rPr lang="en-US" sz="2600" dirty="0">
                <a:solidFill>
                  <a:schemeClr val="accent5">
                    <a:lumMod val="50000"/>
                  </a:schemeClr>
                </a:solidFill>
              </a:rPr>
              <a:t>Market seeking</a:t>
            </a:r>
          </a:p>
          <a:p>
            <a:pPr lvl="1"/>
            <a:r>
              <a:rPr lang="en-US" sz="2200" dirty="0"/>
              <a:t>Locating near expected market growth, to better adapt a product to local needs, and to supply intermediate inputs to another firm</a:t>
            </a:r>
          </a:p>
          <a:p>
            <a:r>
              <a:rPr lang="en-US" sz="2600" dirty="0">
                <a:solidFill>
                  <a:schemeClr val="accent5">
                    <a:lumMod val="50000"/>
                  </a:schemeClr>
                </a:solidFill>
              </a:rPr>
              <a:t>Efficiency seeking</a:t>
            </a:r>
          </a:p>
          <a:p>
            <a:pPr lvl="1"/>
            <a:r>
              <a:rPr lang="en-US" sz="2200" dirty="0"/>
              <a:t>Rationalize the established structure of international production for economies of scale and scope </a:t>
            </a:r>
          </a:p>
          <a:p>
            <a:r>
              <a:rPr lang="en-US" sz="2600" dirty="0">
                <a:solidFill>
                  <a:schemeClr val="accent5">
                    <a:lumMod val="50000"/>
                  </a:schemeClr>
                </a:solidFill>
              </a:rPr>
              <a:t>Strategic asset seeking</a:t>
            </a:r>
          </a:p>
          <a:p>
            <a:pPr lvl="1"/>
            <a:r>
              <a:rPr lang="en-US" sz="2200" dirty="0"/>
              <a:t>Part of a strategic game among global competitors in oligopolistic sectors</a:t>
            </a:r>
          </a:p>
          <a:p>
            <a:pPr lvl="1"/>
            <a:endParaRPr lang="en-US" sz="2200" dirty="0"/>
          </a:p>
          <a:p>
            <a:pPr marL="0" indent="0">
              <a:buNone/>
            </a:pPr>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80811216"/>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EE24C4ABA1C94593A5D5AEAECA7343" ma:contentTypeVersion="17" ma:contentTypeDescription="Create a new document." ma:contentTypeScope="" ma:versionID="de76bc3a2869181d2446d923ea4b6be0">
  <xsd:schema xmlns:xsd="http://www.w3.org/2001/XMLSchema" xmlns:xs="http://www.w3.org/2001/XMLSchema" xmlns:p="http://schemas.microsoft.com/office/2006/metadata/properties" xmlns:ns2="4fac8261-9e7f-49bd-9ad1-3d8ff24d3444" xmlns:ns3="c00e84f8-d27d-4a88-9238-e8ac26935f62" targetNamespace="http://schemas.microsoft.com/office/2006/metadata/properties" ma:root="true" ma:fieldsID="8c68cffba3d78558ab75daf1a85a67bd" ns2:_="" ns3:_="">
    <xsd:import namespace="4fac8261-9e7f-49bd-9ad1-3d8ff24d3444"/>
    <xsd:import namespace="c00e84f8-d27d-4a88-9238-e8ac26935f62"/>
    <xsd:element name="properties">
      <xsd:complexType>
        <xsd:sequence>
          <xsd:element name="documentManagement">
            <xsd:complexType>
              <xsd:all>
                <xsd:element ref="ns2:MediaServiceMetadata" minOccurs="0"/>
                <xsd:element ref="ns2:MediaServiceFastMetadata" minOccurs="0"/>
                <xsd:element ref="ns2:FirstName" minOccurs="0"/>
                <xsd:element ref="ns2:LastNam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c8261-9e7f-49bd-9ad1-3d8ff24d34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FirstName" ma:index="10" nillable="true" ma:displayName="First Name" ma:format="Dropdown" ma:internalName="FirstName">
      <xsd:simpleType>
        <xsd:restriction base="dms:Text">
          <xsd:maxLength value="255"/>
        </xsd:restriction>
      </xsd:simpleType>
    </xsd:element>
    <xsd:element name="LastName" ma:index="11" nillable="true" ma:displayName="Last Name" ma:format="Dropdown" ma:internalName="LastName">
      <xsd:simpleType>
        <xsd:restriction base="dms:Text">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6c1bbba-1a2d-496b-84ee-32d91506626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0e84f8-d27d-4a88-9238-e8ac26935f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895196-0a8f-43a7-9b6c-41eeae9874b3}" ma:internalName="TaxCatchAll" ma:showField="CatchAllData" ma:web="c00e84f8-d27d-4a88-9238-e8ac26935f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rstName xmlns="4fac8261-9e7f-49bd-9ad1-3d8ff24d3444" xsi:nil="true"/>
    <LastName xmlns="4fac8261-9e7f-49bd-9ad1-3d8ff24d3444" xsi:nil="true"/>
    <TaxCatchAll xmlns="c00e84f8-d27d-4a88-9238-e8ac26935f62" xsi:nil="true"/>
    <lcf76f155ced4ddcb4097134ff3c332f xmlns="4fac8261-9e7f-49bd-9ad1-3d8ff24d344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97BBAB6-23BE-4255-BFBF-0CF14C77F3B4}"/>
</file>

<file path=customXml/itemProps2.xml><?xml version="1.0" encoding="utf-8"?>
<ds:datastoreItem xmlns:ds="http://schemas.openxmlformats.org/officeDocument/2006/customXml" ds:itemID="{1B93DD17-D36F-4058-A9CD-997D1C46E7AC}"/>
</file>

<file path=customXml/itemProps3.xml><?xml version="1.0" encoding="utf-8"?>
<ds:datastoreItem xmlns:ds="http://schemas.openxmlformats.org/officeDocument/2006/customXml" ds:itemID="{A694FC94-80DD-42E2-972E-825B133B3586}"/>
</file>

<file path=docProps/app.xml><?xml version="1.0" encoding="utf-8"?>
<Properties xmlns="http://schemas.openxmlformats.org/officeDocument/2006/extended-properties" xmlns:vt="http://schemas.openxmlformats.org/officeDocument/2006/docPropsVTypes">
  <Template>Edge</Template>
  <TotalTime>3521</TotalTime>
  <Words>1588</Words>
  <Application>Microsoft Office PowerPoint</Application>
  <PresentationFormat>On-screen Show (4:3)</PresentationFormat>
  <Paragraphs>222</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Garamond</vt:lpstr>
      <vt:lpstr>Wingdings</vt:lpstr>
      <vt:lpstr>Edge</vt:lpstr>
      <vt:lpstr>Chapter 10: Multinational Enterprises and Foreign Direct Investment </vt:lpstr>
      <vt:lpstr>Analytical Elements </vt:lpstr>
      <vt:lpstr>Introduction</vt:lpstr>
      <vt:lpstr>Table 10.1: The Foreign Market Entry Menu</vt:lpstr>
      <vt:lpstr>Exporting</vt:lpstr>
      <vt:lpstr>Contractual</vt:lpstr>
      <vt:lpstr>Investment</vt:lpstr>
      <vt:lpstr>Foreign Market Entry</vt:lpstr>
      <vt:lpstr>Motivation for International Production</vt:lpstr>
      <vt:lpstr>Strategic Asset Seeking </vt:lpstr>
      <vt:lpstr>Entry Mode Choice</vt:lpstr>
      <vt:lpstr>Table 10.2: Factors Influencing Choice of Foreign Market Entry Mode</vt:lpstr>
      <vt:lpstr>Entry Mode Choice</vt:lpstr>
      <vt:lpstr>Patterns of FDI</vt:lpstr>
      <vt:lpstr>Patterns of FDI</vt:lpstr>
      <vt:lpstr>Patterns of FDI</vt:lpstr>
      <vt:lpstr>Patterns of FDI</vt:lpstr>
      <vt:lpstr>Table 10.5 The world’s 25 largest non-financial MNEs, 2016 (cont’d)  </vt:lpstr>
      <vt:lpstr>MNE Organizational Design</vt:lpstr>
      <vt:lpstr>MNE Organizational Design</vt:lpstr>
      <vt:lpstr>The Home Base</vt:lpstr>
      <vt:lpstr>Joint Ventures</vt:lpstr>
      <vt:lpstr>Research and Development</vt:lpstr>
      <vt:lpstr>Research and Development</vt:lpstr>
    </vt:vector>
  </TitlesOfParts>
  <Company>GMU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Kenneth</dc:creator>
  <cp:lastModifiedBy>Robert Starr</cp:lastModifiedBy>
  <cp:revision>119</cp:revision>
  <dcterms:created xsi:type="dcterms:W3CDTF">2009-09-02T15:55:36Z</dcterms:created>
  <dcterms:modified xsi:type="dcterms:W3CDTF">2024-12-11T14:20:54Z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0x010100A8EE24C4ABA1C94593A5D5AEAECA7343</vt:lpwstr>
  </property>
</Properties>
</file>