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0"/>
  </p:notesMasterIdLst>
  <p:sldIdLst>
    <p:sldId id="256" r:id="rId2"/>
    <p:sldId id="257" r:id="rId3"/>
    <p:sldId id="258" r:id="rId4"/>
    <p:sldId id="259" r:id="rId5"/>
    <p:sldId id="284" r:id="rId6"/>
    <p:sldId id="263" r:id="rId7"/>
    <p:sldId id="260" r:id="rId8"/>
    <p:sldId id="264" r:id="rId9"/>
    <p:sldId id="265" r:id="rId10"/>
    <p:sldId id="266" r:id="rId11"/>
    <p:sldId id="268" r:id="rId12"/>
    <p:sldId id="269" r:id="rId13"/>
    <p:sldId id="270" r:id="rId14"/>
    <p:sldId id="271" r:id="rId15"/>
    <p:sldId id="272" r:id="rId16"/>
    <p:sldId id="273" r:id="rId17"/>
    <p:sldId id="274" r:id="rId18"/>
    <p:sldId id="275" r:id="rId19"/>
    <p:sldId id="276" r:id="rId20"/>
    <p:sldId id="261" r:id="rId21"/>
    <p:sldId id="277" r:id="rId22"/>
    <p:sldId id="278" r:id="rId23"/>
    <p:sldId id="279" r:id="rId24"/>
    <p:sldId id="280" r:id="rId25"/>
    <p:sldId id="281" r:id="rId26"/>
    <p:sldId id="282" r:id="rId27"/>
    <p:sldId id="283" r:id="rId28"/>
    <p:sldId id="262"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98" autoAdjust="0"/>
    <p:restoredTop sz="93399"/>
  </p:normalViewPr>
  <p:slideViewPr>
    <p:cSldViewPr>
      <p:cViewPr varScale="1">
        <p:scale>
          <a:sx n="93" d="100"/>
          <a:sy n="93" d="100"/>
        </p:scale>
        <p:origin x="1512"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35F585-C0A0-4BE3-9C49-E8B2C7216352}" type="datetimeFigureOut">
              <a:rPr lang="en-US" smtClean="0"/>
              <a:pPr/>
              <a:t>12/2/2024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BE530B-BECC-4F2D-8746-69F9494D123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BE530B-BECC-4F2D-8746-69F9494D123D}" type="slidenum">
              <a:rPr lang="en-US" smtClean="0"/>
              <a:pPr/>
              <a:t>14</a:t>
            </a:fld>
            <a:endParaRPr lang="en-US"/>
          </a:p>
        </p:txBody>
      </p:sp>
    </p:spTree>
    <p:extLst>
      <p:ext uri="{BB962C8B-B14F-4D97-AF65-F5344CB8AC3E}">
        <p14:creationId xmlns:p14="http://schemas.microsoft.com/office/powerpoint/2010/main" val="547397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5123"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5124" name="Rectangle 4"/>
          <p:cNvSpPr>
            <a:spLocks noGrp="1" noChangeArrowheads="1"/>
          </p:cNvSpPr>
          <p:nvPr>
            <p:ph type="dt" sz="half" idx="2"/>
          </p:nvPr>
        </p:nvSpPr>
        <p:spPr/>
        <p:txBody>
          <a:bodyPr/>
          <a:lstStyle>
            <a:lvl1pPr>
              <a:defRPr/>
            </a:lvl1pPr>
          </a:lstStyle>
          <a:p>
            <a:endParaRPr lang="en-US" altLang="en-US"/>
          </a:p>
        </p:txBody>
      </p:sp>
      <p:sp>
        <p:nvSpPr>
          <p:cNvPr id="5125" name="Rectangle 5"/>
          <p:cNvSpPr>
            <a:spLocks noGrp="1" noChangeArrowheads="1"/>
          </p:cNvSpPr>
          <p:nvPr>
            <p:ph type="ftr" sz="quarter" idx="3"/>
          </p:nvPr>
        </p:nvSpPr>
        <p:spPr>
          <a:xfrm>
            <a:off x="3124200" y="6243638"/>
            <a:ext cx="2895600" cy="457200"/>
          </a:xfrm>
        </p:spPr>
        <p:txBody>
          <a:bodyPr/>
          <a:lstStyle>
            <a:lvl1pPr>
              <a:defRPr/>
            </a:lvl1pPr>
          </a:lstStyle>
          <a:p>
            <a:r>
              <a:rPr lang="en-US" altLang="en-US"/>
              <a:t>© Kenneth A. Reinert, Cambridge University Press 2012</a:t>
            </a:r>
          </a:p>
        </p:txBody>
      </p:sp>
      <p:sp>
        <p:nvSpPr>
          <p:cNvPr id="5126" name="Rectangle 6"/>
          <p:cNvSpPr>
            <a:spLocks noGrp="1" noChangeArrowheads="1"/>
          </p:cNvSpPr>
          <p:nvPr>
            <p:ph type="sldNum" sz="quarter" idx="4"/>
          </p:nvPr>
        </p:nvSpPr>
        <p:spPr/>
        <p:txBody>
          <a:bodyPr/>
          <a:lstStyle>
            <a:lvl1pPr>
              <a:defRPr/>
            </a:lvl1pPr>
          </a:lstStyle>
          <a:p>
            <a:fld id="{4BDA208C-0688-451A-BF7D-CB40AAA901C4}" type="slidenum">
              <a:rPr lang="en-US" altLang="en-US"/>
              <a:pPr/>
              <a:t>‹#›</a:t>
            </a:fld>
            <a:endParaRPr lang="en-US" altLang="en-US"/>
          </a:p>
        </p:txBody>
      </p:sp>
      <p:sp>
        <p:nvSpPr>
          <p:cNvPr id="5127"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128"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 Kenneth A. Reinert, Cambridge University Press 2012</a:t>
            </a:r>
          </a:p>
        </p:txBody>
      </p:sp>
      <p:sp>
        <p:nvSpPr>
          <p:cNvPr id="6" name="Slide Number Placeholder 5"/>
          <p:cNvSpPr>
            <a:spLocks noGrp="1"/>
          </p:cNvSpPr>
          <p:nvPr>
            <p:ph type="sldNum" sz="quarter" idx="12"/>
          </p:nvPr>
        </p:nvSpPr>
        <p:spPr/>
        <p:txBody>
          <a:bodyPr/>
          <a:lstStyle>
            <a:lvl1pPr>
              <a:defRPr/>
            </a:lvl1pPr>
          </a:lstStyle>
          <a:p>
            <a:fld id="{F7841A66-284C-4A22-A49E-DC0CACB3BCC6}"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 Kenneth A. Reinert, Cambridge University Press 2012</a:t>
            </a:r>
          </a:p>
        </p:txBody>
      </p:sp>
      <p:sp>
        <p:nvSpPr>
          <p:cNvPr id="6" name="Slide Number Placeholder 5"/>
          <p:cNvSpPr>
            <a:spLocks noGrp="1"/>
          </p:cNvSpPr>
          <p:nvPr>
            <p:ph type="sldNum" sz="quarter" idx="12"/>
          </p:nvPr>
        </p:nvSpPr>
        <p:spPr/>
        <p:txBody>
          <a:bodyPr/>
          <a:lstStyle>
            <a:lvl1pPr>
              <a:defRPr/>
            </a:lvl1pPr>
          </a:lstStyle>
          <a:p>
            <a:fld id="{0AA4B6D9-72D8-48FE-89F1-8A6E90EFC9C3}"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 Kenneth A. Reinert, Cambridge University Press 2012</a:t>
            </a:r>
          </a:p>
        </p:txBody>
      </p:sp>
      <p:sp>
        <p:nvSpPr>
          <p:cNvPr id="6" name="Slide Number Placeholder 5"/>
          <p:cNvSpPr>
            <a:spLocks noGrp="1"/>
          </p:cNvSpPr>
          <p:nvPr>
            <p:ph type="sldNum" sz="quarter" idx="12"/>
          </p:nvPr>
        </p:nvSpPr>
        <p:spPr/>
        <p:txBody>
          <a:bodyPr/>
          <a:lstStyle>
            <a:lvl1pPr>
              <a:defRPr/>
            </a:lvl1pPr>
          </a:lstStyle>
          <a:p>
            <a:fld id="{25945742-A09E-4108-97F0-EC14CBAB3DD7}"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 Kenneth A. Reinert, Cambridge University Press 2012</a:t>
            </a:r>
          </a:p>
        </p:txBody>
      </p:sp>
      <p:sp>
        <p:nvSpPr>
          <p:cNvPr id="6" name="Slide Number Placeholder 5"/>
          <p:cNvSpPr>
            <a:spLocks noGrp="1"/>
          </p:cNvSpPr>
          <p:nvPr>
            <p:ph type="sldNum" sz="quarter" idx="12"/>
          </p:nvPr>
        </p:nvSpPr>
        <p:spPr/>
        <p:txBody>
          <a:bodyPr/>
          <a:lstStyle>
            <a:lvl1pPr>
              <a:defRPr/>
            </a:lvl1pPr>
          </a:lstStyle>
          <a:p>
            <a:fld id="{96D853BE-A1DA-4E80-A1E7-8B16AD483EE6}"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 Kenneth A. Reinert, Cambridge University Press 2012</a:t>
            </a:r>
          </a:p>
        </p:txBody>
      </p:sp>
      <p:sp>
        <p:nvSpPr>
          <p:cNvPr id="7" name="Slide Number Placeholder 6"/>
          <p:cNvSpPr>
            <a:spLocks noGrp="1"/>
          </p:cNvSpPr>
          <p:nvPr>
            <p:ph type="sldNum" sz="quarter" idx="12"/>
          </p:nvPr>
        </p:nvSpPr>
        <p:spPr/>
        <p:txBody>
          <a:bodyPr/>
          <a:lstStyle>
            <a:lvl1pPr>
              <a:defRPr/>
            </a:lvl1pPr>
          </a:lstStyle>
          <a:p>
            <a:fld id="{3686DA7B-245A-4581-9C64-12541CBEEEE8}"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 Kenneth A. Reinert, Cambridge University Press 2012</a:t>
            </a:r>
          </a:p>
        </p:txBody>
      </p:sp>
      <p:sp>
        <p:nvSpPr>
          <p:cNvPr id="9" name="Slide Number Placeholder 8"/>
          <p:cNvSpPr>
            <a:spLocks noGrp="1"/>
          </p:cNvSpPr>
          <p:nvPr>
            <p:ph type="sldNum" sz="quarter" idx="12"/>
          </p:nvPr>
        </p:nvSpPr>
        <p:spPr/>
        <p:txBody>
          <a:bodyPr/>
          <a:lstStyle>
            <a:lvl1pPr>
              <a:defRPr/>
            </a:lvl1pPr>
          </a:lstStyle>
          <a:p>
            <a:fld id="{F45BA80E-3BFD-472F-AE02-49E3938DE3F7}"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 Kenneth A. Reinert, Cambridge University Press 2012</a:t>
            </a:r>
          </a:p>
        </p:txBody>
      </p:sp>
      <p:sp>
        <p:nvSpPr>
          <p:cNvPr id="5" name="Slide Number Placeholder 4"/>
          <p:cNvSpPr>
            <a:spLocks noGrp="1"/>
          </p:cNvSpPr>
          <p:nvPr>
            <p:ph type="sldNum" sz="quarter" idx="12"/>
          </p:nvPr>
        </p:nvSpPr>
        <p:spPr/>
        <p:txBody>
          <a:bodyPr/>
          <a:lstStyle>
            <a:lvl1pPr>
              <a:defRPr/>
            </a:lvl1pPr>
          </a:lstStyle>
          <a:p>
            <a:fld id="{4B4E657D-427E-49A8-AE2B-014959872571}"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 Kenneth A. Reinert, Cambridge University Press 2012</a:t>
            </a:r>
          </a:p>
        </p:txBody>
      </p:sp>
      <p:sp>
        <p:nvSpPr>
          <p:cNvPr id="4" name="Slide Number Placeholder 3"/>
          <p:cNvSpPr>
            <a:spLocks noGrp="1"/>
          </p:cNvSpPr>
          <p:nvPr>
            <p:ph type="sldNum" sz="quarter" idx="12"/>
          </p:nvPr>
        </p:nvSpPr>
        <p:spPr/>
        <p:txBody>
          <a:bodyPr/>
          <a:lstStyle>
            <a:lvl1pPr>
              <a:defRPr/>
            </a:lvl1pPr>
          </a:lstStyle>
          <a:p>
            <a:fld id="{1EAA6922-3B73-47B7-AFF6-98D87648B919}"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 Kenneth A. Reinert, Cambridge University Press 2012</a:t>
            </a:r>
          </a:p>
        </p:txBody>
      </p:sp>
      <p:sp>
        <p:nvSpPr>
          <p:cNvPr id="7" name="Slide Number Placeholder 6"/>
          <p:cNvSpPr>
            <a:spLocks noGrp="1"/>
          </p:cNvSpPr>
          <p:nvPr>
            <p:ph type="sldNum" sz="quarter" idx="12"/>
          </p:nvPr>
        </p:nvSpPr>
        <p:spPr/>
        <p:txBody>
          <a:bodyPr/>
          <a:lstStyle>
            <a:lvl1pPr>
              <a:defRPr/>
            </a:lvl1pPr>
          </a:lstStyle>
          <a:p>
            <a:fld id="{A7E85FAF-C9CB-4BC9-9447-470DEB033C18}"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 Kenneth A. Reinert, Cambridge University Press 2012</a:t>
            </a:r>
          </a:p>
        </p:txBody>
      </p:sp>
      <p:sp>
        <p:nvSpPr>
          <p:cNvPr id="7" name="Slide Number Placeholder 6"/>
          <p:cNvSpPr>
            <a:spLocks noGrp="1"/>
          </p:cNvSpPr>
          <p:nvPr>
            <p:ph type="sldNum" sz="quarter" idx="12"/>
          </p:nvPr>
        </p:nvSpPr>
        <p:spPr/>
        <p:txBody>
          <a:bodyPr/>
          <a:lstStyle>
            <a:lvl1pPr>
              <a:defRPr/>
            </a:lvl1pPr>
          </a:lstStyle>
          <a:p>
            <a:fld id="{0630799C-F568-49FA-B969-71232FD780AD}"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4099"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0"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endParaRPr lang="en-US" altLang="en-US"/>
          </a:p>
        </p:txBody>
      </p:sp>
      <p:sp>
        <p:nvSpPr>
          <p:cNvPr id="41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r>
              <a:rPr lang="en-US" altLang="en-US"/>
              <a:t>© Kenneth A. Reinert, Cambridge University Press 2012</a:t>
            </a:r>
          </a:p>
        </p:txBody>
      </p:sp>
      <p:sp>
        <p:nvSpPr>
          <p:cNvPr id="4102"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fld id="{244241F1-C488-4FAA-B18B-3106F568F33B}" type="slidenum">
              <a:rPr lang="en-US" altLang="en-US"/>
              <a:pPr/>
              <a:t>‹#›</a:t>
            </a:fld>
            <a:endParaRPr lang="en-US" altLang="en-US"/>
          </a:p>
        </p:txBody>
      </p:sp>
      <p:sp>
        <p:nvSpPr>
          <p:cNvPr id="4103"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endParaRPr lang="en-US"/>
          </a:p>
        </p:txBody>
      </p:sp>
      <p:sp>
        <p:nvSpPr>
          <p:cNvPr id="4104"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dt="0"/>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Garamond" pitchFamily="18" charset="0"/>
        </a:defRPr>
      </a:lvl2pPr>
      <a:lvl3pPr algn="l" rtl="0" fontAlgn="base">
        <a:spcBef>
          <a:spcPct val="0"/>
        </a:spcBef>
        <a:spcAft>
          <a:spcPct val="0"/>
        </a:spcAft>
        <a:defRPr sz="4200">
          <a:solidFill>
            <a:schemeClr val="tx2"/>
          </a:solidFill>
          <a:latin typeface="Garamond" pitchFamily="18" charset="0"/>
        </a:defRPr>
      </a:lvl3pPr>
      <a:lvl4pPr algn="l" rtl="0" fontAlgn="base">
        <a:spcBef>
          <a:spcPct val="0"/>
        </a:spcBef>
        <a:spcAft>
          <a:spcPct val="0"/>
        </a:spcAft>
        <a:defRPr sz="4200">
          <a:solidFill>
            <a:schemeClr val="tx2"/>
          </a:solidFill>
          <a:latin typeface="Garamond" pitchFamily="18" charset="0"/>
        </a:defRPr>
      </a:lvl4pPr>
      <a:lvl5pPr algn="l" rtl="0" fontAlgn="base">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fontAlgn="base">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fontAlgn="base">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fontAlgn="base">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oleObject" Target="../embeddings/oleObject2.bin"/></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dirty="0"/>
              <a:t>Chapter 8: World Trade Organization</a:t>
            </a:r>
          </a:p>
        </p:txBody>
      </p:sp>
      <p:sp>
        <p:nvSpPr>
          <p:cNvPr id="2051" name="Rectangle 3"/>
          <p:cNvSpPr>
            <a:spLocks noGrp="1" noChangeArrowheads="1"/>
          </p:cNvSpPr>
          <p:nvPr>
            <p:ph type="subTitle" idx="1"/>
          </p:nvPr>
        </p:nvSpPr>
        <p:spPr/>
        <p:txBody>
          <a:bodyPr/>
          <a:lstStyle/>
          <a:p>
            <a:r>
              <a:rPr lang="en-US" dirty="0"/>
              <a:t>An Introduction to International Economics: New Perspectives on the World Economy</a:t>
            </a:r>
          </a:p>
        </p:txBody>
      </p:sp>
      <p:sp>
        <p:nvSpPr>
          <p:cNvPr id="4" name="Footer Placeholder 3"/>
          <p:cNvSpPr>
            <a:spLocks noGrp="1"/>
          </p:cNvSpPr>
          <p:nvPr>
            <p:ph type="ftr" sz="quarter" idx="3"/>
          </p:nvPr>
        </p:nvSpPr>
        <p:spPr/>
        <p:txBody>
          <a:bodyPr/>
          <a:lstStyle/>
          <a:p>
            <a:r>
              <a:rPr lang="en-US" altLang="en-US" dirty="0"/>
              <a:t>© Kenneth A. Reinert, Cambridge University Press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The World Trade Organization</a:t>
            </a:r>
          </a:p>
        </p:txBody>
      </p:sp>
      <p:sp>
        <p:nvSpPr>
          <p:cNvPr id="3" name="Content Placeholder 2"/>
          <p:cNvSpPr>
            <a:spLocks noGrp="1"/>
          </p:cNvSpPr>
          <p:nvPr>
            <p:ph idx="1"/>
          </p:nvPr>
        </p:nvSpPr>
        <p:spPr/>
        <p:txBody>
          <a:bodyPr/>
          <a:lstStyle/>
          <a:p>
            <a:r>
              <a:rPr lang="en-US" sz="2600" dirty="0"/>
              <a:t>The </a:t>
            </a:r>
            <a:r>
              <a:rPr lang="en-US" sz="2600" b="1" dirty="0">
                <a:solidFill>
                  <a:schemeClr val="accent5">
                    <a:lumMod val="50000"/>
                  </a:schemeClr>
                </a:solidFill>
              </a:rPr>
              <a:t>Marrakesh Agreement </a:t>
            </a:r>
            <a:r>
              <a:rPr lang="en-US" sz="2600" dirty="0"/>
              <a:t>created the WTO and included the WTO “tripod”</a:t>
            </a:r>
          </a:p>
          <a:p>
            <a:pPr lvl="1"/>
            <a:r>
              <a:rPr lang="en-US" sz="2000" b="1" dirty="0">
                <a:solidFill>
                  <a:schemeClr val="accent5">
                    <a:lumMod val="50000"/>
                  </a:schemeClr>
                </a:solidFill>
              </a:rPr>
              <a:t>General Agreement on Tariffs and Trade (GATT 94) </a:t>
            </a:r>
            <a:r>
              <a:rPr lang="en-US" sz="2000" dirty="0"/>
              <a:t>on trade in goods</a:t>
            </a:r>
          </a:p>
          <a:p>
            <a:pPr lvl="1"/>
            <a:r>
              <a:rPr lang="en-US" sz="2000" b="1" dirty="0">
                <a:solidFill>
                  <a:schemeClr val="accent5">
                    <a:lumMod val="50000"/>
                  </a:schemeClr>
                </a:solidFill>
              </a:rPr>
              <a:t>General Agreement on Trade in Services (GATS)</a:t>
            </a:r>
          </a:p>
          <a:p>
            <a:pPr lvl="1"/>
            <a:r>
              <a:rPr lang="en-US" sz="2000" dirty="0"/>
              <a:t>Agreement on </a:t>
            </a:r>
            <a:r>
              <a:rPr lang="en-US" sz="2000" b="1" dirty="0">
                <a:solidFill>
                  <a:schemeClr val="accent5">
                    <a:lumMod val="50000"/>
                  </a:schemeClr>
                </a:solidFill>
              </a:rPr>
              <a:t>Trade-Related Aspects of Intellectual Property Rights (TRIPS)</a:t>
            </a:r>
          </a:p>
          <a:p>
            <a:pPr>
              <a:lnSpc>
                <a:spcPct val="90000"/>
              </a:lnSpc>
            </a:pPr>
            <a:r>
              <a:rPr lang="en-US" sz="2600" dirty="0"/>
              <a:t>Included a WTO charter</a:t>
            </a:r>
          </a:p>
          <a:p>
            <a:pPr lvl="1">
              <a:lnSpc>
                <a:spcPct val="90000"/>
              </a:lnSpc>
            </a:pPr>
            <a:r>
              <a:rPr lang="en-US" sz="2000" dirty="0"/>
              <a:t>Established WTO as a legal international organization</a:t>
            </a:r>
          </a:p>
          <a:p>
            <a:pPr lvl="1">
              <a:lnSpc>
                <a:spcPct val="90000"/>
              </a:lnSpc>
            </a:pPr>
            <a:r>
              <a:rPr lang="en-US" sz="2000" dirty="0"/>
              <a:t>Stipulated that “WTO shall provide the common institutional framework for the conduct of trade relations among its members”</a:t>
            </a:r>
          </a:p>
          <a:p>
            <a:pPr lvl="1">
              <a:lnSpc>
                <a:spcPct val="90000"/>
              </a:lnSpc>
            </a:pPr>
            <a:r>
              <a:rPr lang="en-US" sz="2000" dirty="0"/>
              <a:t>Defined the functions of WTO</a:t>
            </a:r>
          </a:p>
          <a:p>
            <a:endParaRPr lang="en-US" dirty="0"/>
          </a:p>
          <a:p>
            <a:pPr lvl="1"/>
            <a:endParaRPr lang="en-US" sz="2400" dirty="0"/>
          </a:p>
          <a:p>
            <a:pPr>
              <a:buNone/>
            </a:pPr>
            <a:endParaRPr lang="en-US"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Table 8.2: Administrative Structure of the WTO</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pic>
        <p:nvPicPr>
          <p:cNvPr id="7" name="Picture 2" descr="The table outlines the composition and functions of various bodies within the WTO. The &quot;Ministerial Conference&quot; consists of representatives of all members and meets every two years to make decisions and carry out WTO functions. The &quot;General Council&quot; also comprises representatives of all members, meeting between Ministerial Conferences to establish rules, procedures, and oversee specific responsibilities, including those of the Dispute Settlement and Trade Policy Review Bodies. Councils for &quot;Trade in Goods,&quot; &quot;Trade in Services,&quot; and &quot;Trade-Related Aspects of Intellectual Property Rights&quot; ensure the functioning of multilateral agreements related to their respective areas. The &quot;Dispute Settlement Body&quot; establishes panels, adopts reports, and monitors rulings' implementation. Supporting this, &quot;Dispute Settlement Panels&quot; and the &quot;Appellate Body&quot; include experts or judges for dispute resolution. Finally, the &quot;Secretariat,&quot; led by the Director-General, provides administrative support for WTO members.">
            <a:extLst>
              <a:ext uri="{FF2B5EF4-FFF2-40B4-BE49-F238E27FC236}">
                <a16:creationId xmlns:a16="http://schemas.microsoft.com/office/drawing/2014/main" id="{07806F3F-9AF8-814C-A750-936B6A8A2667}"/>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62087" y="1676400"/>
            <a:ext cx="8701088"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Trade in Goods</a:t>
            </a:r>
          </a:p>
        </p:txBody>
      </p:sp>
      <p:sp>
        <p:nvSpPr>
          <p:cNvPr id="3" name="Content Placeholder 2"/>
          <p:cNvSpPr>
            <a:spLocks noGrp="1"/>
          </p:cNvSpPr>
          <p:nvPr>
            <p:ph idx="1"/>
          </p:nvPr>
        </p:nvSpPr>
        <p:spPr/>
        <p:txBody>
          <a:bodyPr/>
          <a:lstStyle/>
          <a:p>
            <a:pPr>
              <a:lnSpc>
                <a:spcPct val="80000"/>
              </a:lnSpc>
            </a:pPr>
            <a:r>
              <a:rPr lang="en-US" sz="2400" dirty="0"/>
              <a:t>The </a:t>
            </a:r>
            <a:r>
              <a:rPr lang="en-US" sz="2400" b="1" dirty="0">
                <a:solidFill>
                  <a:schemeClr val="accent5">
                    <a:lumMod val="50000"/>
                  </a:schemeClr>
                </a:solidFill>
              </a:rPr>
              <a:t>Marrakesh Agreement </a:t>
            </a:r>
            <a:r>
              <a:rPr lang="en-US" sz="2400" dirty="0"/>
              <a:t>contains GATT 1994, an Agreement on Agriculture, and an Agreement on Textiles and Clothing (expired in 2005)</a:t>
            </a:r>
          </a:p>
          <a:p>
            <a:pPr>
              <a:lnSpc>
                <a:spcPct val="80000"/>
              </a:lnSpc>
            </a:pPr>
            <a:r>
              <a:rPr lang="en-US" sz="2400" dirty="0">
                <a:solidFill>
                  <a:schemeClr val="accent5">
                    <a:lumMod val="50000"/>
                  </a:schemeClr>
                </a:solidFill>
              </a:rPr>
              <a:t>Agreement on Agriculture </a:t>
            </a:r>
            <a:r>
              <a:rPr lang="en-US" sz="2400" dirty="0"/>
              <a:t>addressed three issues</a:t>
            </a:r>
          </a:p>
          <a:p>
            <a:pPr lvl="1">
              <a:lnSpc>
                <a:spcPct val="80000"/>
              </a:lnSpc>
            </a:pPr>
            <a:r>
              <a:rPr lang="en-US" sz="2000" dirty="0">
                <a:solidFill>
                  <a:schemeClr val="accent5">
                    <a:lumMod val="50000"/>
                  </a:schemeClr>
                </a:solidFill>
              </a:rPr>
              <a:t>Market access</a:t>
            </a:r>
          </a:p>
          <a:p>
            <a:pPr lvl="2">
              <a:lnSpc>
                <a:spcPct val="80000"/>
              </a:lnSpc>
            </a:pPr>
            <a:r>
              <a:rPr lang="en-US" sz="1800" dirty="0"/>
              <a:t>Replaced quotas with a system of bound tariffs (</a:t>
            </a:r>
            <a:r>
              <a:rPr lang="en-US" sz="1800" dirty="0" err="1"/>
              <a:t>tariffication</a:t>
            </a:r>
            <a:r>
              <a:rPr lang="en-US" sz="1800" dirty="0"/>
              <a:t>) and tariff-reduction commitments</a:t>
            </a:r>
          </a:p>
          <a:p>
            <a:pPr lvl="1">
              <a:lnSpc>
                <a:spcPct val="80000"/>
              </a:lnSpc>
            </a:pPr>
            <a:r>
              <a:rPr lang="en-US" sz="2000" dirty="0">
                <a:solidFill>
                  <a:schemeClr val="accent5">
                    <a:lumMod val="50000"/>
                  </a:schemeClr>
                </a:solidFill>
              </a:rPr>
              <a:t>Domestic support</a:t>
            </a:r>
          </a:p>
          <a:p>
            <a:pPr lvl="2">
              <a:lnSpc>
                <a:spcPct val="80000"/>
              </a:lnSpc>
            </a:pPr>
            <a:r>
              <a:rPr lang="en-US" sz="1800" dirty="0"/>
              <a:t>Distinction was made between</a:t>
            </a:r>
          </a:p>
          <a:p>
            <a:pPr lvl="3">
              <a:lnSpc>
                <a:spcPct val="80000"/>
              </a:lnSpc>
            </a:pPr>
            <a:r>
              <a:rPr lang="en-US" sz="1600" dirty="0"/>
              <a:t>“</a:t>
            </a:r>
            <a:r>
              <a:rPr lang="en-US" sz="1600" b="1" dirty="0">
                <a:solidFill>
                  <a:schemeClr val="accent5">
                    <a:lumMod val="50000"/>
                  </a:schemeClr>
                </a:solidFill>
              </a:rPr>
              <a:t>Green box</a:t>
            </a:r>
            <a:r>
              <a:rPr lang="en-US" sz="1600" dirty="0"/>
              <a:t>” measures</a:t>
            </a:r>
            <a:r>
              <a:rPr lang="en-US" sz="1600" dirty="0">
                <a:cs typeface="Arial" charset="0"/>
              </a:rPr>
              <a:t>—</a:t>
            </a:r>
            <a:r>
              <a:rPr lang="en-US" sz="1600" dirty="0"/>
              <a:t>are exempt from any reduction commitments</a:t>
            </a:r>
          </a:p>
          <a:p>
            <a:pPr lvl="3">
              <a:lnSpc>
                <a:spcPct val="80000"/>
              </a:lnSpc>
            </a:pPr>
            <a:r>
              <a:rPr lang="en-US" sz="1600" dirty="0"/>
              <a:t>“</a:t>
            </a:r>
            <a:r>
              <a:rPr lang="en-US" sz="1600" b="1" dirty="0">
                <a:solidFill>
                  <a:schemeClr val="accent5">
                    <a:lumMod val="50000"/>
                  </a:schemeClr>
                </a:solidFill>
              </a:rPr>
              <a:t>Amber box</a:t>
            </a:r>
            <a:r>
              <a:rPr lang="en-US" sz="1600" dirty="0"/>
              <a:t>” measures</a:t>
            </a:r>
            <a:r>
              <a:rPr lang="en-US" sz="1600" dirty="0">
                <a:cs typeface="Arial" charset="0"/>
              </a:rPr>
              <a:t>—</a:t>
            </a:r>
            <a:r>
              <a:rPr lang="en-US" sz="1600" dirty="0"/>
              <a:t>are not exempt</a:t>
            </a:r>
          </a:p>
          <a:p>
            <a:pPr lvl="1">
              <a:lnSpc>
                <a:spcPct val="80000"/>
              </a:lnSpc>
            </a:pPr>
            <a:r>
              <a:rPr lang="en-US" sz="2000" dirty="0">
                <a:solidFill>
                  <a:schemeClr val="accent5">
                    <a:lumMod val="50000"/>
                  </a:schemeClr>
                </a:solidFill>
              </a:rPr>
              <a:t>Export subsidies</a:t>
            </a:r>
          </a:p>
          <a:p>
            <a:pPr lvl="2">
              <a:lnSpc>
                <a:spcPct val="80000"/>
              </a:lnSpc>
            </a:pPr>
            <a:r>
              <a:rPr lang="en-US" sz="1800" dirty="0"/>
              <a:t>Use was not eliminated but limited to specified situations</a:t>
            </a:r>
          </a:p>
          <a:p>
            <a:r>
              <a:rPr lang="en-US" sz="2400" dirty="0"/>
              <a:t>Represented a change in rules with little actual liberalization</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Trade in Services</a:t>
            </a:r>
          </a:p>
        </p:txBody>
      </p:sp>
      <p:sp>
        <p:nvSpPr>
          <p:cNvPr id="3" name="Content Placeholder 2"/>
          <p:cNvSpPr>
            <a:spLocks noGrp="1"/>
          </p:cNvSpPr>
          <p:nvPr>
            <p:ph idx="1"/>
          </p:nvPr>
        </p:nvSpPr>
        <p:spPr>
          <a:xfrm>
            <a:off x="457200" y="1524000"/>
            <a:ext cx="8229600" cy="4606925"/>
          </a:xfrm>
        </p:spPr>
        <p:txBody>
          <a:bodyPr/>
          <a:lstStyle/>
          <a:p>
            <a:pPr>
              <a:lnSpc>
                <a:spcPct val="90000"/>
              </a:lnSpc>
              <a:buNone/>
            </a:pPr>
            <a:endParaRPr lang="en-US" sz="2400" dirty="0"/>
          </a:p>
          <a:p>
            <a:pPr>
              <a:lnSpc>
                <a:spcPct val="90000"/>
              </a:lnSpc>
            </a:pPr>
            <a:r>
              <a:rPr lang="en-US" sz="2400" b="1" dirty="0">
                <a:solidFill>
                  <a:schemeClr val="accent5">
                    <a:lumMod val="50000"/>
                  </a:schemeClr>
                </a:solidFill>
              </a:rPr>
              <a:t>General Agreement on Trade in Services (GATS)</a:t>
            </a:r>
            <a:r>
              <a:rPr lang="en-US" sz="2400" dirty="0">
                <a:cs typeface="Arial" charset="0"/>
              </a:rPr>
              <a:t>—</a:t>
            </a:r>
            <a:r>
              <a:rPr lang="en-US" sz="2400" dirty="0"/>
              <a:t>significant outcome of </a:t>
            </a:r>
            <a:r>
              <a:rPr lang="en-US" sz="2400" b="1" dirty="0">
                <a:solidFill>
                  <a:schemeClr val="accent5">
                    <a:lumMod val="50000"/>
                  </a:schemeClr>
                </a:solidFill>
              </a:rPr>
              <a:t>Uruguay Round</a:t>
            </a:r>
          </a:p>
          <a:p>
            <a:pPr lvl="1">
              <a:lnSpc>
                <a:spcPct val="90000"/>
              </a:lnSpc>
            </a:pPr>
            <a:r>
              <a:rPr lang="en-US" sz="2000" dirty="0"/>
              <a:t>Represented first time services were brought into a multilateral trade agreement</a:t>
            </a:r>
          </a:p>
          <a:p>
            <a:pPr lvl="1">
              <a:lnSpc>
                <a:spcPct val="90000"/>
              </a:lnSpc>
            </a:pPr>
            <a:r>
              <a:rPr lang="en-US" sz="2000" dirty="0"/>
              <a:t>Negotiations were difficult due to fact that trade in services is less tangible than trade in goods</a:t>
            </a:r>
          </a:p>
          <a:p>
            <a:pPr>
              <a:lnSpc>
                <a:spcPct val="90000"/>
              </a:lnSpc>
            </a:pPr>
            <a:r>
              <a:rPr lang="en-US" sz="2400" dirty="0"/>
              <a:t>Defined trade in services as occurring in one of four modes</a:t>
            </a:r>
          </a:p>
          <a:p>
            <a:pPr lvl="1">
              <a:lnSpc>
                <a:spcPct val="90000"/>
              </a:lnSpc>
            </a:pPr>
            <a:r>
              <a:rPr lang="en-US" sz="2000" dirty="0"/>
              <a:t>Mode 1:  </a:t>
            </a:r>
            <a:r>
              <a:rPr lang="en-US" sz="2000" dirty="0">
                <a:solidFill>
                  <a:schemeClr val="accent5">
                    <a:lumMod val="50000"/>
                  </a:schemeClr>
                </a:solidFill>
              </a:rPr>
              <a:t>Cross-border trade</a:t>
            </a:r>
            <a:r>
              <a:rPr lang="en-US" sz="2000" dirty="0"/>
              <a:t> </a:t>
            </a:r>
          </a:p>
          <a:p>
            <a:pPr lvl="1">
              <a:lnSpc>
                <a:spcPct val="90000"/>
              </a:lnSpc>
            </a:pPr>
            <a:r>
              <a:rPr lang="en-US" sz="2000" dirty="0"/>
              <a:t>Mode 2:  </a:t>
            </a:r>
            <a:r>
              <a:rPr lang="en-US" sz="2000" dirty="0">
                <a:solidFill>
                  <a:schemeClr val="accent5">
                    <a:lumMod val="50000"/>
                  </a:schemeClr>
                </a:solidFill>
              </a:rPr>
              <a:t>Movement of consumers </a:t>
            </a:r>
          </a:p>
          <a:p>
            <a:pPr lvl="1">
              <a:lnSpc>
                <a:spcPct val="90000"/>
              </a:lnSpc>
            </a:pPr>
            <a:r>
              <a:rPr lang="en-US" sz="2000" dirty="0"/>
              <a:t>Mode 3:  </a:t>
            </a:r>
            <a:r>
              <a:rPr lang="en-US" sz="2000" dirty="0">
                <a:solidFill>
                  <a:schemeClr val="accent5">
                    <a:lumMod val="50000"/>
                  </a:schemeClr>
                </a:solidFill>
              </a:rPr>
              <a:t>Foreign direct investment or FDI</a:t>
            </a:r>
          </a:p>
          <a:p>
            <a:pPr lvl="1">
              <a:lnSpc>
                <a:spcPct val="90000"/>
              </a:lnSpc>
            </a:pPr>
            <a:r>
              <a:rPr lang="en-US" sz="2000" dirty="0"/>
              <a:t>Mode 4:  </a:t>
            </a:r>
            <a:r>
              <a:rPr lang="en-US" sz="2000" dirty="0">
                <a:solidFill>
                  <a:schemeClr val="accent5">
                    <a:lumMod val="50000"/>
                  </a:schemeClr>
                </a:solidFill>
              </a:rPr>
              <a:t>Movement of natural persons </a:t>
            </a:r>
          </a:p>
          <a:p>
            <a:endParaRPr lang="en-US"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Trade in Services</a:t>
            </a:r>
          </a:p>
        </p:txBody>
      </p:sp>
      <p:sp>
        <p:nvSpPr>
          <p:cNvPr id="3" name="Content Placeholder 2"/>
          <p:cNvSpPr>
            <a:spLocks noGrp="1"/>
          </p:cNvSpPr>
          <p:nvPr>
            <p:ph idx="1"/>
          </p:nvPr>
        </p:nvSpPr>
        <p:spPr/>
        <p:txBody>
          <a:bodyPr/>
          <a:lstStyle/>
          <a:p>
            <a:pPr>
              <a:lnSpc>
                <a:spcPct val="80000"/>
              </a:lnSpc>
            </a:pPr>
            <a:r>
              <a:rPr lang="en-US" sz="2400" dirty="0">
                <a:solidFill>
                  <a:schemeClr val="accent5">
                    <a:lumMod val="50000"/>
                  </a:schemeClr>
                </a:solidFill>
              </a:rPr>
              <a:t>Cross-border trade</a:t>
            </a:r>
          </a:p>
          <a:p>
            <a:pPr lvl="1">
              <a:lnSpc>
                <a:spcPct val="80000"/>
              </a:lnSpc>
            </a:pPr>
            <a:r>
              <a:rPr lang="en-US" sz="2000" dirty="0"/>
              <a:t>Mode of supply that does not require physical movement of producers or consumers</a:t>
            </a:r>
          </a:p>
          <a:p>
            <a:pPr lvl="2">
              <a:lnSpc>
                <a:spcPct val="80000"/>
              </a:lnSpc>
            </a:pPr>
            <a:r>
              <a:rPr lang="en-US" sz="1800" dirty="0"/>
              <a:t>For example, Indian firms provide medical transcription services to US hospitals via satellite technology</a:t>
            </a:r>
          </a:p>
          <a:p>
            <a:pPr>
              <a:lnSpc>
                <a:spcPct val="80000"/>
              </a:lnSpc>
            </a:pPr>
            <a:r>
              <a:rPr lang="en-US" sz="2400" dirty="0">
                <a:solidFill>
                  <a:schemeClr val="accent5">
                    <a:lumMod val="50000"/>
                  </a:schemeClr>
                </a:solidFill>
              </a:rPr>
              <a:t>Movement of consumers</a:t>
            </a:r>
          </a:p>
          <a:p>
            <a:pPr lvl="1">
              <a:lnSpc>
                <a:spcPct val="80000"/>
              </a:lnSpc>
            </a:pPr>
            <a:r>
              <a:rPr lang="en-US" sz="2000" dirty="0"/>
              <a:t>Consumer travels to the country of producer</a:t>
            </a:r>
          </a:p>
          <a:p>
            <a:pPr lvl="2">
              <a:lnSpc>
                <a:spcPct val="80000"/>
              </a:lnSpc>
            </a:pPr>
            <a:r>
              <a:rPr lang="en-US" sz="1800" dirty="0"/>
              <a:t>For example, tourism services</a:t>
            </a:r>
          </a:p>
          <a:p>
            <a:pPr>
              <a:lnSpc>
                <a:spcPct val="80000"/>
              </a:lnSpc>
            </a:pPr>
            <a:r>
              <a:rPr lang="en-US" sz="2400" dirty="0">
                <a:solidFill>
                  <a:schemeClr val="accent5">
                    <a:lumMod val="50000"/>
                  </a:schemeClr>
                </a:solidFill>
              </a:rPr>
              <a:t>Foreign direct investment</a:t>
            </a:r>
          </a:p>
          <a:p>
            <a:pPr lvl="1">
              <a:lnSpc>
                <a:spcPct val="80000"/>
              </a:lnSpc>
            </a:pPr>
            <a:r>
              <a:rPr lang="en-US" sz="2000" dirty="0"/>
              <a:t>Services that require a commercial presence by producers in country of the consumers</a:t>
            </a:r>
          </a:p>
          <a:p>
            <a:pPr lvl="2">
              <a:lnSpc>
                <a:spcPct val="80000"/>
              </a:lnSpc>
            </a:pPr>
            <a:r>
              <a:rPr lang="en-US" sz="1800" dirty="0"/>
              <a:t>For example, financial services</a:t>
            </a:r>
          </a:p>
          <a:p>
            <a:pPr>
              <a:lnSpc>
                <a:spcPct val="80000"/>
              </a:lnSpc>
            </a:pPr>
            <a:r>
              <a:rPr lang="en-US" sz="2400" dirty="0">
                <a:solidFill>
                  <a:schemeClr val="accent5">
                    <a:lumMod val="50000"/>
                  </a:schemeClr>
                </a:solidFill>
              </a:rPr>
              <a:t>Temporary movement of natural persons</a:t>
            </a:r>
          </a:p>
          <a:p>
            <a:pPr lvl="1">
              <a:lnSpc>
                <a:spcPct val="80000"/>
              </a:lnSpc>
            </a:pPr>
            <a:r>
              <a:rPr lang="en-US" sz="2000" dirty="0"/>
              <a:t>Non-commercial presence by producers</a:t>
            </a:r>
          </a:p>
          <a:p>
            <a:pPr lvl="2">
              <a:lnSpc>
                <a:spcPct val="80000"/>
              </a:lnSpc>
            </a:pPr>
            <a:r>
              <a:rPr lang="en-US" sz="1800" dirty="0"/>
              <a:t>For example, consulting, construction, and instructional services</a:t>
            </a:r>
          </a:p>
          <a:p>
            <a:endParaRPr lang="en-US"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GATS Protocols</a:t>
            </a:r>
          </a:p>
        </p:txBody>
      </p:sp>
      <p:sp>
        <p:nvSpPr>
          <p:cNvPr id="3" name="Content Placeholder 2"/>
          <p:cNvSpPr>
            <a:spLocks noGrp="1"/>
          </p:cNvSpPr>
          <p:nvPr>
            <p:ph idx="1"/>
          </p:nvPr>
        </p:nvSpPr>
        <p:spPr/>
        <p:txBody>
          <a:bodyPr/>
          <a:lstStyle/>
          <a:p>
            <a:pPr>
              <a:lnSpc>
                <a:spcPct val="90000"/>
              </a:lnSpc>
            </a:pPr>
            <a:r>
              <a:rPr lang="en-US" sz="2600" dirty="0"/>
              <a:t>Second GATS Protocol: Revised Schedules of Commitments on Financial Services, 1995</a:t>
            </a:r>
          </a:p>
          <a:p>
            <a:pPr>
              <a:lnSpc>
                <a:spcPct val="90000"/>
              </a:lnSpc>
            </a:pPr>
            <a:r>
              <a:rPr lang="en-US" sz="2600" dirty="0"/>
              <a:t>Third GATS Protocol: Schedules of Specific Commitments Relating to Movement of Natural Persons, 1995</a:t>
            </a:r>
          </a:p>
          <a:p>
            <a:pPr>
              <a:lnSpc>
                <a:spcPct val="90000"/>
              </a:lnSpc>
            </a:pPr>
            <a:r>
              <a:rPr lang="en-US" sz="2600" dirty="0"/>
              <a:t>Fourth GATS Protocol: Schedules of Specific Commitments Concerning Basic Telecommunications, 1997</a:t>
            </a:r>
          </a:p>
          <a:p>
            <a:pPr>
              <a:lnSpc>
                <a:spcPct val="90000"/>
              </a:lnSpc>
            </a:pPr>
            <a:r>
              <a:rPr lang="en-US" sz="2600" dirty="0"/>
              <a:t>Fifth GATS Protocol: Schedules of Specific Commitments and Lists of Exemptions from Article II Concerning Financial Services, 1998</a:t>
            </a:r>
          </a:p>
          <a:p>
            <a:endParaRPr lang="en-US"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Intellectual Property</a:t>
            </a:r>
          </a:p>
        </p:txBody>
      </p:sp>
      <p:sp>
        <p:nvSpPr>
          <p:cNvPr id="3" name="Content Placeholder 2"/>
          <p:cNvSpPr>
            <a:spLocks noGrp="1"/>
          </p:cNvSpPr>
          <p:nvPr>
            <p:ph idx="1"/>
          </p:nvPr>
        </p:nvSpPr>
        <p:spPr>
          <a:xfrm>
            <a:off x="457200" y="1417638"/>
            <a:ext cx="8229600" cy="4713287"/>
          </a:xfrm>
        </p:spPr>
        <p:txBody>
          <a:bodyPr/>
          <a:lstStyle/>
          <a:p>
            <a:pPr>
              <a:lnSpc>
                <a:spcPct val="90000"/>
              </a:lnSpc>
            </a:pPr>
            <a:r>
              <a:rPr lang="en-US" sz="2400" dirty="0"/>
              <a:t>Definition: An asset in the form of rights conferred upon a product of invention or creation by a country’s legal system</a:t>
            </a:r>
          </a:p>
          <a:p>
            <a:pPr>
              <a:lnSpc>
                <a:spcPct val="90000"/>
              </a:lnSpc>
            </a:pPr>
            <a:r>
              <a:rPr lang="en-US" sz="2400" dirty="0"/>
              <a:t>Agreement on </a:t>
            </a:r>
            <a:r>
              <a:rPr lang="en-US" sz="2400" dirty="0">
                <a:solidFill>
                  <a:schemeClr val="accent5">
                    <a:lumMod val="50000"/>
                  </a:schemeClr>
                </a:solidFill>
              </a:rPr>
              <a:t>Trade-Related Aspects of Intellectual Property Rights</a:t>
            </a:r>
          </a:p>
          <a:p>
            <a:pPr lvl="1">
              <a:lnSpc>
                <a:spcPct val="90000"/>
              </a:lnSpc>
            </a:pPr>
            <a:r>
              <a:rPr lang="en-US" sz="2000" dirty="0"/>
              <a:t>Most contentious aspect of Marrakesh Agreement</a:t>
            </a:r>
          </a:p>
          <a:p>
            <a:pPr lvl="1">
              <a:lnSpc>
                <a:spcPct val="90000"/>
              </a:lnSpc>
            </a:pPr>
            <a:r>
              <a:rPr lang="en-US" sz="2000" dirty="0"/>
              <a:t>Defined intellectual property as belonging to one of six categories</a:t>
            </a:r>
          </a:p>
          <a:p>
            <a:pPr lvl="2">
              <a:lnSpc>
                <a:spcPct val="90000"/>
              </a:lnSpc>
            </a:pPr>
            <a:r>
              <a:rPr lang="en-US" sz="1800" dirty="0">
                <a:solidFill>
                  <a:schemeClr val="accent5">
                    <a:lumMod val="50000"/>
                  </a:schemeClr>
                </a:solidFill>
              </a:rPr>
              <a:t>Copyrights</a:t>
            </a:r>
          </a:p>
          <a:p>
            <a:pPr lvl="2">
              <a:lnSpc>
                <a:spcPct val="90000"/>
              </a:lnSpc>
            </a:pPr>
            <a:r>
              <a:rPr lang="en-US" sz="1800" dirty="0">
                <a:solidFill>
                  <a:schemeClr val="accent5">
                    <a:lumMod val="50000"/>
                  </a:schemeClr>
                </a:solidFill>
              </a:rPr>
              <a:t>Trademarks</a:t>
            </a:r>
          </a:p>
          <a:p>
            <a:pPr lvl="2">
              <a:lnSpc>
                <a:spcPct val="90000"/>
              </a:lnSpc>
            </a:pPr>
            <a:r>
              <a:rPr lang="en-US" sz="1800" dirty="0">
                <a:solidFill>
                  <a:schemeClr val="accent5">
                    <a:lumMod val="50000"/>
                  </a:schemeClr>
                </a:solidFill>
              </a:rPr>
              <a:t>Geographical indications</a:t>
            </a:r>
          </a:p>
          <a:p>
            <a:pPr lvl="2">
              <a:lnSpc>
                <a:spcPct val="90000"/>
              </a:lnSpc>
            </a:pPr>
            <a:r>
              <a:rPr lang="en-US" sz="1800" dirty="0">
                <a:solidFill>
                  <a:schemeClr val="accent5">
                    <a:lumMod val="50000"/>
                  </a:schemeClr>
                </a:solidFill>
              </a:rPr>
              <a:t>Industrial designs</a:t>
            </a:r>
          </a:p>
          <a:p>
            <a:pPr lvl="2">
              <a:lnSpc>
                <a:spcPct val="90000"/>
              </a:lnSpc>
            </a:pPr>
            <a:r>
              <a:rPr lang="en-US" sz="1800" dirty="0">
                <a:solidFill>
                  <a:schemeClr val="accent5">
                    <a:lumMod val="50000"/>
                  </a:schemeClr>
                </a:solidFill>
              </a:rPr>
              <a:t>Patents</a:t>
            </a:r>
          </a:p>
          <a:p>
            <a:pPr lvl="2">
              <a:lnSpc>
                <a:spcPct val="90000"/>
              </a:lnSpc>
            </a:pPr>
            <a:r>
              <a:rPr lang="en-US" sz="1800" dirty="0">
                <a:solidFill>
                  <a:schemeClr val="accent5">
                    <a:lumMod val="50000"/>
                  </a:schemeClr>
                </a:solidFill>
              </a:rPr>
              <a:t>Layout designs of integrated circuits</a:t>
            </a:r>
          </a:p>
          <a:p>
            <a:pPr lvl="1">
              <a:lnSpc>
                <a:spcPct val="90000"/>
              </a:lnSpc>
            </a:pPr>
            <a:r>
              <a:rPr lang="en-US" sz="2000" dirty="0"/>
              <a:t>Applied the principle of </a:t>
            </a:r>
            <a:r>
              <a:rPr lang="en-US" sz="2000" dirty="0">
                <a:solidFill>
                  <a:schemeClr val="accent5">
                    <a:lumMod val="50000"/>
                  </a:schemeClr>
                </a:solidFill>
              </a:rPr>
              <a:t>nondiscrimination</a:t>
            </a:r>
            <a:r>
              <a:rPr lang="en-US" sz="2000" dirty="0"/>
              <a:t> to intellectual property</a:t>
            </a:r>
          </a:p>
          <a:p>
            <a:endParaRPr lang="en-US"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TRIPS Agreement</a:t>
            </a:r>
          </a:p>
        </p:txBody>
      </p:sp>
      <p:sp>
        <p:nvSpPr>
          <p:cNvPr id="3" name="Content Placeholder 2"/>
          <p:cNvSpPr>
            <a:spLocks noGrp="1"/>
          </p:cNvSpPr>
          <p:nvPr>
            <p:ph idx="1"/>
          </p:nvPr>
        </p:nvSpPr>
        <p:spPr>
          <a:xfrm>
            <a:off x="457200" y="1371600"/>
            <a:ext cx="8229600" cy="4759325"/>
          </a:xfrm>
        </p:spPr>
        <p:txBody>
          <a:bodyPr/>
          <a:lstStyle/>
          <a:p>
            <a:pPr>
              <a:lnSpc>
                <a:spcPct val="80000"/>
              </a:lnSpc>
            </a:pPr>
            <a:r>
              <a:rPr lang="en-US" sz="2000" dirty="0"/>
              <a:t>Sets out obligations for members</a:t>
            </a:r>
          </a:p>
          <a:p>
            <a:pPr lvl="1">
              <a:lnSpc>
                <a:spcPct val="80000"/>
              </a:lnSpc>
            </a:pPr>
            <a:r>
              <a:rPr lang="en-US" sz="1800" dirty="0">
                <a:solidFill>
                  <a:schemeClr val="accent5">
                    <a:lumMod val="50000"/>
                  </a:schemeClr>
                </a:solidFill>
              </a:rPr>
              <a:t>Copyrights</a:t>
            </a:r>
          </a:p>
          <a:p>
            <a:pPr lvl="2">
              <a:lnSpc>
                <a:spcPct val="80000"/>
              </a:lnSpc>
            </a:pPr>
            <a:r>
              <a:rPr lang="en-US" sz="1600" dirty="0"/>
              <a:t>Members must comply with 1971 Berne Convention on copyrights</a:t>
            </a:r>
          </a:p>
          <a:p>
            <a:pPr lvl="1">
              <a:lnSpc>
                <a:spcPct val="80000"/>
              </a:lnSpc>
            </a:pPr>
            <a:r>
              <a:rPr lang="en-US" sz="1800" dirty="0">
                <a:solidFill>
                  <a:schemeClr val="accent5">
                    <a:lumMod val="50000"/>
                  </a:schemeClr>
                </a:solidFill>
              </a:rPr>
              <a:t>Trademarks</a:t>
            </a:r>
          </a:p>
          <a:p>
            <a:pPr lvl="2">
              <a:lnSpc>
                <a:spcPct val="80000"/>
              </a:lnSpc>
            </a:pPr>
            <a:r>
              <a:rPr lang="en-US" sz="1600" dirty="0"/>
              <a:t>Goods and services are to be protected for a term of no less than seven years</a:t>
            </a:r>
          </a:p>
          <a:p>
            <a:pPr lvl="2">
              <a:lnSpc>
                <a:spcPct val="80000"/>
              </a:lnSpc>
            </a:pPr>
            <a:r>
              <a:rPr lang="en-US" sz="1600" dirty="0"/>
              <a:t>Provisions for the registration of trademarks must be made and are renewable indefinitely</a:t>
            </a:r>
          </a:p>
          <a:p>
            <a:pPr lvl="1">
              <a:lnSpc>
                <a:spcPct val="80000"/>
              </a:lnSpc>
            </a:pPr>
            <a:r>
              <a:rPr lang="en-US" sz="1800" dirty="0">
                <a:solidFill>
                  <a:schemeClr val="accent5">
                    <a:lumMod val="50000"/>
                  </a:schemeClr>
                </a:solidFill>
              </a:rPr>
              <a:t>Geographical indications</a:t>
            </a:r>
          </a:p>
          <a:p>
            <a:pPr lvl="2">
              <a:lnSpc>
                <a:spcPct val="80000"/>
              </a:lnSpc>
            </a:pPr>
            <a:r>
              <a:rPr lang="en-US" sz="1600" dirty="0"/>
              <a:t>Members must provide legal means to prevent false use of geographical indications</a:t>
            </a:r>
          </a:p>
          <a:p>
            <a:pPr lvl="1">
              <a:lnSpc>
                <a:spcPct val="80000"/>
              </a:lnSpc>
            </a:pPr>
            <a:r>
              <a:rPr lang="en-US" sz="1800" dirty="0">
                <a:solidFill>
                  <a:schemeClr val="accent5">
                    <a:lumMod val="50000"/>
                  </a:schemeClr>
                </a:solidFill>
              </a:rPr>
              <a:t>Industrial designs</a:t>
            </a:r>
          </a:p>
          <a:p>
            <a:pPr lvl="2">
              <a:lnSpc>
                <a:spcPct val="80000"/>
              </a:lnSpc>
            </a:pPr>
            <a:r>
              <a:rPr lang="en-US" sz="1600" dirty="0"/>
              <a:t>Members must protect “independently created industrial designs that are new or original”</a:t>
            </a:r>
          </a:p>
          <a:p>
            <a:pPr lvl="1">
              <a:lnSpc>
                <a:spcPct val="80000"/>
              </a:lnSpc>
            </a:pPr>
            <a:r>
              <a:rPr lang="en-US" sz="1800" dirty="0">
                <a:solidFill>
                  <a:schemeClr val="accent5">
                    <a:lumMod val="50000"/>
                  </a:schemeClr>
                </a:solidFill>
              </a:rPr>
              <a:t>Patents</a:t>
            </a:r>
          </a:p>
          <a:p>
            <a:pPr lvl="2">
              <a:lnSpc>
                <a:spcPct val="80000"/>
              </a:lnSpc>
            </a:pPr>
            <a:r>
              <a:rPr lang="en-US" sz="1600" dirty="0"/>
              <a:t>Exceptions exist and include protection of public order, human, animal, and plant life</a:t>
            </a:r>
          </a:p>
          <a:p>
            <a:pPr lvl="1">
              <a:lnSpc>
                <a:spcPct val="80000"/>
              </a:lnSpc>
            </a:pPr>
            <a:r>
              <a:rPr lang="en-US" sz="1800" dirty="0">
                <a:solidFill>
                  <a:schemeClr val="accent5">
                    <a:lumMod val="50000"/>
                  </a:schemeClr>
                </a:solidFill>
              </a:rPr>
              <a:t>Layout designs of integrated circuits</a:t>
            </a:r>
          </a:p>
          <a:p>
            <a:pPr lvl="2">
              <a:lnSpc>
                <a:spcPct val="80000"/>
              </a:lnSpc>
            </a:pPr>
            <a:r>
              <a:rPr lang="en-US" sz="1600" dirty="0"/>
              <a:t>Distribution of protected layout designs is forbidden</a:t>
            </a:r>
          </a:p>
          <a:p>
            <a:endParaRPr lang="en-US" dirty="0"/>
          </a:p>
        </p:txBody>
      </p:sp>
      <p:sp>
        <p:nvSpPr>
          <p:cNvPr id="4" name="Footer Placeholder 3"/>
          <p:cNvSpPr>
            <a:spLocks noGrp="1"/>
          </p:cNvSpPr>
          <p:nvPr>
            <p:ph type="ftr" sz="quarter" idx="11"/>
          </p:nvPr>
        </p:nvSpPr>
        <p:spPr>
          <a:xfrm>
            <a:off x="3124200" y="6248400"/>
            <a:ext cx="3276600" cy="457200"/>
          </a:xfrm>
        </p:spPr>
        <p:txBody>
          <a:bodyPr/>
          <a:lstStyle/>
          <a:p>
            <a:r>
              <a:rPr lang="en-US" altLang="en-US" dirty="0"/>
              <a:t>© Kenneth A. Reinert, </a:t>
            </a:r>
          </a:p>
          <a:p>
            <a:r>
              <a:rPr lang="en-US" altLang="en-US" dirty="0"/>
              <a:t>Cambridge University Press 2021</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TRIPS Agreement: controversies</a:t>
            </a:r>
          </a:p>
        </p:txBody>
      </p:sp>
      <p:sp>
        <p:nvSpPr>
          <p:cNvPr id="3" name="Content Placeholder 2"/>
          <p:cNvSpPr>
            <a:spLocks noGrp="1"/>
          </p:cNvSpPr>
          <p:nvPr>
            <p:ph idx="1"/>
          </p:nvPr>
        </p:nvSpPr>
        <p:spPr/>
        <p:txBody>
          <a:bodyPr/>
          <a:lstStyle/>
          <a:p>
            <a:pPr>
              <a:lnSpc>
                <a:spcPct val="90000"/>
              </a:lnSpc>
            </a:pPr>
            <a:r>
              <a:rPr lang="en-US" sz="2600" dirty="0"/>
              <a:t>Citizens and firms in developed countries own most of the world’s IP</a:t>
            </a:r>
          </a:p>
          <a:p>
            <a:pPr>
              <a:lnSpc>
                <a:spcPct val="90000"/>
              </a:lnSpc>
            </a:pPr>
            <a:r>
              <a:rPr lang="en-US" sz="2600" dirty="0"/>
              <a:t>Developing countries currently often have less IP protection than developed countries</a:t>
            </a:r>
          </a:p>
          <a:p>
            <a:pPr lvl="1">
              <a:lnSpc>
                <a:spcPct val="90000"/>
              </a:lnSpc>
            </a:pPr>
            <a:r>
              <a:rPr lang="en-US" sz="2000" dirty="0"/>
              <a:t>Especially in the case of patents</a:t>
            </a:r>
          </a:p>
          <a:p>
            <a:pPr>
              <a:lnSpc>
                <a:spcPct val="90000"/>
              </a:lnSpc>
            </a:pPr>
            <a:r>
              <a:rPr lang="en-US" sz="2600" dirty="0"/>
              <a:t>Raises cost of many goods and services to developing countries</a:t>
            </a:r>
          </a:p>
          <a:p>
            <a:pPr lvl="1">
              <a:lnSpc>
                <a:spcPct val="90000"/>
              </a:lnSpc>
            </a:pPr>
            <a:r>
              <a:rPr lang="en-US" sz="2000" dirty="0"/>
              <a:t>Represents a transfer from developing country consumers to developed country producers</a:t>
            </a:r>
          </a:p>
          <a:p>
            <a:r>
              <a:rPr lang="en-US" sz="2600" dirty="0"/>
              <a:t>Issues have also been raised about the impact of new pharmaceutical patents on access to medicines</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Dispute Settlement</a:t>
            </a:r>
          </a:p>
        </p:txBody>
      </p:sp>
      <p:sp>
        <p:nvSpPr>
          <p:cNvPr id="3" name="Content Placeholder 2"/>
          <p:cNvSpPr>
            <a:spLocks noGrp="1"/>
          </p:cNvSpPr>
          <p:nvPr>
            <p:ph idx="1"/>
          </p:nvPr>
        </p:nvSpPr>
        <p:spPr/>
        <p:txBody>
          <a:bodyPr/>
          <a:lstStyle/>
          <a:p>
            <a:pPr>
              <a:lnSpc>
                <a:spcPct val="90000"/>
              </a:lnSpc>
            </a:pPr>
            <a:r>
              <a:rPr lang="en-US" b="1" dirty="0">
                <a:solidFill>
                  <a:schemeClr val="accent5">
                    <a:lumMod val="50000"/>
                  </a:schemeClr>
                </a:solidFill>
              </a:rPr>
              <a:t>Marrakesh Agreement </a:t>
            </a:r>
            <a:r>
              <a:rPr lang="en-US" dirty="0"/>
              <a:t>included an </a:t>
            </a:r>
            <a:r>
              <a:rPr lang="en-US" dirty="0">
                <a:solidFill>
                  <a:schemeClr val="accent5">
                    <a:lumMod val="50000"/>
                  </a:schemeClr>
                </a:solidFill>
              </a:rPr>
              <a:t>Understanding on Rules and Procedures Governing the Settlement of Disputes</a:t>
            </a:r>
          </a:p>
          <a:p>
            <a:pPr>
              <a:lnSpc>
                <a:spcPct val="90000"/>
              </a:lnSpc>
            </a:pPr>
            <a:r>
              <a:rPr lang="en-US" dirty="0"/>
              <a:t>Original GATT was unclear about resolution of disputes</a:t>
            </a:r>
            <a:r>
              <a:rPr lang="en-US" dirty="0">
                <a:cs typeface="Arial" charset="0"/>
              </a:rPr>
              <a:t>—</a:t>
            </a:r>
            <a:r>
              <a:rPr lang="en-US" dirty="0"/>
              <a:t>Marrakesh Agreement attempted to clarify dispute settlement procedures </a:t>
            </a:r>
          </a:p>
          <a:p>
            <a:pPr>
              <a:lnSpc>
                <a:spcPct val="90000"/>
              </a:lnSpc>
            </a:pPr>
            <a:r>
              <a:rPr lang="en-US" dirty="0"/>
              <a:t>WTO includes councils on trade in goods and services as well as a council on TRIPs </a:t>
            </a:r>
          </a:p>
          <a:p>
            <a:pPr lvl="1">
              <a:lnSpc>
                <a:spcPct val="90000"/>
              </a:lnSpc>
            </a:pPr>
            <a:r>
              <a:rPr lang="en-US" dirty="0"/>
              <a:t>Should help minimize occurrence of disputes</a:t>
            </a:r>
          </a:p>
          <a:p>
            <a:endParaRPr lang="en-US"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Introduction</a:t>
            </a:r>
          </a:p>
        </p:txBody>
      </p:sp>
      <p:sp>
        <p:nvSpPr>
          <p:cNvPr id="3" name="Content Placeholder 2"/>
          <p:cNvSpPr>
            <a:spLocks noGrp="1"/>
          </p:cNvSpPr>
          <p:nvPr>
            <p:ph idx="1"/>
          </p:nvPr>
        </p:nvSpPr>
        <p:spPr/>
        <p:txBody>
          <a:bodyPr/>
          <a:lstStyle/>
          <a:p>
            <a:r>
              <a:rPr lang="en-US" dirty="0"/>
              <a:t>This chapter covers key aspects of the </a:t>
            </a:r>
            <a:r>
              <a:rPr lang="en-US" b="1" dirty="0">
                <a:solidFill>
                  <a:schemeClr val="accent5">
                    <a:lumMod val="50000"/>
                  </a:schemeClr>
                </a:solidFill>
              </a:rPr>
              <a:t>World Trade Organization (WTO)</a:t>
            </a:r>
          </a:p>
          <a:p>
            <a:r>
              <a:rPr lang="en-US" dirty="0"/>
              <a:t>Covers the </a:t>
            </a:r>
            <a:r>
              <a:rPr lang="en-US" b="1" dirty="0">
                <a:solidFill>
                  <a:schemeClr val="accent5">
                    <a:lumMod val="50000"/>
                  </a:schemeClr>
                </a:solidFill>
              </a:rPr>
              <a:t>General Agreement on Tariffs and Trade (GATT) </a:t>
            </a:r>
            <a:r>
              <a:rPr lang="en-US" dirty="0"/>
              <a:t>and trade in goods</a:t>
            </a:r>
          </a:p>
          <a:p>
            <a:r>
              <a:rPr lang="en-US" dirty="0"/>
              <a:t>Addresses trade in </a:t>
            </a:r>
            <a:r>
              <a:rPr lang="en-US" dirty="0">
                <a:solidFill>
                  <a:schemeClr val="accent5">
                    <a:lumMod val="50000"/>
                  </a:schemeClr>
                </a:solidFill>
              </a:rPr>
              <a:t>services</a:t>
            </a:r>
            <a:r>
              <a:rPr lang="en-US" dirty="0"/>
              <a:t> and </a:t>
            </a:r>
            <a:r>
              <a:rPr lang="en-US" dirty="0">
                <a:solidFill>
                  <a:schemeClr val="accent5">
                    <a:lumMod val="50000"/>
                  </a:schemeClr>
                </a:solidFill>
              </a:rPr>
              <a:t>intellectual property</a:t>
            </a:r>
            <a:r>
              <a:rPr lang="en-US" dirty="0"/>
              <a:t> </a:t>
            </a:r>
          </a:p>
          <a:p>
            <a:r>
              <a:rPr lang="en-US" dirty="0"/>
              <a:t>Discusses </a:t>
            </a:r>
            <a:r>
              <a:rPr lang="en-US" dirty="0">
                <a:solidFill>
                  <a:schemeClr val="accent5">
                    <a:lumMod val="50000"/>
                  </a:schemeClr>
                </a:solidFill>
              </a:rPr>
              <a:t>dispute settlement</a:t>
            </a:r>
            <a:r>
              <a:rPr lang="en-US" dirty="0"/>
              <a:t>, the </a:t>
            </a:r>
            <a:r>
              <a:rPr lang="en-US" dirty="0">
                <a:solidFill>
                  <a:schemeClr val="accent5">
                    <a:lumMod val="50000"/>
                  </a:schemeClr>
                </a:solidFill>
              </a:rPr>
              <a:t>environment</a:t>
            </a:r>
            <a:r>
              <a:rPr lang="en-US" dirty="0"/>
              <a:t> and the </a:t>
            </a:r>
            <a:r>
              <a:rPr lang="en-US" b="1" dirty="0">
                <a:solidFill>
                  <a:schemeClr val="accent5">
                    <a:lumMod val="50000"/>
                  </a:schemeClr>
                </a:solidFill>
              </a:rPr>
              <a:t>Doha Round</a:t>
            </a:r>
          </a:p>
          <a:p>
            <a:endParaRPr lang="en-US" dirty="0"/>
          </a:p>
          <a:p>
            <a:endParaRPr lang="en-US"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Figure 8.2: Dispute Settlement </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pic>
        <p:nvPicPr>
          <p:cNvPr id="5" name="Content Placeholder 4" descr="The diagram illustrates the WTO dispute settlement process. It begins with a &quot;Consultation&quot; phase, where the involved parties attempt to resolve the issue within 60 days. If unresolved, the process advances to the &quot;Panel&quot; stage, where a formal review is conducted. Should a party disagree with the panel's findings, it can appeal to the &quot;Appellate Body.&quot; If the Appellate Body determines that a member's measures are inconsistent with WTO agreements, the final step requires the &quot;Disputed Measure to Be Brought into Conformity&quot; with the agreed rules."/>
          <p:cNvPicPr>
            <a:picLocks noGrp="1" noChangeAspect="1" noChangeArrowheads="1"/>
          </p:cNvPicPr>
          <p:nvPr>
            <p:ph idx="1"/>
          </p:nvPr>
        </p:nvPicPr>
        <p:blipFill>
          <a:blip r:embed="rId2" cstate="print"/>
          <a:srcRect/>
          <a:stretch>
            <a:fillRect/>
          </a:stretch>
        </p:blipFill>
        <p:spPr bwMode="auto">
          <a:xfrm>
            <a:off x="2514600" y="1524000"/>
            <a:ext cx="4191000" cy="4191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Dispute Settlement</a:t>
            </a:r>
          </a:p>
        </p:txBody>
      </p:sp>
      <p:sp>
        <p:nvSpPr>
          <p:cNvPr id="3" name="Content Placeholder 2"/>
          <p:cNvSpPr>
            <a:spLocks noGrp="1"/>
          </p:cNvSpPr>
          <p:nvPr>
            <p:ph idx="1"/>
          </p:nvPr>
        </p:nvSpPr>
        <p:spPr>
          <a:xfrm>
            <a:off x="457200" y="1371600"/>
            <a:ext cx="8229600" cy="4759325"/>
          </a:xfrm>
        </p:spPr>
        <p:txBody>
          <a:bodyPr/>
          <a:lstStyle/>
          <a:p>
            <a:pPr>
              <a:lnSpc>
                <a:spcPct val="80000"/>
              </a:lnSpc>
            </a:pPr>
            <a:r>
              <a:rPr lang="en-US" sz="2600" dirty="0"/>
              <a:t>If the consultation process fails to settle a dispute within 60 days, the complaining member may request the establishment of a </a:t>
            </a:r>
            <a:r>
              <a:rPr lang="en-US" sz="2600" dirty="0">
                <a:solidFill>
                  <a:schemeClr val="accent5">
                    <a:lumMod val="50000"/>
                  </a:schemeClr>
                </a:solidFill>
              </a:rPr>
              <a:t>panel</a:t>
            </a:r>
          </a:p>
          <a:p>
            <a:pPr lvl="1">
              <a:lnSpc>
                <a:spcPct val="80000"/>
              </a:lnSpc>
            </a:pPr>
            <a:r>
              <a:rPr lang="en-US" sz="2200" dirty="0"/>
              <a:t>Composed of three or five “</a:t>
            </a:r>
            <a:r>
              <a:rPr lang="en-US" sz="2200" i="1" dirty="0"/>
              <a:t>well-qualified governmental or non-governmental individuals</a:t>
            </a:r>
            <a:r>
              <a:rPr lang="en-US" sz="2200" dirty="0"/>
              <a:t>”</a:t>
            </a:r>
          </a:p>
          <a:p>
            <a:pPr lvl="1">
              <a:lnSpc>
                <a:spcPct val="80000"/>
              </a:lnSpc>
            </a:pPr>
            <a:r>
              <a:rPr lang="en-US" sz="2200" dirty="0"/>
              <a:t>Function is to assist </a:t>
            </a:r>
            <a:r>
              <a:rPr lang="en-US" sz="2200" dirty="0">
                <a:solidFill>
                  <a:schemeClr val="accent5">
                    <a:lumMod val="50000"/>
                  </a:schemeClr>
                </a:solidFill>
              </a:rPr>
              <a:t>DSB</a:t>
            </a:r>
            <a:r>
              <a:rPr lang="en-US" sz="2200" dirty="0"/>
              <a:t> in dispute settlement process</a:t>
            </a:r>
          </a:p>
          <a:p>
            <a:pPr lvl="2">
              <a:lnSpc>
                <a:spcPct val="80000"/>
              </a:lnSpc>
            </a:pPr>
            <a:r>
              <a:rPr lang="en-US" sz="2000" dirty="0"/>
              <a:t>Consults the parties involved and provides DSB with a written report of its findings</a:t>
            </a:r>
          </a:p>
          <a:p>
            <a:pPr lvl="2">
              <a:lnSpc>
                <a:spcPct val="80000"/>
              </a:lnSpc>
            </a:pPr>
            <a:r>
              <a:rPr lang="en-US" sz="2000" dirty="0"/>
              <a:t>DSB has 60 days to adopt report by consensus unless a party to dispute decides to appeal</a:t>
            </a:r>
          </a:p>
          <a:p>
            <a:pPr lvl="1">
              <a:lnSpc>
                <a:spcPct val="80000"/>
              </a:lnSpc>
            </a:pPr>
            <a:r>
              <a:rPr lang="en-US" sz="2200" dirty="0"/>
              <a:t>The appeal of a panel report is referred to an </a:t>
            </a:r>
            <a:r>
              <a:rPr lang="en-US" sz="2200" dirty="0">
                <a:solidFill>
                  <a:schemeClr val="accent5">
                    <a:lumMod val="50000"/>
                  </a:schemeClr>
                </a:solidFill>
              </a:rPr>
              <a:t>appellate body</a:t>
            </a:r>
          </a:p>
          <a:p>
            <a:pPr lvl="2">
              <a:lnSpc>
                <a:spcPct val="80000"/>
              </a:lnSpc>
            </a:pPr>
            <a:r>
              <a:rPr lang="en-US" sz="2000" dirty="0"/>
              <a:t>Reviews the appeal and submits its report to the DSB</a:t>
            </a:r>
          </a:p>
          <a:p>
            <a:pPr lvl="2">
              <a:lnSpc>
                <a:spcPct val="80000"/>
              </a:lnSpc>
            </a:pPr>
            <a:r>
              <a:rPr lang="en-US" sz="2000" dirty="0"/>
              <a:t>Any DSB member can effectively insist on the adoption of the appellate body report</a:t>
            </a:r>
          </a:p>
          <a:p>
            <a:endParaRPr lang="en-US"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Dispute Settlement</a:t>
            </a:r>
          </a:p>
        </p:txBody>
      </p:sp>
      <p:sp>
        <p:nvSpPr>
          <p:cNvPr id="3" name="Content Placeholder 2"/>
          <p:cNvSpPr>
            <a:spLocks noGrp="1"/>
          </p:cNvSpPr>
          <p:nvPr>
            <p:ph idx="1"/>
          </p:nvPr>
        </p:nvSpPr>
        <p:spPr>
          <a:xfrm>
            <a:off x="457200" y="1163637"/>
            <a:ext cx="8229600" cy="3255963"/>
          </a:xfrm>
        </p:spPr>
        <p:txBody>
          <a:bodyPr/>
          <a:lstStyle/>
          <a:p>
            <a:r>
              <a:rPr lang="en-US" sz="2400" dirty="0"/>
              <a:t>Dispute settlement procedure applies to all aspects of the Marrakesh Agreement</a:t>
            </a:r>
          </a:p>
          <a:p>
            <a:r>
              <a:rPr lang="en-US" sz="2400" dirty="0"/>
              <a:t>Improves procedures of old GATT </a:t>
            </a:r>
          </a:p>
          <a:p>
            <a:r>
              <a:rPr lang="en-US" sz="2400" dirty="0"/>
              <a:t>Effectiveness of procedures depends on members’ </a:t>
            </a:r>
            <a:r>
              <a:rPr lang="en-US" sz="2400" i="1" dirty="0"/>
              <a:t>commitment</a:t>
            </a:r>
            <a:r>
              <a:rPr lang="en-US" sz="2400" dirty="0"/>
              <a:t> to it</a:t>
            </a:r>
          </a:p>
          <a:p>
            <a:pPr lvl="1"/>
            <a:r>
              <a:rPr lang="en-US" sz="2000" dirty="0"/>
              <a:t>A country has option of </a:t>
            </a:r>
            <a:r>
              <a:rPr lang="en-US" sz="2000" i="1" dirty="0"/>
              <a:t>ignoring</a:t>
            </a:r>
            <a:r>
              <a:rPr lang="en-US" sz="2000" dirty="0"/>
              <a:t> outcome of the dispute settlement process</a:t>
            </a:r>
          </a:p>
          <a:p>
            <a:pPr lvl="2"/>
            <a:r>
              <a:rPr lang="en-US" sz="1800" dirty="0"/>
              <a:t>Complaining member has right to impose </a:t>
            </a:r>
            <a:r>
              <a:rPr lang="en-US" sz="1800" i="1" dirty="0"/>
              <a:t>retaliatory tariffs </a:t>
            </a:r>
            <a:r>
              <a:rPr lang="en-US" sz="1800" dirty="0"/>
              <a:t>on a volume of imports from the other country determined by the DSB</a:t>
            </a:r>
          </a:p>
          <a:p>
            <a:r>
              <a:rPr lang="en-US" sz="2000" i="1" dirty="0"/>
              <a:t>Table 8.3 WTO dispute settlement complaints, 1995–2016</a:t>
            </a:r>
          </a:p>
          <a:p>
            <a:endParaRPr lang="en-US" sz="2800" dirty="0"/>
          </a:p>
        </p:txBody>
      </p:sp>
      <p:pic>
        <p:nvPicPr>
          <p:cNvPr id="5" name="Picture 2" descr="&#10;The table summarizes WTO dispute settlement statistics over five periods: 1995–1999, 2000–2004, 2005–2009, 2010–2014, and 2015–2016, with a total row. It includes three categories: &quot;Complaints,&quot; &quot;Panel Reports,&quot; and &quot;Appellate Body Reports.&quot; For complaints, the numbers are 185, 139, 78, 86, and 30 for each respective period, totaling 518. For panel reports, the numbers are 37, 55, 34, 36, and 15, totaling 177. For appellate body reports, the numbers are 25, 31, 22, 19, and 10, totaling 107. The data reflects activity levels in resolving disputes over time.">
            <a:extLst>
              <a:ext uri="{FF2B5EF4-FFF2-40B4-BE49-F238E27FC236}">
                <a16:creationId xmlns:a16="http://schemas.microsoft.com/office/drawing/2014/main" id="{AD0F3923-B83F-1B4A-B6EB-8051BCDFE6A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4885519"/>
            <a:ext cx="7467600" cy="133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The Environment</a:t>
            </a:r>
          </a:p>
        </p:txBody>
      </p:sp>
      <p:sp>
        <p:nvSpPr>
          <p:cNvPr id="3" name="Content Placeholder 2"/>
          <p:cNvSpPr>
            <a:spLocks noGrp="1"/>
          </p:cNvSpPr>
          <p:nvPr>
            <p:ph idx="1"/>
          </p:nvPr>
        </p:nvSpPr>
        <p:spPr/>
        <p:txBody>
          <a:bodyPr/>
          <a:lstStyle/>
          <a:p>
            <a:pPr>
              <a:lnSpc>
                <a:spcPct val="90000"/>
              </a:lnSpc>
            </a:pPr>
            <a:r>
              <a:rPr lang="en-US" sz="2400" dirty="0"/>
              <a:t>In 1991, the GATT reactivated a long-dormant </a:t>
            </a:r>
            <a:r>
              <a:rPr lang="en-US" sz="2400" dirty="0">
                <a:solidFill>
                  <a:schemeClr val="accent5">
                    <a:lumMod val="50000"/>
                  </a:schemeClr>
                </a:solidFill>
              </a:rPr>
              <a:t>Working Group on Environmental Measures and International Trade (EMIT)</a:t>
            </a:r>
          </a:p>
          <a:p>
            <a:pPr>
              <a:lnSpc>
                <a:spcPct val="90000"/>
              </a:lnSpc>
            </a:pPr>
            <a:r>
              <a:rPr lang="en-US" sz="2400" dirty="0"/>
              <a:t>GATT dispute resolution panel issued its controversial opinion in the now-famous tuna-dolphin case</a:t>
            </a:r>
          </a:p>
          <a:p>
            <a:pPr lvl="1">
              <a:lnSpc>
                <a:spcPct val="90000"/>
              </a:lnSpc>
            </a:pPr>
            <a:r>
              <a:rPr lang="en-US" sz="2000" dirty="0"/>
              <a:t>Ruled against US law banning imports of Mexican tuna that involved dolphin-unsafe fishing practices</a:t>
            </a:r>
          </a:p>
          <a:p>
            <a:pPr lvl="1">
              <a:lnSpc>
                <a:spcPct val="90000"/>
              </a:lnSpc>
            </a:pPr>
            <a:r>
              <a:rPr lang="en-US" sz="2000" dirty="0"/>
              <a:t>Argued import ban violated general prohibition against quotas and United States had not attempted to negotiate cooperative agreements on dolphin-safe tuna fishing</a:t>
            </a:r>
          </a:p>
          <a:p>
            <a:pPr lvl="2">
              <a:lnSpc>
                <a:spcPct val="90000"/>
              </a:lnSpc>
            </a:pPr>
            <a:r>
              <a:rPr lang="en-US" sz="1800" dirty="0"/>
              <a:t>US environmental community reacted strongly against the GATT panel ruling, casting the GATT as anti-environment</a:t>
            </a:r>
          </a:p>
          <a:p>
            <a:pPr lvl="3">
              <a:lnSpc>
                <a:spcPct val="90000"/>
              </a:lnSpc>
            </a:pPr>
            <a:endParaRPr lang="en-US" sz="1600" dirty="0"/>
          </a:p>
          <a:p>
            <a:endParaRPr lang="en-US"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Committee on Trade and the Environment</a:t>
            </a:r>
          </a:p>
        </p:txBody>
      </p:sp>
      <p:sp>
        <p:nvSpPr>
          <p:cNvPr id="3" name="Content Placeholder 2"/>
          <p:cNvSpPr>
            <a:spLocks noGrp="1"/>
          </p:cNvSpPr>
          <p:nvPr>
            <p:ph idx="1"/>
          </p:nvPr>
        </p:nvSpPr>
        <p:spPr>
          <a:xfrm>
            <a:off x="457200" y="1752600"/>
            <a:ext cx="8229600" cy="4378325"/>
          </a:xfrm>
        </p:spPr>
        <p:txBody>
          <a:bodyPr/>
          <a:lstStyle/>
          <a:p>
            <a:pPr>
              <a:lnSpc>
                <a:spcPct val="90000"/>
              </a:lnSpc>
            </a:pPr>
            <a:r>
              <a:rPr lang="en-US" sz="2400" dirty="0"/>
              <a:t>EMIT was replaced by </a:t>
            </a:r>
            <a:r>
              <a:rPr lang="en-US" sz="2400" dirty="0">
                <a:solidFill>
                  <a:schemeClr val="accent5">
                    <a:lumMod val="50000"/>
                  </a:schemeClr>
                </a:solidFill>
              </a:rPr>
              <a:t>Committee on Trade and the Environment</a:t>
            </a:r>
          </a:p>
          <a:p>
            <a:pPr>
              <a:lnSpc>
                <a:spcPct val="90000"/>
              </a:lnSpc>
            </a:pPr>
            <a:r>
              <a:rPr lang="en-US" sz="2400" dirty="0"/>
              <a:t>Most developing country members of WTO have taken a dim view of the work of CTE</a:t>
            </a:r>
          </a:p>
          <a:p>
            <a:pPr lvl="1">
              <a:lnSpc>
                <a:spcPct val="90000"/>
              </a:lnSpc>
            </a:pPr>
            <a:r>
              <a:rPr lang="en-US" sz="2000" dirty="0"/>
              <a:t>Fear the possibility of further protection against their exports in the form of “green protection” </a:t>
            </a:r>
          </a:p>
          <a:p>
            <a:pPr lvl="1">
              <a:lnSpc>
                <a:spcPct val="90000"/>
              </a:lnSpc>
            </a:pPr>
            <a:r>
              <a:rPr lang="en-US" sz="2000" dirty="0"/>
              <a:t>Often view environmental matters having no place in the WTO</a:t>
            </a:r>
          </a:p>
          <a:p>
            <a:pPr>
              <a:lnSpc>
                <a:spcPct val="90000"/>
              </a:lnSpc>
            </a:pPr>
            <a:r>
              <a:rPr lang="en-US" sz="2400" dirty="0"/>
              <a:t>Many trade economists support the developing-country view that environmental issues represent an “intrusion” into WTO trade agenda</a:t>
            </a:r>
          </a:p>
          <a:p>
            <a:pPr lvl="1">
              <a:lnSpc>
                <a:spcPct val="90000"/>
              </a:lnSpc>
            </a:pPr>
            <a:r>
              <a:rPr lang="en-US" sz="2000" dirty="0"/>
              <a:t>They do, however, support the use of multilateral environmental agreements and perhaps even a World Environmental Organization</a:t>
            </a:r>
          </a:p>
          <a:p>
            <a:endParaRPr lang="en-US"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Committee on Trade and the Environment</a:t>
            </a:r>
          </a:p>
        </p:txBody>
      </p:sp>
      <p:sp>
        <p:nvSpPr>
          <p:cNvPr id="3" name="Content Placeholder 2"/>
          <p:cNvSpPr>
            <a:spLocks noGrp="1"/>
          </p:cNvSpPr>
          <p:nvPr>
            <p:ph idx="1"/>
          </p:nvPr>
        </p:nvSpPr>
        <p:spPr/>
        <p:txBody>
          <a:bodyPr/>
          <a:lstStyle/>
          <a:p>
            <a:pPr>
              <a:lnSpc>
                <a:spcPct val="90000"/>
              </a:lnSpc>
            </a:pPr>
            <a:r>
              <a:rPr lang="en-US" sz="2800" dirty="0"/>
              <a:t>In 1999, WTO formally took up trade and environment issue </a:t>
            </a:r>
          </a:p>
          <a:p>
            <a:pPr lvl="1">
              <a:lnSpc>
                <a:spcPct val="90000"/>
              </a:lnSpc>
            </a:pPr>
            <a:r>
              <a:rPr lang="en-US" sz="2400" dirty="0"/>
              <a:t>Report argued increased trade can have both positive and negative impacts on the environment</a:t>
            </a:r>
          </a:p>
          <a:p>
            <a:pPr lvl="1">
              <a:lnSpc>
                <a:spcPct val="90000"/>
              </a:lnSpc>
            </a:pPr>
            <a:r>
              <a:rPr lang="en-US" sz="2400" dirty="0"/>
              <a:t>Emphasized trade-driven growth cannot always be counted upon to deliver improvements in environmental quality through increased incomes </a:t>
            </a:r>
          </a:p>
          <a:p>
            <a:pPr lvl="2">
              <a:lnSpc>
                <a:spcPct val="90000"/>
              </a:lnSpc>
            </a:pPr>
            <a:r>
              <a:rPr lang="en-US" sz="2000" dirty="0"/>
              <a:t>Consequently, these higher incomes must be “translated into higher environmental quality” through mechanism of international cooperation</a:t>
            </a:r>
          </a:p>
          <a:p>
            <a:pPr lvl="2">
              <a:lnSpc>
                <a:spcPct val="90000"/>
              </a:lnSpc>
            </a:pPr>
            <a:r>
              <a:rPr lang="en-US" sz="2000" dirty="0"/>
              <a:t>Also emphasized that government subsidies to polluting and resource-depleting sectors can exacerbate the environmental consequences of trade</a:t>
            </a:r>
          </a:p>
          <a:p>
            <a:endParaRPr lang="en-US"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The Doha Round</a:t>
            </a:r>
          </a:p>
        </p:txBody>
      </p:sp>
      <p:sp>
        <p:nvSpPr>
          <p:cNvPr id="3" name="Content Placeholder 2"/>
          <p:cNvSpPr>
            <a:spLocks noGrp="1"/>
          </p:cNvSpPr>
          <p:nvPr>
            <p:ph idx="1"/>
          </p:nvPr>
        </p:nvSpPr>
        <p:spPr/>
        <p:txBody>
          <a:bodyPr/>
          <a:lstStyle/>
          <a:p>
            <a:r>
              <a:rPr lang="en-US" sz="2600" dirty="0"/>
              <a:t>Launched in Doha, Qatar in 2001</a:t>
            </a:r>
          </a:p>
          <a:p>
            <a:r>
              <a:rPr lang="en-US" sz="2600" dirty="0"/>
              <a:t>Progress has been very uneven, with a noted failure at the 2003 Cancun Ministerial Meeting</a:t>
            </a:r>
          </a:p>
          <a:p>
            <a:r>
              <a:rPr lang="en-US" sz="2600" dirty="0"/>
              <a:t>July 2004, October 2005 and July 2008 negotiations made some progress on contentious </a:t>
            </a:r>
            <a:r>
              <a:rPr lang="en-US" sz="2600" dirty="0">
                <a:solidFill>
                  <a:schemeClr val="accent5">
                    <a:lumMod val="50000"/>
                  </a:schemeClr>
                </a:solidFill>
              </a:rPr>
              <a:t>agricultural</a:t>
            </a:r>
            <a:r>
              <a:rPr lang="en-US" sz="2600" dirty="0"/>
              <a:t> issues</a:t>
            </a:r>
          </a:p>
          <a:p>
            <a:r>
              <a:rPr lang="en-US" sz="2600" dirty="0"/>
              <a:t>A “final countdown” to conclude the Round by the end of 2011 was missed</a:t>
            </a:r>
          </a:p>
          <a:p>
            <a:r>
              <a:rPr lang="en-US" sz="2600" dirty="0"/>
              <a:t>Significant issues remain in agriculture and in “</a:t>
            </a:r>
            <a:r>
              <a:rPr lang="en-US" sz="2600" dirty="0">
                <a:solidFill>
                  <a:schemeClr val="accent5">
                    <a:lumMod val="50000"/>
                  </a:schemeClr>
                </a:solidFill>
              </a:rPr>
              <a:t>non-agricultural market access</a:t>
            </a:r>
            <a:r>
              <a:rPr lang="en-US" sz="2600" dirty="0"/>
              <a:t>” (NAMA)</a:t>
            </a:r>
          </a:p>
          <a:p>
            <a:endParaRPr lang="en-US" sz="2600" dirty="0"/>
          </a:p>
          <a:p>
            <a:endParaRPr lang="en-US" sz="2800" dirty="0"/>
          </a:p>
          <a:p>
            <a:endParaRPr lang="en-US" sz="2800"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Appendix 8.1: Tariff Rate Reduction Formulas</a:t>
            </a:r>
          </a:p>
        </p:txBody>
      </p:sp>
      <p:sp>
        <p:nvSpPr>
          <p:cNvPr id="3" name="Content Placeholder 2"/>
          <p:cNvSpPr>
            <a:spLocks noGrp="1"/>
          </p:cNvSpPr>
          <p:nvPr>
            <p:ph idx="1"/>
          </p:nvPr>
        </p:nvSpPr>
        <p:spPr/>
        <p:txBody>
          <a:bodyPr/>
          <a:lstStyle/>
          <a:p>
            <a:r>
              <a:rPr lang="en-US" dirty="0"/>
              <a:t>Tariff formulas can be used to determine tariff reductions in rounds of trade negotiations</a:t>
            </a:r>
          </a:p>
          <a:p>
            <a:r>
              <a:rPr lang="en-US" dirty="0"/>
              <a:t>The Kennedy Round introduced </a:t>
            </a:r>
            <a:r>
              <a:rPr lang="en-US" dirty="0">
                <a:solidFill>
                  <a:schemeClr val="accent5">
                    <a:lumMod val="50000"/>
                  </a:schemeClr>
                </a:solidFill>
              </a:rPr>
              <a:t>linear</a:t>
            </a:r>
            <a:r>
              <a:rPr lang="en-US" dirty="0"/>
              <a:t> or </a:t>
            </a:r>
            <a:r>
              <a:rPr lang="en-US" dirty="0">
                <a:solidFill>
                  <a:schemeClr val="accent5">
                    <a:lumMod val="50000"/>
                  </a:schemeClr>
                </a:solidFill>
              </a:rPr>
              <a:t>proportional</a:t>
            </a:r>
            <a:r>
              <a:rPr lang="en-US" dirty="0"/>
              <a:t> tariff reduction</a:t>
            </a:r>
            <a:r>
              <a:rPr lang="en-US" dirty="0">
                <a:solidFill>
                  <a:schemeClr val="accent5">
                    <a:lumMod val="50000"/>
                  </a:schemeClr>
                </a:solidFill>
              </a:rPr>
              <a:t>:</a:t>
            </a:r>
          </a:p>
          <a:p>
            <a:pPr>
              <a:buNone/>
            </a:pPr>
            <a:endParaRPr lang="en-US" dirty="0"/>
          </a:p>
          <a:p>
            <a:r>
              <a:rPr lang="en-US" dirty="0"/>
              <a:t>The Tokyo Round of MTNs introduced tariff reduction via the “</a:t>
            </a:r>
            <a:r>
              <a:rPr lang="en-US" dirty="0">
                <a:solidFill>
                  <a:schemeClr val="accent5">
                    <a:lumMod val="50000"/>
                  </a:schemeClr>
                </a:solidFill>
              </a:rPr>
              <a:t>Swiss formula</a:t>
            </a:r>
            <a:r>
              <a:rPr lang="en-US" dirty="0"/>
              <a:t>”:</a:t>
            </a:r>
          </a:p>
          <a:p>
            <a:endParaRPr lang="en-US" dirty="0"/>
          </a:p>
        </p:txBody>
      </p:sp>
      <p:graphicFrame>
        <p:nvGraphicFramePr>
          <p:cNvPr id="5" name="Object 4" descr="t sub 1 equals a t sub 0 &#10;0 less than equal to a less than equal to 1"/>
          <p:cNvGraphicFramePr>
            <a:graphicFrameLocks noChangeAspect="1"/>
          </p:cNvGraphicFramePr>
          <p:nvPr>
            <p:extLst>
              <p:ext uri="{D42A27DB-BD31-4B8C-83A1-F6EECF244321}">
                <p14:modId xmlns:p14="http://schemas.microsoft.com/office/powerpoint/2010/main" val="3450452495"/>
              </p:ext>
            </p:extLst>
          </p:nvPr>
        </p:nvGraphicFramePr>
        <p:xfrm>
          <a:off x="2438400" y="3598862"/>
          <a:ext cx="2286000" cy="533400"/>
        </p:xfrm>
        <a:graphic>
          <a:graphicData uri="http://schemas.openxmlformats.org/presentationml/2006/ole">
            <mc:AlternateContent xmlns:mc="http://schemas.openxmlformats.org/markup-compatibility/2006">
              <mc:Choice xmlns:v="urn:schemas-microsoft-com:vml" Requires="v">
                <p:oleObj name="Equation" r:id="rId2" imgW="1117440" imgH="228600" progId="Equation.3">
                  <p:embed/>
                </p:oleObj>
              </mc:Choice>
              <mc:Fallback>
                <p:oleObj name="Equation" r:id="rId2" imgW="1117440" imgH="228600" progId="Equation.3">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598862"/>
                        <a:ext cx="22860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descr="t sub 1 equals numerator b t sub 0 divided by denominator b plus 1 sub 0&#10;o less than equal to b less than equal to 100"/>
          <p:cNvGraphicFramePr>
            <a:graphicFrameLocks noChangeAspect="1"/>
          </p:cNvGraphicFramePr>
          <p:nvPr>
            <p:extLst>
              <p:ext uri="{D42A27DB-BD31-4B8C-83A1-F6EECF244321}">
                <p14:modId xmlns:p14="http://schemas.microsoft.com/office/powerpoint/2010/main" val="650361158"/>
              </p:ext>
            </p:extLst>
          </p:nvPr>
        </p:nvGraphicFramePr>
        <p:xfrm>
          <a:off x="2438400" y="5192305"/>
          <a:ext cx="2743200" cy="914400"/>
        </p:xfrm>
        <a:graphic>
          <a:graphicData uri="http://schemas.openxmlformats.org/presentationml/2006/ole">
            <mc:AlternateContent xmlns:mc="http://schemas.openxmlformats.org/markup-compatibility/2006">
              <mc:Choice xmlns:v="urn:schemas-microsoft-com:vml" Requires="v">
                <p:oleObj name="Equation" r:id="rId4" imgW="1422360" imgH="431640" progId="Equation.3">
                  <p:embed/>
                </p:oleObj>
              </mc:Choice>
              <mc:Fallback>
                <p:oleObj name="Equation" r:id="rId4" imgW="1422360" imgH="43164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5192305"/>
                        <a:ext cx="274320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a:extLst>
              <a:ext uri="{FF2B5EF4-FFF2-40B4-BE49-F238E27FC236}">
                <a16:creationId xmlns:a16="http://schemas.microsoft.com/office/drawing/2014/main" id="{25DE0F9F-E59F-284E-A753-397EF7A23354}"/>
              </a:ext>
            </a:extLst>
          </p:cNvPr>
          <p:cNvSpPr txBox="1"/>
          <p:nvPr/>
        </p:nvSpPr>
        <p:spPr>
          <a:xfrm>
            <a:off x="5771213" y="5726243"/>
            <a:ext cx="2912016" cy="369332"/>
          </a:xfrm>
          <a:prstGeom prst="rect">
            <a:avLst/>
          </a:prstGeom>
          <a:noFill/>
        </p:spPr>
        <p:txBody>
          <a:bodyPr wrap="none" rtlCol="0">
            <a:spAutoFit/>
          </a:bodyPr>
          <a:lstStyle/>
          <a:p>
            <a:r>
              <a:rPr lang="en-US" dirty="0"/>
              <a:t>where b is the ceiling tariff.</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Figure 8.3: Tariff Formulas</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2012</a:t>
            </a:r>
          </a:p>
        </p:txBody>
      </p:sp>
      <p:pic>
        <p:nvPicPr>
          <p:cNvPr id="6" name="Picture 5" descr="The line graph compares final tariff percentages against base tariff percentages using two reduction formulas: a proportional method (solid line) with a factor of 0.5 and a Swiss formula (dashed line) with a parameter of 25. The proportional formula increases linearly, reflecting a direct relationship between the base and final tariffs, while the Swiss formula shows a curved trajectory, reducing the final tariff at a diminishing rate as the base tariff increases.">
            <a:extLst>
              <a:ext uri="{FF2B5EF4-FFF2-40B4-BE49-F238E27FC236}">
                <a16:creationId xmlns:a16="http://schemas.microsoft.com/office/drawing/2014/main" id="{E7839B85-6327-6240-BF17-3A025AE4FEE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383771"/>
            <a:ext cx="8085667" cy="4677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The General Agreement on Tariffs and Trade</a:t>
            </a:r>
          </a:p>
        </p:txBody>
      </p:sp>
      <p:sp>
        <p:nvSpPr>
          <p:cNvPr id="3" name="Content Placeholder 2"/>
          <p:cNvSpPr>
            <a:spLocks noGrp="1"/>
          </p:cNvSpPr>
          <p:nvPr>
            <p:ph idx="1"/>
          </p:nvPr>
        </p:nvSpPr>
        <p:spPr/>
        <p:txBody>
          <a:bodyPr/>
          <a:lstStyle/>
          <a:p>
            <a:pPr>
              <a:lnSpc>
                <a:spcPct val="80000"/>
              </a:lnSpc>
            </a:pPr>
            <a:r>
              <a:rPr lang="en-US" sz="2400" dirty="0"/>
              <a:t>In 1944, the United States and Britain held a conference (</a:t>
            </a:r>
            <a:r>
              <a:rPr lang="en-US" sz="2400" dirty="0" err="1"/>
              <a:t>Bretton</a:t>
            </a:r>
            <a:r>
              <a:rPr lang="en-US" sz="2400" dirty="0"/>
              <a:t> Woods) that established:   </a:t>
            </a:r>
          </a:p>
          <a:p>
            <a:pPr lvl="1">
              <a:lnSpc>
                <a:spcPct val="80000"/>
              </a:lnSpc>
            </a:pPr>
            <a:r>
              <a:rPr lang="en-US" sz="2000" dirty="0"/>
              <a:t>International Bank for Reconstruction and Development (</a:t>
            </a:r>
            <a:r>
              <a:rPr lang="en-US" sz="2000" b="1" dirty="0">
                <a:solidFill>
                  <a:schemeClr val="accent5">
                    <a:lumMod val="50000"/>
                  </a:schemeClr>
                </a:solidFill>
              </a:rPr>
              <a:t>World Bank</a:t>
            </a:r>
            <a:r>
              <a:rPr lang="en-US" sz="2000" dirty="0"/>
              <a:t>) </a:t>
            </a:r>
          </a:p>
          <a:p>
            <a:pPr lvl="1">
              <a:lnSpc>
                <a:spcPct val="80000"/>
              </a:lnSpc>
            </a:pPr>
            <a:r>
              <a:rPr lang="en-US" sz="2000" b="1" dirty="0">
                <a:solidFill>
                  <a:schemeClr val="accent5">
                    <a:lumMod val="50000"/>
                  </a:schemeClr>
                </a:solidFill>
              </a:rPr>
              <a:t>International Monetary Fund</a:t>
            </a:r>
          </a:p>
          <a:p>
            <a:pPr>
              <a:lnSpc>
                <a:spcPct val="80000"/>
              </a:lnSpc>
            </a:pPr>
            <a:r>
              <a:rPr lang="en-US" sz="2400" dirty="0"/>
              <a:t>In 1945, the United States attempted to launch idea of an </a:t>
            </a:r>
            <a:r>
              <a:rPr lang="en-US" sz="2400" b="1" dirty="0">
                <a:solidFill>
                  <a:schemeClr val="accent5">
                    <a:lumMod val="50000"/>
                  </a:schemeClr>
                </a:solidFill>
              </a:rPr>
              <a:t>International Trade Organization (ITO)</a:t>
            </a:r>
          </a:p>
          <a:p>
            <a:pPr lvl="1">
              <a:lnSpc>
                <a:spcPct val="80000"/>
              </a:lnSpc>
            </a:pPr>
            <a:r>
              <a:rPr lang="en-US" sz="2000" dirty="0"/>
              <a:t>London</a:t>
            </a:r>
            <a:r>
              <a:rPr lang="en-US" sz="2000" dirty="0">
                <a:cs typeface="Arial" charset="0"/>
              </a:rPr>
              <a:t>—</a:t>
            </a:r>
            <a:r>
              <a:rPr lang="en-US" sz="2000" dirty="0"/>
              <a:t>twenty-three founding members were present and signed </a:t>
            </a:r>
            <a:r>
              <a:rPr lang="en-US" sz="2000" b="1" dirty="0">
                <a:solidFill>
                  <a:schemeClr val="accent5">
                    <a:lumMod val="50000"/>
                  </a:schemeClr>
                </a:solidFill>
              </a:rPr>
              <a:t>General Agreement on Tariffs and Trade (GATT)</a:t>
            </a:r>
          </a:p>
          <a:p>
            <a:pPr lvl="1">
              <a:lnSpc>
                <a:spcPct val="80000"/>
              </a:lnSpc>
            </a:pPr>
            <a:r>
              <a:rPr lang="en-US" sz="2000" dirty="0"/>
              <a:t>In 1948 ITO charter was agreed to at a United Nations Conference  </a:t>
            </a:r>
          </a:p>
          <a:p>
            <a:pPr lvl="1">
              <a:lnSpc>
                <a:spcPct val="80000"/>
              </a:lnSpc>
            </a:pPr>
            <a:r>
              <a:rPr lang="en-US" sz="2000" dirty="0"/>
              <a:t>In 1950 US announced it would not seek US Congressional ratification of Havana Charter, effectively terminating ITO plan</a:t>
            </a:r>
          </a:p>
          <a:p>
            <a:pPr lvl="1">
              <a:lnSpc>
                <a:spcPct val="80000"/>
              </a:lnSpc>
            </a:pPr>
            <a:r>
              <a:rPr lang="en-US" sz="2000" dirty="0"/>
              <a:t>Vehicle for post-war trade negotiations became GATT</a:t>
            </a:r>
          </a:p>
          <a:p>
            <a:pPr>
              <a:buNone/>
            </a:pPr>
            <a:endParaRPr lang="en-US" dirty="0"/>
          </a:p>
        </p:txBody>
      </p:sp>
      <p:sp>
        <p:nvSpPr>
          <p:cNvPr id="4" name="Footer Placeholder 3"/>
          <p:cNvSpPr>
            <a:spLocks noGrp="1"/>
          </p:cNvSpPr>
          <p:nvPr>
            <p:ph type="ftr" sz="quarter" idx="11"/>
          </p:nvPr>
        </p:nvSpPr>
        <p:spPr/>
        <p:txBody>
          <a:bodyPr/>
          <a:lstStyle/>
          <a:p>
            <a:r>
              <a:rPr lang="en-US" altLang="en-US" dirty="0"/>
              <a:t>© Kenneth A. Reinert, Cambridge University Press 2021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The General Agreement on Tariffs and Trade</a:t>
            </a:r>
          </a:p>
        </p:txBody>
      </p:sp>
      <p:sp>
        <p:nvSpPr>
          <p:cNvPr id="3" name="Content Placeholder 2"/>
          <p:cNvSpPr>
            <a:spLocks noGrp="1"/>
          </p:cNvSpPr>
          <p:nvPr>
            <p:ph idx="1"/>
          </p:nvPr>
        </p:nvSpPr>
        <p:spPr/>
        <p:txBody>
          <a:bodyPr/>
          <a:lstStyle/>
          <a:p>
            <a:r>
              <a:rPr lang="en-US" sz="2400" dirty="0"/>
              <a:t>Between 1946 and 1994, the GATT provided a framework multilateral trade negotiations</a:t>
            </a:r>
          </a:p>
          <a:p>
            <a:r>
              <a:rPr lang="en-US" sz="2400" dirty="0"/>
              <a:t>Rounds reduced tariffs among member countries in many (but not all) sectors</a:t>
            </a:r>
          </a:p>
          <a:p>
            <a:pPr lvl="1"/>
            <a:r>
              <a:rPr lang="en-US" sz="2200" dirty="0"/>
              <a:t>Weighted average tariff on manufactured products imposed by industrial countries fell from 20% to 5%</a:t>
            </a:r>
          </a:p>
          <a:p>
            <a:pPr marL="342900" lvl="1" indent="-342900">
              <a:buClr>
                <a:schemeClr val="accent1"/>
              </a:buClr>
              <a:buSzPct val="65000"/>
              <a:buFont typeface="Wingdings" pitchFamily="2" charset="2"/>
              <a:buChar char="n"/>
            </a:pPr>
            <a:r>
              <a:rPr lang="en-US" sz="2400" dirty="0"/>
              <a:t>However GATT suffered from what some defects that limited its effectiveness</a:t>
            </a:r>
          </a:p>
          <a:p>
            <a:pPr marL="342900" lvl="1" indent="-342900">
              <a:buClr>
                <a:schemeClr val="accent1"/>
              </a:buClr>
              <a:buSzPct val="65000"/>
              <a:buFont typeface="Wingdings" pitchFamily="2" charset="2"/>
              <a:buChar char="n"/>
            </a:pPr>
            <a:r>
              <a:rPr lang="en-US" sz="2400" dirty="0"/>
              <a:t>A number of these defects were addressed in the </a:t>
            </a:r>
            <a:r>
              <a:rPr lang="en-US" sz="2400" b="1" dirty="0">
                <a:solidFill>
                  <a:schemeClr val="accent5">
                    <a:lumMod val="50000"/>
                  </a:schemeClr>
                </a:solidFill>
              </a:rPr>
              <a:t>Marrakesh Agreement </a:t>
            </a:r>
            <a:r>
              <a:rPr lang="en-US" sz="2400" dirty="0"/>
              <a:t>at the end of the </a:t>
            </a:r>
            <a:r>
              <a:rPr lang="en-US" sz="2400" b="1" dirty="0">
                <a:solidFill>
                  <a:schemeClr val="accent5">
                    <a:lumMod val="50000"/>
                  </a:schemeClr>
                </a:solidFill>
              </a:rPr>
              <a:t>Uruguay Round</a:t>
            </a:r>
            <a:r>
              <a:rPr lang="en-US" sz="2400" dirty="0"/>
              <a:t> of multilateral trade negotiations</a:t>
            </a:r>
          </a:p>
          <a:p>
            <a:endParaRPr lang="en-US"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4FE75-6BCC-3744-8E5C-BFC680670807}"/>
              </a:ext>
            </a:extLst>
          </p:cNvPr>
          <p:cNvSpPr>
            <a:spLocks noGrp="1"/>
          </p:cNvSpPr>
          <p:nvPr>
            <p:ph type="title"/>
          </p:nvPr>
        </p:nvSpPr>
        <p:spPr/>
        <p:txBody>
          <a:bodyPr/>
          <a:lstStyle/>
          <a:p>
            <a:r>
              <a:rPr lang="en-US" dirty="0"/>
              <a:t>Table 8.1 GATT/WTO rounds of multilateral trade negotiations</a:t>
            </a:r>
            <a:br>
              <a:rPr lang="en-US" dirty="0"/>
            </a:br>
            <a:endParaRPr lang="en-US" dirty="0"/>
          </a:p>
        </p:txBody>
      </p:sp>
      <p:sp>
        <p:nvSpPr>
          <p:cNvPr id="4" name="Footer Placeholder 3">
            <a:extLst>
              <a:ext uri="{FF2B5EF4-FFF2-40B4-BE49-F238E27FC236}">
                <a16:creationId xmlns:a16="http://schemas.microsoft.com/office/drawing/2014/main" id="{8FF9C57E-8CDD-AD43-9816-832993586D5E}"/>
              </a:ext>
            </a:extLst>
          </p:cNvPr>
          <p:cNvSpPr>
            <a:spLocks noGrp="1"/>
          </p:cNvSpPr>
          <p:nvPr>
            <p:ph type="ftr" sz="quarter" idx="11"/>
          </p:nvPr>
        </p:nvSpPr>
        <p:spPr/>
        <p:txBody>
          <a:bodyPr/>
          <a:lstStyle/>
          <a:p>
            <a:r>
              <a:rPr lang="en-US" altLang="en-US" dirty="0"/>
              <a:t>© Kenneth A. Reinert, </a:t>
            </a:r>
          </a:p>
          <a:p>
            <a:r>
              <a:rPr lang="en-US" altLang="en-US" dirty="0"/>
              <a:t>Cambridge University Press 2021</a:t>
            </a:r>
          </a:p>
        </p:txBody>
      </p:sp>
      <p:pic>
        <p:nvPicPr>
          <p:cNvPr id="5" name="Picture 2" descr="This table lists various rounds of international trade negotiations, detailing the name of the round, years of occurrence, number of participating countries, and the auspices under which they were held. The Geneva round in 1947 involved 23 countries under GATT, Annecy in 1949 had 29 countries, and Torquay (1950–1951) had 32 countries, also under GATT. Subsequent rounds include Geneva (1955–1956) with 33 countries, Dillon (1960–1961) with 39, Kennedy (1963–1967) with 74, Tokyo (1973–1979) with 99, and Uruguay (1986–1994) with 117 countries, all under GATT. The Doha Round (2001–2015), involving approximately 160 countries, was held under the WTO but ultimately failed.">
            <a:extLst>
              <a:ext uri="{FF2B5EF4-FFF2-40B4-BE49-F238E27FC236}">
                <a16:creationId xmlns:a16="http://schemas.microsoft.com/office/drawing/2014/main" id="{19DA1153-2EC1-404A-BA28-75C2FCAB4649}"/>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44988" y="1752600"/>
            <a:ext cx="8241812"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3975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Non-Discrimination Principle</a:t>
            </a:r>
          </a:p>
        </p:txBody>
      </p:sp>
      <p:sp>
        <p:nvSpPr>
          <p:cNvPr id="3" name="Content Placeholder 2"/>
          <p:cNvSpPr>
            <a:spLocks noGrp="1"/>
          </p:cNvSpPr>
          <p:nvPr>
            <p:ph idx="1"/>
          </p:nvPr>
        </p:nvSpPr>
        <p:spPr/>
        <p:txBody>
          <a:bodyPr/>
          <a:lstStyle/>
          <a:p>
            <a:r>
              <a:rPr lang="en-US" sz="2800" dirty="0">
                <a:solidFill>
                  <a:schemeClr val="accent5">
                    <a:lumMod val="50000"/>
                  </a:schemeClr>
                </a:solidFill>
              </a:rPr>
              <a:t>Non-discrimination</a:t>
            </a:r>
            <a:r>
              <a:rPr lang="en-US" sz="2800" dirty="0"/>
              <a:t> has two elements</a:t>
            </a:r>
          </a:p>
          <a:p>
            <a:pPr lvl="1"/>
            <a:r>
              <a:rPr lang="en-US" sz="2400" b="1" dirty="0">
                <a:solidFill>
                  <a:schemeClr val="accent5">
                    <a:lumMod val="50000"/>
                  </a:schemeClr>
                </a:solidFill>
              </a:rPr>
              <a:t>Most-favored nation (MFN) </a:t>
            </a:r>
            <a:r>
              <a:rPr lang="en-US" sz="2400" dirty="0"/>
              <a:t>applying to border measures</a:t>
            </a:r>
          </a:p>
          <a:p>
            <a:pPr lvl="2"/>
            <a:r>
              <a:rPr lang="en-US" sz="1800" dirty="0"/>
              <a:t>Each member must grant treatment to all other members as favorable as it extend to any individual member country</a:t>
            </a:r>
          </a:p>
          <a:p>
            <a:pPr lvl="1"/>
            <a:r>
              <a:rPr lang="en-US" sz="2400" b="1" dirty="0">
                <a:solidFill>
                  <a:schemeClr val="accent5">
                    <a:lumMod val="50000"/>
                  </a:schemeClr>
                </a:solidFill>
              </a:rPr>
              <a:t>National Treatment (NT) </a:t>
            </a:r>
            <a:r>
              <a:rPr lang="en-US" sz="2400" dirty="0"/>
              <a:t>applying to behind-the-border measures</a:t>
            </a:r>
          </a:p>
          <a:p>
            <a:pPr lvl="2"/>
            <a:r>
              <a:rPr lang="en-US" sz="1800" dirty="0"/>
              <a:t>Foreign goods within a country should be treated no less favorably than domestic good with regard to tax policies and other regulations</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Figure 8.1: Non-Discrimination Principle</a:t>
            </a:r>
          </a:p>
        </p:txBody>
      </p:sp>
      <p:sp>
        <p:nvSpPr>
          <p:cNvPr id="4" name="Footer Placeholder 3"/>
          <p:cNvSpPr>
            <a:spLocks noGrp="1"/>
          </p:cNvSpPr>
          <p:nvPr>
            <p:ph type="ftr" sz="quarter" idx="11"/>
          </p:nvPr>
        </p:nvSpPr>
        <p:spPr/>
        <p:txBody>
          <a:bodyPr/>
          <a:lstStyle/>
          <a:p>
            <a:r>
              <a:rPr lang="en-US" altLang="en-US" dirty="0"/>
              <a:t>© Kenneth A. Reinert, Cambridge University Press 2021</a:t>
            </a:r>
          </a:p>
        </p:txBody>
      </p:sp>
      <p:pic>
        <p:nvPicPr>
          <p:cNvPr id="6" name="Picture 5" descr="The diagram illustrates the principle of non-discrimination in international trade, dividing it into two components: &quot;Most Favored Nation&quot; and &quot;National Treatment.&quot; The &quot;Most Favored Nation&quot; principle relates to &quot;Border measures,&quot; ensuring equal treatment for all trading partners. Meanwhile, &quot;National Treatment&quot; focuses on &quot;Domestic policies,&quot; requiring foreign and domestic goods to be treated equally within a country's borders.">
            <a:extLst>
              <a:ext uri="{FF2B5EF4-FFF2-40B4-BE49-F238E27FC236}">
                <a16:creationId xmlns:a16="http://schemas.microsoft.com/office/drawing/2014/main" id="{1ADDB328-A78B-7846-BA81-25F37043746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5765" y="1417638"/>
            <a:ext cx="5013556" cy="4239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General Prohibition of Quotas</a:t>
            </a:r>
          </a:p>
        </p:txBody>
      </p:sp>
      <p:sp>
        <p:nvSpPr>
          <p:cNvPr id="3" name="Content Placeholder 2"/>
          <p:cNvSpPr>
            <a:spLocks noGrp="1"/>
          </p:cNvSpPr>
          <p:nvPr>
            <p:ph idx="1"/>
          </p:nvPr>
        </p:nvSpPr>
        <p:spPr/>
        <p:txBody>
          <a:bodyPr/>
          <a:lstStyle/>
          <a:p>
            <a:r>
              <a:rPr lang="en-US" dirty="0"/>
              <a:t>A second important GATT principle</a:t>
            </a:r>
          </a:p>
          <a:p>
            <a:pPr lvl="1"/>
            <a:r>
              <a:rPr lang="en-US" dirty="0"/>
              <a:t>General prohibition of </a:t>
            </a:r>
            <a:r>
              <a:rPr lang="en-US" i="1" dirty="0"/>
              <a:t>quotas</a:t>
            </a:r>
            <a:r>
              <a:rPr lang="en-US" dirty="0"/>
              <a:t> or </a:t>
            </a:r>
            <a:r>
              <a:rPr lang="en-US" i="1" dirty="0"/>
              <a:t>quantitative restrictions</a:t>
            </a:r>
            <a:r>
              <a:rPr lang="en-US" dirty="0"/>
              <a:t> on trade</a:t>
            </a:r>
          </a:p>
          <a:p>
            <a:pPr lvl="2"/>
            <a:r>
              <a:rPr lang="en-US" dirty="0"/>
              <a:t>Reflects a longstanding view that price distortions (tariffs) are </a:t>
            </a:r>
            <a:r>
              <a:rPr lang="en-US" i="1" dirty="0"/>
              <a:t>preferred</a:t>
            </a:r>
            <a:r>
              <a:rPr lang="en-US" dirty="0"/>
              <a:t> to quantity distortions in international markets</a:t>
            </a:r>
          </a:p>
          <a:p>
            <a:pPr lvl="2"/>
            <a:r>
              <a:rPr lang="en-US" dirty="0"/>
              <a:t>Quantitative restrictions were one of the most significant impediments to trade prior to GATT</a:t>
            </a:r>
          </a:p>
          <a:p>
            <a:pPr lvl="2"/>
            <a:r>
              <a:rPr lang="en-US" dirty="0"/>
              <a:t>Exceptions are allowed: agricultural products, textile and clothing…</a:t>
            </a:r>
            <a:r>
              <a:rPr lang="en-US" dirty="0">
                <a:sym typeface="Wingdings" pitchFamily="2" charset="2"/>
              </a:rPr>
              <a:t></a:t>
            </a:r>
            <a:r>
              <a:rPr lang="en-US" i="1" dirty="0">
                <a:sym typeface="Wingdings" pitchFamily="2" charset="2"/>
              </a:rPr>
              <a:t>unfair for LMICs?</a:t>
            </a:r>
            <a:endParaRPr lang="en-US" i="1" dirty="0"/>
          </a:p>
          <a:p>
            <a:endParaRPr lang="en-US"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Tariff Bindings and Fair Trade</a:t>
            </a:r>
          </a:p>
        </p:txBody>
      </p:sp>
      <p:sp>
        <p:nvSpPr>
          <p:cNvPr id="3" name="Content Placeholder 2"/>
          <p:cNvSpPr>
            <a:spLocks noGrp="1"/>
          </p:cNvSpPr>
          <p:nvPr>
            <p:ph idx="1"/>
          </p:nvPr>
        </p:nvSpPr>
        <p:spPr/>
        <p:txBody>
          <a:bodyPr/>
          <a:lstStyle/>
          <a:p>
            <a:pPr>
              <a:lnSpc>
                <a:spcPct val="80000"/>
              </a:lnSpc>
            </a:pPr>
            <a:r>
              <a:rPr lang="en-US" sz="2400" dirty="0"/>
              <a:t>Tariffs are </a:t>
            </a:r>
            <a:r>
              <a:rPr lang="en-US" sz="2400" i="1" dirty="0"/>
              <a:t>bound</a:t>
            </a:r>
            <a:r>
              <a:rPr lang="en-US" sz="2400" dirty="0"/>
              <a:t> at an agreed-upon level often above applied levels</a:t>
            </a:r>
          </a:p>
          <a:p>
            <a:pPr lvl="1">
              <a:lnSpc>
                <a:spcPct val="80000"/>
              </a:lnSpc>
            </a:pPr>
            <a:r>
              <a:rPr lang="en-US" sz="2400" dirty="0"/>
              <a:t>Levels may not be increased in the future</a:t>
            </a:r>
          </a:p>
          <a:p>
            <a:pPr lvl="1">
              <a:lnSpc>
                <a:spcPct val="80000"/>
              </a:lnSpc>
            </a:pPr>
            <a:r>
              <a:rPr lang="en-US" sz="2400" dirty="0"/>
              <a:t>Applied rates below bound rates may be increased</a:t>
            </a:r>
            <a:endParaRPr lang="en-US" sz="1600" dirty="0"/>
          </a:p>
          <a:p>
            <a:endParaRPr lang="en-US" sz="3200"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cSld>
  <p:clrMapOvr>
    <a:masterClrMapping/>
  </p:clrMapOvr>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8EE24C4ABA1C94593A5D5AEAECA7343" ma:contentTypeVersion="17" ma:contentTypeDescription="Create a new document." ma:contentTypeScope="" ma:versionID="de76bc3a2869181d2446d923ea4b6be0">
  <xsd:schema xmlns:xsd="http://www.w3.org/2001/XMLSchema" xmlns:xs="http://www.w3.org/2001/XMLSchema" xmlns:p="http://schemas.microsoft.com/office/2006/metadata/properties" xmlns:ns2="4fac8261-9e7f-49bd-9ad1-3d8ff24d3444" xmlns:ns3="c00e84f8-d27d-4a88-9238-e8ac26935f62" targetNamespace="http://schemas.microsoft.com/office/2006/metadata/properties" ma:root="true" ma:fieldsID="8c68cffba3d78558ab75daf1a85a67bd" ns2:_="" ns3:_="">
    <xsd:import namespace="4fac8261-9e7f-49bd-9ad1-3d8ff24d3444"/>
    <xsd:import namespace="c00e84f8-d27d-4a88-9238-e8ac26935f62"/>
    <xsd:element name="properties">
      <xsd:complexType>
        <xsd:sequence>
          <xsd:element name="documentManagement">
            <xsd:complexType>
              <xsd:all>
                <xsd:element ref="ns2:MediaServiceMetadata" minOccurs="0"/>
                <xsd:element ref="ns2:MediaServiceFastMetadata" minOccurs="0"/>
                <xsd:element ref="ns2:FirstName" minOccurs="0"/>
                <xsd:element ref="ns2:LastName"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ac8261-9e7f-49bd-9ad1-3d8ff24d34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FirstName" ma:index="10" nillable="true" ma:displayName="First Name" ma:format="Dropdown" ma:internalName="FirstName">
      <xsd:simpleType>
        <xsd:restriction base="dms:Text">
          <xsd:maxLength value="255"/>
        </xsd:restriction>
      </xsd:simpleType>
    </xsd:element>
    <xsd:element name="LastName" ma:index="11" nillable="true" ma:displayName="Last Name" ma:format="Dropdown" ma:internalName="LastName">
      <xsd:simpleType>
        <xsd:restriction base="dms:Text">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16c1bbba-1a2d-496b-84ee-32d915066267"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00e84f8-d27d-4a88-9238-e8ac26935f6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b0895196-0a8f-43a7-9b6c-41eeae9874b3}" ma:internalName="TaxCatchAll" ma:showField="CatchAllData" ma:web="c00e84f8-d27d-4a88-9238-e8ac26935f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irstName xmlns="4fac8261-9e7f-49bd-9ad1-3d8ff24d3444" xsi:nil="true"/>
    <LastName xmlns="4fac8261-9e7f-49bd-9ad1-3d8ff24d3444" xsi:nil="true"/>
    <TaxCatchAll xmlns="c00e84f8-d27d-4a88-9238-e8ac26935f62" xsi:nil="true"/>
    <lcf76f155ced4ddcb4097134ff3c332f xmlns="4fac8261-9e7f-49bd-9ad1-3d8ff24d344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F2AA13D-4CF7-49BA-BFC9-466C7696CDF8}"/>
</file>

<file path=customXml/itemProps2.xml><?xml version="1.0" encoding="utf-8"?>
<ds:datastoreItem xmlns:ds="http://schemas.openxmlformats.org/officeDocument/2006/customXml" ds:itemID="{E95CF086-7847-42BB-9F71-5693C4D266DE}"/>
</file>

<file path=customXml/itemProps3.xml><?xml version="1.0" encoding="utf-8"?>
<ds:datastoreItem xmlns:ds="http://schemas.openxmlformats.org/officeDocument/2006/customXml" ds:itemID="{84285797-635C-42B6-A73F-A14C81A250CE}"/>
</file>

<file path=docProps/app.xml><?xml version="1.0" encoding="utf-8"?>
<Properties xmlns="http://schemas.openxmlformats.org/officeDocument/2006/extended-properties" xmlns:vt="http://schemas.openxmlformats.org/officeDocument/2006/docPropsVTypes">
  <Template>Edge</Template>
  <TotalTime>685</TotalTime>
  <Words>2028</Words>
  <Application>Microsoft Office PowerPoint</Application>
  <PresentationFormat>On-screen Show (4:3)</PresentationFormat>
  <Paragraphs>234</Paragraphs>
  <Slides>28</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4" baseType="lpstr">
      <vt:lpstr>Arial</vt:lpstr>
      <vt:lpstr>Calibri</vt:lpstr>
      <vt:lpstr>Garamond</vt:lpstr>
      <vt:lpstr>Wingdings</vt:lpstr>
      <vt:lpstr>Edge</vt:lpstr>
      <vt:lpstr>Equation</vt:lpstr>
      <vt:lpstr>Chapter 8: World Trade Organization</vt:lpstr>
      <vt:lpstr>Introduction</vt:lpstr>
      <vt:lpstr>The General Agreement on Tariffs and Trade</vt:lpstr>
      <vt:lpstr>The General Agreement on Tariffs and Trade</vt:lpstr>
      <vt:lpstr>Table 8.1 GATT/WTO rounds of multilateral trade negotiations </vt:lpstr>
      <vt:lpstr>Non-Discrimination Principle</vt:lpstr>
      <vt:lpstr>Figure 8.1: Non-Discrimination Principle</vt:lpstr>
      <vt:lpstr>General Prohibition of Quotas</vt:lpstr>
      <vt:lpstr>Tariff Bindings and Fair Trade</vt:lpstr>
      <vt:lpstr>The World Trade Organization</vt:lpstr>
      <vt:lpstr>Table 8.2: Administrative Structure of the WTO</vt:lpstr>
      <vt:lpstr>Trade in Goods</vt:lpstr>
      <vt:lpstr>Trade in Services</vt:lpstr>
      <vt:lpstr>Trade in Services</vt:lpstr>
      <vt:lpstr>GATS Protocols</vt:lpstr>
      <vt:lpstr>Intellectual Property</vt:lpstr>
      <vt:lpstr>TRIPS Agreement</vt:lpstr>
      <vt:lpstr>TRIPS Agreement: controversies</vt:lpstr>
      <vt:lpstr>Dispute Settlement</vt:lpstr>
      <vt:lpstr>Figure 8.2: Dispute Settlement </vt:lpstr>
      <vt:lpstr>Dispute Settlement</vt:lpstr>
      <vt:lpstr>Dispute Settlement</vt:lpstr>
      <vt:lpstr>The Environment</vt:lpstr>
      <vt:lpstr>Committee on Trade and the Environment</vt:lpstr>
      <vt:lpstr>Committee on Trade and the Environment</vt:lpstr>
      <vt:lpstr>The Doha Round</vt:lpstr>
      <vt:lpstr>Appendix 8.1: Tariff Rate Reduction Formulas</vt:lpstr>
      <vt:lpstr>Figure 8.3: Tariff Formulas</vt:lpstr>
    </vt:vector>
  </TitlesOfParts>
  <Company>GMU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Kenneth</dc:creator>
  <cp:lastModifiedBy>Robert Starr</cp:lastModifiedBy>
  <cp:revision>153</cp:revision>
  <dcterms:created xsi:type="dcterms:W3CDTF">2009-09-02T15:55:36Z</dcterms:created>
  <dcterms:modified xsi:type="dcterms:W3CDTF">2024-12-02T16:55:31Z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0x010100A8EE24C4ABA1C94593A5D5AEAECA7343</vt:lpwstr>
  </property>
</Properties>
</file>