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sldIdLst>
    <p:sldId id="256" r:id="rId2"/>
    <p:sldId id="283" r:id="rId3"/>
    <p:sldId id="293" r:id="rId4"/>
    <p:sldId id="294" r:id="rId5"/>
    <p:sldId id="295" r:id="rId6"/>
    <p:sldId id="311" r:id="rId7"/>
    <p:sldId id="313" r:id="rId8"/>
    <p:sldId id="314" r:id="rId9"/>
    <p:sldId id="315" r:id="rId10"/>
    <p:sldId id="297" r:id="rId11"/>
    <p:sldId id="285" r:id="rId12"/>
    <p:sldId id="298" r:id="rId13"/>
    <p:sldId id="299" r:id="rId14"/>
    <p:sldId id="300" r:id="rId15"/>
    <p:sldId id="301" r:id="rId16"/>
    <p:sldId id="302" r:id="rId17"/>
    <p:sldId id="303" r:id="rId18"/>
    <p:sldId id="308" r:id="rId19"/>
    <p:sldId id="309" r:id="rId20"/>
    <p:sldId id="310" r:id="rId21"/>
    <p:sldId id="304" r:id="rId22"/>
    <p:sldId id="305" r:id="rId23"/>
    <p:sldId id="306" r:id="rId24"/>
    <p:sldId id="307" r:id="rId25"/>
    <p:sldId id="289" r:id="rId26"/>
    <p:sldId id="290" r:id="rId27"/>
    <p:sldId id="291" r:id="rId28"/>
    <p:sldId id="29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1" autoAdjust="0"/>
    <p:restoredTop sz="93385" autoAdjust="0"/>
  </p:normalViewPr>
  <p:slideViewPr>
    <p:cSldViewPr>
      <p:cViewPr varScale="1">
        <p:scale>
          <a:sx n="93" d="100"/>
          <a:sy n="93" d="100"/>
        </p:scale>
        <p:origin x="1548" y="78"/>
      </p:cViewPr>
      <p:guideLst>
        <p:guide orient="horz" pos="2160"/>
        <p:guide pos="2880"/>
      </p:guideLst>
    </p:cSldViewPr>
  </p:slideViewPr>
  <p:outlineViewPr>
    <p:cViewPr>
      <p:scale>
        <a:sx n="33" d="100"/>
        <a:sy n="33" d="100"/>
      </p:scale>
      <p:origin x="0" y="-20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12/2/2024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dirty="0"/>
              <a:t>Kenneth A. Reinert, Cambridge University Press 2021</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dirty="0"/>
              <a:t>Kenneth A. Reinert, Cambridge University Press 2021</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Chapter </a:t>
            </a:r>
            <a:r>
              <a:rPr lang="en-US" altLang="zh-CN" dirty="0"/>
              <a:t>7</a:t>
            </a:r>
            <a:r>
              <a:rPr lang="en-US" dirty="0"/>
              <a:t>: Trade Policy Analysis</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Tariff</a:t>
            </a:r>
          </a:p>
        </p:txBody>
      </p:sp>
      <p:sp>
        <p:nvSpPr>
          <p:cNvPr id="3" name="Content Placeholder 2"/>
          <p:cNvSpPr>
            <a:spLocks noGrp="1"/>
          </p:cNvSpPr>
          <p:nvPr>
            <p:ph idx="1"/>
          </p:nvPr>
        </p:nvSpPr>
        <p:spPr>
          <a:xfrm>
            <a:off x="457200" y="1600200"/>
            <a:ext cx="8229600" cy="4530725"/>
          </a:xfrm>
        </p:spPr>
        <p:txBody>
          <a:bodyPr/>
          <a:lstStyle/>
          <a:p>
            <a:r>
              <a:rPr lang="en-US" sz="2400" dirty="0"/>
              <a:t>Two kinds of tariffs:</a:t>
            </a:r>
          </a:p>
          <a:p>
            <a:pPr lvl="1"/>
            <a:r>
              <a:rPr lang="en-US" sz="2000" dirty="0"/>
              <a:t>A specific tariff</a:t>
            </a:r>
          </a:p>
          <a:p>
            <a:pPr lvl="1"/>
            <a:r>
              <a:rPr lang="en-US" sz="2000" dirty="0"/>
              <a:t>An </a:t>
            </a:r>
            <a:r>
              <a:rPr lang="en-US" sz="2000" i="1" dirty="0"/>
              <a:t>ad valorem </a:t>
            </a:r>
            <a:r>
              <a:rPr lang="en-US" sz="2000" dirty="0"/>
              <a:t>tariff</a:t>
            </a:r>
          </a:p>
          <a:p>
            <a:r>
              <a:rPr lang="en-US" sz="2400" dirty="0"/>
              <a:t>For our graphical analysis in this chapter, it is much simpler to consider a specific tariff. Basic results also apply to an </a:t>
            </a:r>
            <a:r>
              <a:rPr lang="en-US" sz="2400" i="1" dirty="0"/>
              <a:t>ad valorem</a:t>
            </a:r>
            <a:r>
              <a:rPr lang="en-US" sz="2400" dirty="0"/>
              <a:t> tariff </a:t>
            </a:r>
          </a:p>
          <a:p>
            <a:endParaRPr lang="en-US" sz="2800"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E69F76-FAA0-DF4C-88B1-EA1348C081D4}"/>
              </a:ext>
            </a:extLst>
          </p:cNvPr>
          <p:cNvSpPr>
            <a:spLocks noGrp="1"/>
          </p:cNvSpPr>
          <p:nvPr>
            <p:ph idx="1"/>
          </p:nvPr>
        </p:nvSpPr>
        <p:spPr>
          <a:xfrm>
            <a:off x="498765" y="542096"/>
            <a:ext cx="3962400" cy="5279836"/>
          </a:xfrm>
        </p:spPr>
        <p:txBody>
          <a:bodyPr/>
          <a:lstStyle/>
          <a:p>
            <a:r>
              <a:rPr lang="en-US" sz="2400" dirty="0"/>
              <a:t>A tariff increases domestic price of imported product above world price </a:t>
            </a:r>
          </a:p>
          <a:p>
            <a:pPr lvl="1"/>
            <a:r>
              <a:rPr lang="en-US" sz="2000" dirty="0"/>
              <a:t>In the case of Japanese rice, domestic price is many times larger than world price</a:t>
            </a:r>
          </a:p>
          <a:p>
            <a:pPr lvl="1"/>
            <a:r>
              <a:rPr lang="en-US" sz="2200" dirty="0"/>
              <a:t>Causes an increase in Japan’s production of rice which is desired effect from Japanese rice farmers</a:t>
            </a:r>
          </a:p>
          <a:p>
            <a:pPr lvl="2"/>
            <a:r>
              <a:rPr lang="en-US" sz="1800" dirty="0"/>
              <a:t>Domestic consumption of rice falls</a:t>
            </a:r>
          </a:p>
          <a:p>
            <a:pPr lvl="2"/>
            <a:r>
              <a:rPr lang="en-US" sz="1800" dirty="0"/>
              <a:t>Imports fall</a:t>
            </a:r>
          </a:p>
          <a:p>
            <a:endParaRPr lang="en-US" dirty="0"/>
          </a:p>
        </p:txBody>
      </p:sp>
      <p:pic>
        <p:nvPicPr>
          <p:cNvPr id="7" name="Picture 2" descr="This graph illustrates the effects of a tariff on a market for a good, with price (P) on the vertical axis and quantity (𝑄) on the horizontal axis. The supply curve (𝑆𝐽) and demand curve (𝐷) intersect to determine the world price (𝑃W) without a tariff, where the quantity supplied domestically is &#10;𝑄𝑆 , and the quantity demanded is &#10;𝑄D , with imports filling the gap (ZJ ). When a tariff (𝑇) is imposed, the price rises to 𝑃𝑊+𝑇P W +T, reducing imports (ZJ tariff) as the quantity supplied domestically increases to &#10;QS tariffS​  and the quantity demanded decreases to QD tariff ​ . The areas labeled A, B, C, and D represent different effects of the tariff, such as changes in producer and consumer surplus and tariff revenue.">
            <a:extLst>
              <a:ext uri="{FF2B5EF4-FFF2-40B4-BE49-F238E27FC236}">
                <a16:creationId xmlns:a16="http://schemas.microsoft.com/office/drawing/2014/main" id="{548247AC-8554-0C42-9ECC-1EAA1A89D7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143000"/>
            <a:ext cx="4426461" cy="417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696B0FC0-9829-3D41-98E6-FEB339638CA6}"/>
              </a:ext>
            </a:extLst>
          </p:cNvPr>
          <p:cNvSpPr txBox="1">
            <a:spLocks noGrp="1"/>
          </p:cNvSpPr>
          <p:nvPr>
            <p:ph type="title" idx="4294967295"/>
          </p:nvPr>
        </p:nvSpPr>
        <p:spPr>
          <a:xfrm>
            <a:off x="4682836" y="5652655"/>
            <a:ext cx="4316695" cy="33855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charset="0"/>
                <a:ea typeface="+mn-ea"/>
                <a:cs typeface="+mn-cs"/>
              </a:rPr>
              <a:t>Figure 7.2: A Tariff on Japan’s Imports of Rice</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Tariff Effects</a:t>
            </a:r>
          </a:p>
        </p:txBody>
      </p:sp>
      <p:sp>
        <p:nvSpPr>
          <p:cNvPr id="3" name="Content Placeholder 2"/>
          <p:cNvSpPr>
            <a:spLocks noGrp="1"/>
          </p:cNvSpPr>
          <p:nvPr>
            <p:ph idx="1"/>
          </p:nvPr>
        </p:nvSpPr>
        <p:spPr>
          <a:xfrm>
            <a:off x="457200" y="1447800"/>
            <a:ext cx="8229600" cy="4683125"/>
          </a:xfrm>
        </p:spPr>
        <p:txBody>
          <a:bodyPr/>
          <a:lstStyle/>
          <a:p>
            <a:r>
              <a:rPr lang="en-US" sz="2600" dirty="0"/>
              <a:t>Welfare and revenue effects also occur from the tariff</a:t>
            </a:r>
          </a:p>
          <a:p>
            <a:r>
              <a:rPr lang="en-US" sz="2600" dirty="0">
                <a:solidFill>
                  <a:schemeClr val="accent5">
                    <a:lumMod val="50000"/>
                  </a:schemeClr>
                </a:solidFill>
              </a:rPr>
              <a:t>Consumer surplus </a:t>
            </a:r>
            <a:r>
              <a:rPr lang="en-US" sz="2600" dirty="0"/>
              <a:t>of Japanese households fell </a:t>
            </a:r>
          </a:p>
          <a:p>
            <a:pPr lvl="1"/>
            <a:r>
              <a:rPr lang="en-US" sz="2400" dirty="0"/>
              <a:t>Japanese rice consumers are paying more and consuming less </a:t>
            </a:r>
          </a:p>
          <a:p>
            <a:r>
              <a:rPr lang="en-US" sz="2600" dirty="0">
                <a:solidFill>
                  <a:schemeClr val="accent5">
                    <a:lumMod val="50000"/>
                  </a:schemeClr>
                </a:solidFill>
              </a:rPr>
              <a:t>Producer surplus </a:t>
            </a:r>
            <a:r>
              <a:rPr lang="en-US" sz="2600" dirty="0"/>
              <a:t>of Japanese firms has increased</a:t>
            </a:r>
          </a:p>
          <a:p>
            <a:pPr lvl="1"/>
            <a:r>
              <a:rPr lang="en-US" sz="2400" dirty="0"/>
              <a:t>Japanese rice producers are receiving more for their product and producing more </a:t>
            </a:r>
          </a:p>
          <a:p>
            <a:r>
              <a:rPr lang="en-US" sz="2600" dirty="0"/>
              <a:t>Japanese government is receiving revenue from import tax</a:t>
            </a:r>
          </a:p>
          <a:p>
            <a:endParaRPr lang="en-US"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Welfare Effects</a:t>
            </a:r>
          </a:p>
        </p:txBody>
      </p:sp>
      <p:sp>
        <p:nvSpPr>
          <p:cNvPr id="3" name="Content Placeholder 2"/>
          <p:cNvSpPr>
            <a:spLocks noGrp="1"/>
          </p:cNvSpPr>
          <p:nvPr>
            <p:ph idx="1"/>
          </p:nvPr>
        </p:nvSpPr>
        <p:spPr>
          <a:xfrm>
            <a:off x="457200" y="1303990"/>
            <a:ext cx="3886200" cy="4530725"/>
          </a:xfrm>
        </p:spPr>
        <p:txBody>
          <a:bodyPr/>
          <a:lstStyle/>
          <a:p>
            <a:r>
              <a:rPr lang="en-US" sz="2000" dirty="0"/>
              <a:t>Summarizes welfare impact of policy for the country as a whole</a:t>
            </a:r>
          </a:p>
          <a:p>
            <a:pPr lvl="1"/>
            <a:r>
              <a:rPr lang="en-US" sz="1800" dirty="0"/>
              <a:t>N = A + C − (A + B + C + D) = −(B + D)</a:t>
            </a:r>
          </a:p>
          <a:p>
            <a:pPr lvl="1"/>
            <a:endParaRPr lang="en-US" sz="1800" dirty="0"/>
          </a:p>
          <a:p>
            <a:r>
              <a:rPr lang="en-US" sz="2000" dirty="0"/>
              <a:t>From an economic standpoint, tariff hurts Japanese society as a whole</a:t>
            </a:r>
          </a:p>
          <a:p>
            <a:r>
              <a:rPr lang="en-US" sz="2000" dirty="0"/>
              <a:t>Although it benefits producers and government, losses imposed on consumers outweigh benefits</a:t>
            </a:r>
          </a:p>
          <a:p>
            <a:endParaRPr lang="en-US" sz="2000" dirty="0"/>
          </a:p>
        </p:txBody>
      </p:sp>
      <p:pic>
        <p:nvPicPr>
          <p:cNvPr id="5" name="Picture 2" descr="This graph illustrates the effects of a tariff on a market for a good, with price (P) on the vertical axis and quantity (𝑄) on the horizontal axis. The supply curve (𝑆𝐽) and demand curve (𝐷) intersect to determine the world price (𝑃W) without a tariff, where the quantity supplied domestically is &#10;𝑄𝑆 , and the quantity demanded is &#10;𝑄D , with imports filling the gap (ZJ ). When a tariff (𝑇) is imposed, the price rises to 𝑃𝑊+𝑇P W +T, reducing imports (ZJ tariff) as the quantity supplied domestically increases to &#10;QS tariffS​  and the quantity demanded decreases to QD tariff ​ . The areas labeled A, B, C, and D represent different effects of the tariff, such as changes in producer and consumer surplus and tariff revenue.">
            <a:extLst>
              <a:ext uri="{FF2B5EF4-FFF2-40B4-BE49-F238E27FC236}">
                <a16:creationId xmlns:a16="http://schemas.microsoft.com/office/drawing/2014/main" id="{C159F93A-6F20-8240-9944-BB27CBB69A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4639" y="1167929"/>
            <a:ext cx="4426461" cy="417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4FD194D-A7DE-7A44-B41F-7EB4691BFF9F}"/>
              </a:ext>
            </a:extLst>
          </p:cNvPr>
          <p:cNvSpPr txBox="1"/>
          <p:nvPr/>
        </p:nvSpPr>
        <p:spPr>
          <a:xfrm>
            <a:off x="4572000" y="5665438"/>
            <a:ext cx="4316695" cy="338554"/>
          </a:xfrm>
          <a:prstGeom prst="rect">
            <a:avLst/>
          </a:prstGeom>
          <a:noFill/>
        </p:spPr>
        <p:txBody>
          <a:bodyPr wrap="none" rtlCol="0">
            <a:spAutoFit/>
          </a:bodyPr>
          <a:lstStyle/>
          <a:p>
            <a:r>
              <a:rPr lang="en-US" sz="1600" dirty="0">
                <a:solidFill>
                  <a:schemeClr val="tx2"/>
                </a:solidFill>
              </a:rPr>
              <a:t>Figure 7.2: A Tariff on Japan’s Imports of Rice</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of Trade Effects</a:t>
            </a:r>
          </a:p>
        </p:txBody>
      </p:sp>
      <p:sp>
        <p:nvSpPr>
          <p:cNvPr id="3" name="Content Placeholder 2"/>
          <p:cNvSpPr>
            <a:spLocks noGrp="1"/>
          </p:cNvSpPr>
          <p:nvPr>
            <p:ph idx="1"/>
          </p:nvPr>
        </p:nvSpPr>
        <p:spPr>
          <a:xfrm>
            <a:off x="457200" y="1600200"/>
            <a:ext cx="3657600" cy="4530725"/>
          </a:xfrm>
        </p:spPr>
        <p:txBody>
          <a:bodyPr/>
          <a:lstStyle/>
          <a:p>
            <a:r>
              <a:rPr lang="en-US" sz="2000" dirty="0"/>
              <a:t>When Japan imposes a tariff on its imports from Vietnam, amount of these imports decreases</a:t>
            </a:r>
          </a:p>
          <a:p>
            <a:pPr lvl="1"/>
            <a:r>
              <a:rPr lang="en-US" sz="1800" dirty="0"/>
              <a:t>As Japan’s imports of rice decrease, there will be excess supply in the world market for rice</a:t>
            </a:r>
          </a:p>
          <a:p>
            <a:pPr lvl="2"/>
            <a:r>
              <a:rPr lang="en-US" sz="1600" dirty="0"/>
              <a:t>Will cause the world price to fall</a:t>
            </a:r>
          </a:p>
          <a:p>
            <a:pPr lvl="2"/>
            <a:r>
              <a:rPr lang="en-US" sz="1600" dirty="0"/>
              <a:t>Since Japan is importing rice, this is a good thing for this country</a:t>
            </a:r>
          </a:p>
          <a:p>
            <a:endParaRPr lang="en-US" sz="2000" dirty="0"/>
          </a:p>
        </p:txBody>
      </p:sp>
      <p:pic>
        <p:nvPicPr>
          <p:cNvPr id="5" name="Picture 2" descr="This graph illustrates the effects of a tariff on a market for a good, with price (P) on the vertical axis and quantity (𝑄) on the horizontal axis. The supply curve (𝑆𝐽) and demand curve (𝐷) intersect to determine the world price (𝑃W) without a tariff, where the quantity supplied domestically is &#10;𝑄𝑆 , and the quantity demanded is &#10;𝑄D , with imports filling the gap (ZJ ). When a tariff (𝑇) is imposed, the price rises to 𝑃𝑊+𝑇P W +T, reducing imports (ZJ tariff) as the quantity supplied domestically increases to &#10;QS tariffS​  and the quantity demanded decreases to QD tariff ​ . The areas labeled A, B, C, and D represent different effects of the tariff, such as changes in producer and consumer surplus and tariff revenue.">
            <a:extLst>
              <a:ext uri="{FF2B5EF4-FFF2-40B4-BE49-F238E27FC236}">
                <a16:creationId xmlns:a16="http://schemas.microsoft.com/office/drawing/2014/main" id="{8887DF3A-C146-274E-977A-E7C8AC73BA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1450" y="1417638"/>
            <a:ext cx="4705350" cy="408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E316985-9D1B-EF4A-8A4D-A6D352E475C6}"/>
              </a:ext>
            </a:extLst>
          </p:cNvPr>
          <p:cNvSpPr txBox="1"/>
          <p:nvPr/>
        </p:nvSpPr>
        <p:spPr>
          <a:xfrm>
            <a:off x="4516582" y="5638800"/>
            <a:ext cx="4631076" cy="307777"/>
          </a:xfrm>
          <a:prstGeom prst="rect">
            <a:avLst/>
          </a:prstGeom>
          <a:noFill/>
        </p:spPr>
        <p:txBody>
          <a:bodyPr wrap="none" rtlCol="0">
            <a:spAutoFit/>
          </a:bodyPr>
          <a:lstStyle/>
          <a:p>
            <a:r>
              <a:rPr lang="en-US" sz="1400" dirty="0">
                <a:solidFill>
                  <a:schemeClr val="tx2"/>
                </a:solidFill>
              </a:rPr>
              <a:t>Figure </a:t>
            </a:r>
            <a:r>
              <a:rPr lang="en-US" altLang="zh-CN" sz="1400" dirty="0">
                <a:solidFill>
                  <a:schemeClr val="tx2"/>
                </a:solidFill>
              </a:rPr>
              <a:t>7</a:t>
            </a:r>
            <a:r>
              <a:rPr lang="en-US" sz="1400" dirty="0">
                <a:solidFill>
                  <a:schemeClr val="tx2"/>
                </a:solidFill>
              </a:rPr>
              <a:t>.3: The Terms-of-Trade Effects of Japan’s Tariffs</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Quota</a:t>
            </a:r>
          </a:p>
        </p:txBody>
      </p:sp>
      <p:sp>
        <p:nvSpPr>
          <p:cNvPr id="3" name="Content Placeholder 2"/>
          <p:cNvSpPr>
            <a:spLocks noGrp="1"/>
          </p:cNvSpPr>
          <p:nvPr>
            <p:ph idx="1"/>
          </p:nvPr>
        </p:nvSpPr>
        <p:spPr>
          <a:xfrm>
            <a:off x="647700" y="1581511"/>
            <a:ext cx="7848600" cy="4530725"/>
          </a:xfrm>
        </p:spPr>
        <p:txBody>
          <a:bodyPr/>
          <a:lstStyle/>
          <a:p>
            <a:r>
              <a:rPr lang="en-US" sz="2400" dirty="0"/>
              <a:t>Import quota</a:t>
            </a:r>
            <a:r>
              <a:rPr lang="en-US" sz="2400" dirty="0">
                <a:cs typeface="Arial" charset="0"/>
              </a:rPr>
              <a:t>—</a:t>
            </a:r>
            <a:r>
              <a:rPr lang="en-US" sz="2400" dirty="0"/>
              <a:t>a quantitative restriction on imports</a:t>
            </a:r>
          </a:p>
          <a:p>
            <a:r>
              <a:rPr lang="en-US" sz="2400" dirty="0"/>
              <a:t>Type of non-tariff measure </a:t>
            </a:r>
          </a:p>
          <a:p>
            <a:r>
              <a:rPr lang="en-US" sz="2400" dirty="0"/>
              <a:t>A quota results in a shortage of a good relative to initial situation without quota, causing price of good to rise</a:t>
            </a:r>
          </a:p>
          <a:p>
            <a:pPr lvl="1"/>
            <a:r>
              <a:rPr lang="en-US" sz="2000" dirty="0"/>
              <a:t>Known as quota premium</a:t>
            </a:r>
          </a:p>
          <a:p>
            <a:pPr lvl="1"/>
            <a:r>
              <a:rPr lang="en-US" sz="2000" dirty="0"/>
              <a:t>Consumer surplus falls and producer surplus increases</a:t>
            </a:r>
          </a:p>
          <a:p>
            <a:endParaRPr lang="en-US" sz="2400"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Quota</a:t>
            </a:r>
          </a:p>
        </p:txBody>
      </p:sp>
      <p:sp>
        <p:nvSpPr>
          <p:cNvPr id="3" name="Content Placeholder 2"/>
          <p:cNvSpPr>
            <a:spLocks noGrp="1"/>
          </p:cNvSpPr>
          <p:nvPr>
            <p:ph idx="1"/>
          </p:nvPr>
        </p:nvSpPr>
        <p:spPr>
          <a:xfrm>
            <a:off x="457200" y="1447800"/>
            <a:ext cx="4419600" cy="4683125"/>
          </a:xfrm>
        </p:spPr>
        <p:txBody>
          <a:bodyPr/>
          <a:lstStyle/>
          <a:p>
            <a:pPr>
              <a:lnSpc>
                <a:spcPct val="80000"/>
              </a:lnSpc>
            </a:pPr>
            <a:r>
              <a:rPr lang="en-US" sz="2000" dirty="0"/>
              <a:t>Policy usually administered via a system </a:t>
            </a:r>
            <a:r>
              <a:rPr lang="en-US" sz="2000" dirty="0">
                <a:solidFill>
                  <a:schemeClr val="accent5">
                    <a:lumMod val="50000"/>
                  </a:schemeClr>
                </a:solidFill>
              </a:rPr>
              <a:t>of </a:t>
            </a:r>
            <a:r>
              <a:rPr lang="en-US" sz="2000" b="1" dirty="0">
                <a:solidFill>
                  <a:schemeClr val="accent5">
                    <a:lumMod val="50000"/>
                  </a:schemeClr>
                </a:solidFill>
              </a:rPr>
              <a:t>import licenses</a:t>
            </a:r>
          </a:p>
          <a:p>
            <a:pPr>
              <a:lnSpc>
                <a:spcPct val="80000"/>
              </a:lnSpc>
            </a:pPr>
            <a:r>
              <a:rPr lang="en-US" sz="2000" dirty="0"/>
              <a:t>Quota has restricted supply of import licenses</a:t>
            </a:r>
          </a:p>
          <a:p>
            <a:pPr>
              <a:lnSpc>
                <a:spcPct val="80000"/>
              </a:lnSpc>
            </a:pPr>
            <a:r>
              <a:rPr lang="en-US" sz="2000" dirty="0"/>
              <a:t>Extra value of the right to import an amount of a good is known as </a:t>
            </a:r>
            <a:r>
              <a:rPr lang="en-US" sz="2000" b="1" dirty="0">
                <a:solidFill>
                  <a:schemeClr val="accent5">
                    <a:lumMod val="50000"/>
                  </a:schemeClr>
                </a:solidFill>
              </a:rPr>
              <a:t>quota rents </a:t>
            </a:r>
            <a:r>
              <a:rPr lang="en-US" sz="2000" dirty="0"/>
              <a:t>(area </a:t>
            </a:r>
            <a:r>
              <a:rPr lang="en-US" sz="2000" i="1" dirty="0"/>
              <a:t>C</a:t>
            </a:r>
            <a:r>
              <a:rPr lang="en-US" sz="2000" dirty="0"/>
              <a:t>)</a:t>
            </a:r>
            <a:endParaRPr lang="en-US" sz="2000" i="1" dirty="0"/>
          </a:p>
          <a:p>
            <a:pPr>
              <a:lnSpc>
                <a:spcPct val="80000"/>
              </a:lnSpc>
            </a:pPr>
            <a:r>
              <a:rPr lang="en-US" sz="2000" dirty="0"/>
              <a:t>Who receives rents depends on how the quota licenses are allocated</a:t>
            </a:r>
          </a:p>
          <a:p>
            <a:pPr>
              <a:lnSpc>
                <a:spcPct val="80000"/>
              </a:lnSpc>
            </a:pPr>
            <a:r>
              <a:rPr lang="en-US" sz="2000" dirty="0"/>
              <a:t>Allocated to domestic importers</a:t>
            </a:r>
          </a:p>
          <a:p>
            <a:pPr lvl="1">
              <a:lnSpc>
                <a:spcPct val="80000"/>
              </a:lnSpc>
            </a:pPr>
            <a:r>
              <a:rPr lang="en-US" sz="1800" dirty="0"/>
              <a:t>Quota rents accrue to importers and remain in Japan as a gain</a:t>
            </a:r>
          </a:p>
          <a:p>
            <a:pPr>
              <a:lnSpc>
                <a:spcPct val="80000"/>
              </a:lnSpc>
            </a:pPr>
            <a:r>
              <a:rPr lang="en-US" sz="2000" dirty="0"/>
              <a:t>Allocated to foreign exporters</a:t>
            </a:r>
          </a:p>
          <a:p>
            <a:pPr lvl="1">
              <a:lnSpc>
                <a:spcPct val="80000"/>
              </a:lnSpc>
            </a:pPr>
            <a:r>
              <a:rPr lang="en-US" sz="1800" dirty="0"/>
              <a:t>Quota rents accrue to exporters and leave Japan as a loss</a:t>
            </a:r>
          </a:p>
          <a:p>
            <a:endParaRPr lang="en-US" sz="2400"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pic>
        <p:nvPicPr>
          <p:cNvPr id="5" name="Picture 2" descr="This graph illustrates the effects of an import quota on a market, with price (P) on the vertical axis and quantity (Q) on the horizontal axis. The supply curve (SJ) and demand curve (D) intersect to determine the world price (PW) without a quota, where the quantity supplied domestically is QS, and the quantity demanded is QD, with imports filling the gap (ZJ). When a quota is imposed, the price rises to P quota, reducing imports to Z J quota as domestic supply increases to Qs quota and domestic demand decreases to QD quota. The areas labeled AAA, BBB, CCC, and DDD represent economic impacts of the quota, such as changes in producer surplus, consumer surplus, and potential rents captured by importers.">
            <a:extLst>
              <a:ext uri="{FF2B5EF4-FFF2-40B4-BE49-F238E27FC236}">
                <a16:creationId xmlns:a16="http://schemas.microsoft.com/office/drawing/2014/main" id="{E45716B6-B08B-C34D-ADF6-2F9024900B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5855" y="1287971"/>
            <a:ext cx="4230886" cy="409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5CB573-B5DA-B842-A344-70F6AB4C8587}"/>
              </a:ext>
            </a:extLst>
          </p:cNvPr>
          <p:cNvSpPr txBox="1"/>
          <p:nvPr/>
        </p:nvSpPr>
        <p:spPr>
          <a:xfrm>
            <a:off x="4585855" y="5611091"/>
            <a:ext cx="4209037" cy="338554"/>
          </a:xfrm>
          <a:prstGeom prst="rect">
            <a:avLst/>
          </a:prstGeom>
          <a:noFill/>
        </p:spPr>
        <p:txBody>
          <a:bodyPr wrap="none" rtlCol="0">
            <a:spAutoFit/>
          </a:bodyPr>
          <a:lstStyle/>
          <a:p>
            <a:r>
              <a:rPr lang="en-US" sz="1600" dirty="0">
                <a:solidFill>
                  <a:schemeClr val="tx2"/>
                </a:solidFill>
              </a:rPr>
              <a:t>Figure </a:t>
            </a:r>
            <a:r>
              <a:rPr lang="en-US" altLang="zh-CN" sz="1600" dirty="0">
                <a:solidFill>
                  <a:schemeClr val="tx2"/>
                </a:solidFill>
              </a:rPr>
              <a:t>7</a:t>
            </a:r>
            <a:r>
              <a:rPr lang="en-US" sz="1600" dirty="0">
                <a:solidFill>
                  <a:schemeClr val="tx2"/>
                </a:solidFill>
              </a:rPr>
              <a:t>.4: A Quota on Japan’s Rice Imports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Trade Policies</a:t>
            </a:r>
          </a:p>
        </p:txBody>
      </p:sp>
      <p:sp>
        <p:nvSpPr>
          <p:cNvPr id="3" name="Content Placeholder 2"/>
          <p:cNvSpPr>
            <a:spLocks noGrp="1"/>
          </p:cNvSpPr>
          <p:nvPr>
            <p:ph idx="1"/>
          </p:nvPr>
        </p:nvSpPr>
        <p:spPr>
          <a:xfrm>
            <a:off x="457200" y="1371600"/>
            <a:ext cx="8229600" cy="4759325"/>
          </a:xfrm>
        </p:spPr>
        <p:txBody>
          <a:bodyPr/>
          <a:lstStyle/>
          <a:p>
            <a:pPr>
              <a:lnSpc>
                <a:spcPct val="90000"/>
              </a:lnSpc>
            </a:pPr>
            <a:r>
              <a:rPr lang="en-US" sz="2400" dirty="0"/>
              <a:t>Tariff</a:t>
            </a:r>
          </a:p>
          <a:p>
            <a:pPr lvl="1">
              <a:lnSpc>
                <a:spcPct val="90000"/>
              </a:lnSpc>
            </a:pPr>
            <a:r>
              <a:rPr lang="en-US" sz="2000" dirty="0">
                <a:solidFill>
                  <a:schemeClr val="accent5">
                    <a:lumMod val="50000"/>
                  </a:schemeClr>
                </a:solidFill>
              </a:rPr>
              <a:t>Unambiguous net welfare loss </a:t>
            </a:r>
            <a:r>
              <a:rPr lang="en-US" sz="2000" dirty="0"/>
              <a:t>due to consumer surplus loss outweighing gains in producer surplus and government revenue</a:t>
            </a:r>
          </a:p>
          <a:p>
            <a:pPr>
              <a:lnSpc>
                <a:spcPct val="90000"/>
              </a:lnSpc>
            </a:pPr>
            <a:r>
              <a:rPr lang="en-US" sz="2400" dirty="0"/>
              <a:t>Tariff with terms of trade effects</a:t>
            </a:r>
          </a:p>
          <a:p>
            <a:pPr lvl="1">
              <a:lnSpc>
                <a:spcPct val="90000"/>
              </a:lnSpc>
            </a:pPr>
            <a:r>
              <a:rPr lang="en-US" sz="2000" dirty="0">
                <a:solidFill>
                  <a:schemeClr val="accent5">
                    <a:lumMod val="50000"/>
                  </a:schemeClr>
                </a:solidFill>
              </a:rPr>
              <a:t>Ambiguous net welfare effect </a:t>
            </a:r>
            <a:r>
              <a:rPr lang="en-US" sz="2000" dirty="0"/>
              <a:t>due to terms of trade gain (fall in world price) potentially outweighing efficiency loss</a:t>
            </a:r>
          </a:p>
          <a:p>
            <a:pPr>
              <a:lnSpc>
                <a:spcPct val="90000"/>
              </a:lnSpc>
            </a:pPr>
            <a:r>
              <a:rPr lang="en-US" sz="2400" dirty="0"/>
              <a:t>Domestic-allocated quota</a:t>
            </a:r>
          </a:p>
          <a:p>
            <a:pPr lvl="1">
              <a:lnSpc>
                <a:spcPct val="90000"/>
              </a:lnSpc>
            </a:pPr>
            <a:r>
              <a:rPr lang="en-US" sz="2000" dirty="0">
                <a:solidFill>
                  <a:schemeClr val="accent5">
                    <a:lumMod val="50000"/>
                  </a:schemeClr>
                </a:solidFill>
              </a:rPr>
              <a:t>Unambiguous net welfare loss </a:t>
            </a:r>
            <a:r>
              <a:rPr lang="en-US" sz="2000" dirty="0"/>
              <a:t>due to consumer surplus loss outweighing gains in producer surplus and quota rents</a:t>
            </a:r>
          </a:p>
          <a:p>
            <a:pPr>
              <a:lnSpc>
                <a:spcPct val="90000"/>
              </a:lnSpc>
            </a:pPr>
            <a:r>
              <a:rPr lang="en-US" sz="2400" dirty="0"/>
              <a:t>Foreign-allocated quota</a:t>
            </a:r>
          </a:p>
          <a:p>
            <a:pPr lvl="1">
              <a:lnSpc>
                <a:spcPct val="90000"/>
              </a:lnSpc>
            </a:pPr>
            <a:r>
              <a:rPr lang="en-US" sz="2000" dirty="0">
                <a:solidFill>
                  <a:schemeClr val="accent5">
                    <a:lumMod val="50000"/>
                  </a:schemeClr>
                </a:solidFill>
              </a:rPr>
              <a:t>Unambiguous net welfare loss</a:t>
            </a:r>
            <a:r>
              <a:rPr lang="en-US" sz="2000" dirty="0"/>
              <a:t> that exceeds that of domestic-allocated quota case</a:t>
            </a:r>
          </a:p>
          <a:p>
            <a:endParaRPr lang="en-US"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02AD-BC1D-0548-BAE5-C86587747225}"/>
              </a:ext>
            </a:extLst>
          </p:cNvPr>
          <p:cNvSpPr>
            <a:spLocks noGrp="1"/>
          </p:cNvSpPr>
          <p:nvPr>
            <p:ph type="title"/>
          </p:nvPr>
        </p:nvSpPr>
        <p:spPr>
          <a:xfrm>
            <a:off x="457200" y="277813"/>
            <a:ext cx="8229600" cy="865187"/>
          </a:xfrm>
        </p:spPr>
        <p:txBody>
          <a:bodyPr/>
          <a:lstStyle/>
          <a:p>
            <a:r>
              <a:rPr lang="en-US" sz="3600" dirty="0"/>
              <a:t>Anti-Dumping and Countervailing Measures</a:t>
            </a:r>
          </a:p>
        </p:txBody>
      </p:sp>
      <p:sp>
        <p:nvSpPr>
          <p:cNvPr id="3" name="Content Placeholder 2">
            <a:extLst>
              <a:ext uri="{FF2B5EF4-FFF2-40B4-BE49-F238E27FC236}">
                <a16:creationId xmlns:a16="http://schemas.microsoft.com/office/drawing/2014/main" id="{A3855F7C-6E37-2B46-92DF-55F187A3E8DC}"/>
              </a:ext>
            </a:extLst>
          </p:cNvPr>
          <p:cNvSpPr>
            <a:spLocks noGrp="1"/>
          </p:cNvSpPr>
          <p:nvPr>
            <p:ph idx="1"/>
          </p:nvPr>
        </p:nvSpPr>
        <p:spPr>
          <a:xfrm>
            <a:off x="457200" y="1371600"/>
            <a:ext cx="8229600" cy="4759325"/>
          </a:xfrm>
        </p:spPr>
        <p:txBody>
          <a:bodyPr/>
          <a:lstStyle/>
          <a:p>
            <a:r>
              <a:rPr lang="en-US" sz="2400" b="1" dirty="0">
                <a:solidFill>
                  <a:schemeClr val="accent5">
                    <a:lumMod val="50000"/>
                  </a:schemeClr>
                </a:solidFill>
              </a:rPr>
              <a:t>Anti-dumping</a:t>
            </a:r>
            <a:r>
              <a:rPr lang="en-US" sz="2400" dirty="0"/>
              <a:t>: a product has been sold at less than “normal” value</a:t>
            </a:r>
          </a:p>
          <a:p>
            <a:r>
              <a:rPr lang="en-US" sz="2400" dirty="0"/>
              <a:t>Tariff can be applied against “dumped” goods if the dumping causes “</a:t>
            </a:r>
            <a:r>
              <a:rPr lang="en-US" sz="2400" dirty="0">
                <a:solidFill>
                  <a:schemeClr val="accent5">
                    <a:lumMod val="50000"/>
                  </a:schemeClr>
                </a:solidFill>
              </a:rPr>
              <a:t>material injury</a:t>
            </a:r>
            <a:r>
              <a:rPr lang="en-US" sz="2400" dirty="0"/>
              <a:t>” to the domestic competing sector producing a “like product.”</a:t>
            </a:r>
          </a:p>
          <a:p>
            <a:r>
              <a:rPr lang="en-US" sz="2400" dirty="0"/>
              <a:t>Anti-dumping is consistent with obligations under the WTO</a:t>
            </a:r>
          </a:p>
          <a:p>
            <a:r>
              <a:rPr lang="en-US" sz="2400" dirty="0"/>
              <a:t>Determination of dumping:</a:t>
            </a:r>
          </a:p>
          <a:p>
            <a:pPr lvl="1"/>
            <a:r>
              <a:rPr lang="en-US" sz="1800" i="1" dirty="0">
                <a:solidFill>
                  <a:schemeClr val="accent5">
                    <a:lumMod val="50000"/>
                  </a:schemeClr>
                </a:solidFill>
              </a:rPr>
              <a:t>Price-based dumping</a:t>
            </a:r>
            <a:r>
              <a:rPr lang="en-US" sz="1800" dirty="0"/>
              <a:t>: determined with evidence that an exporter is selling a good in the importing country at a price below what it charges in its own country. </a:t>
            </a:r>
          </a:p>
          <a:p>
            <a:pPr lvl="1"/>
            <a:r>
              <a:rPr lang="en-US" sz="1800" i="1" dirty="0">
                <a:solidFill>
                  <a:schemeClr val="accent5">
                    <a:lumMod val="50000"/>
                  </a:schemeClr>
                </a:solidFill>
              </a:rPr>
              <a:t>Cost-based dumping</a:t>
            </a:r>
            <a:r>
              <a:rPr lang="en-US" sz="1800" dirty="0"/>
              <a:t>: determined with evidence that an exporter is selling a good in the importing country below its costs of production</a:t>
            </a:r>
          </a:p>
          <a:p>
            <a:endParaRPr lang="en-US" sz="2400" dirty="0"/>
          </a:p>
        </p:txBody>
      </p:sp>
      <p:sp>
        <p:nvSpPr>
          <p:cNvPr id="4" name="Footer Placeholder 3">
            <a:extLst>
              <a:ext uri="{FF2B5EF4-FFF2-40B4-BE49-F238E27FC236}">
                <a16:creationId xmlns:a16="http://schemas.microsoft.com/office/drawing/2014/main" id="{DB55AF4A-D163-F245-862E-FB1856DF6FE0}"/>
              </a:ext>
            </a:extLst>
          </p:cNvPr>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extLst>
      <p:ext uri="{BB962C8B-B14F-4D97-AF65-F5344CB8AC3E}">
        <p14:creationId xmlns:p14="http://schemas.microsoft.com/office/powerpoint/2010/main" val="2239322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6532-02EF-E047-BCA2-858B2E5E5004}"/>
              </a:ext>
            </a:extLst>
          </p:cNvPr>
          <p:cNvSpPr>
            <a:spLocks noGrp="1"/>
          </p:cNvSpPr>
          <p:nvPr>
            <p:ph type="title"/>
          </p:nvPr>
        </p:nvSpPr>
        <p:spPr/>
        <p:txBody>
          <a:bodyPr/>
          <a:lstStyle/>
          <a:p>
            <a:r>
              <a:rPr lang="en-US" sz="3600" dirty="0"/>
              <a:t>Anti-Dumping and Countervailing Measures</a:t>
            </a:r>
          </a:p>
        </p:txBody>
      </p:sp>
      <p:sp>
        <p:nvSpPr>
          <p:cNvPr id="3" name="Content Placeholder 2">
            <a:extLst>
              <a:ext uri="{FF2B5EF4-FFF2-40B4-BE49-F238E27FC236}">
                <a16:creationId xmlns:a16="http://schemas.microsoft.com/office/drawing/2014/main" id="{30E85551-C072-BC4A-94EB-651C720EE839}"/>
              </a:ext>
            </a:extLst>
          </p:cNvPr>
          <p:cNvSpPr>
            <a:spLocks noGrp="1"/>
          </p:cNvSpPr>
          <p:nvPr>
            <p:ph idx="1"/>
          </p:nvPr>
        </p:nvSpPr>
        <p:spPr>
          <a:xfrm>
            <a:off x="457200" y="1417638"/>
            <a:ext cx="8229600" cy="4713287"/>
          </a:xfrm>
        </p:spPr>
        <p:txBody>
          <a:bodyPr/>
          <a:lstStyle/>
          <a:p>
            <a:r>
              <a:rPr lang="en-US" sz="2400" dirty="0"/>
              <a:t>Calculating the dumping margins can be complicated, particularly when market systems in exporting countries are not completely operational.</a:t>
            </a:r>
          </a:p>
          <a:p>
            <a:r>
              <a:rPr lang="en-US" sz="2400" dirty="0"/>
              <a:t>The importing country can choose from three policy responses. </a:t>
            </a:r>
          </a:p>
          <a:p>
            <a:pPr lvl="1"/>
            <a:r>
              <a:rPr lang="en-US" sz="2000" dirty="0"/>
              <a:t>(1) Impose anti-dumping duties equal to the found dumping margin. </a:t>
            </a:r>
          </a:p>
          <a:p>
            <a:pPr lvl="1"/>
            <a:r>
              <a:rPr lang="en-US" sz="2000" dirty="0"/>
              <a:t>(2) Impose anti-dumping duties sufficient to remove “material injury” (“lesser-duty rule”). </a:t>
            </a:r>
          </a:p>
          <a:p>
            <a:pPr lvl="1"/>
            <a:r>
              <a:rPr lang="en-US" sz="2000" dirty="0"/>
              <a:t>(3) Have foreign exporting firms increase their prices (“price undertakings”)</a:t>
            </a:r>
            <a:endParaRPr lang="en-US" sz="2400" dirty="0"/>
          </a:p>
          <a:p>
            <a:r>
              <a:rPr lang="en-US" sz="2400" dirty="0"/>
              <a:t>Criticisms on anti-dumping</a:t>
            </a:r>
          </a:p>
        </p:txBody>
      </p:sp>
      <p:sp>
        <p:nvSpPr>
          <p:cNvPr id="4" name="Footer Placeholder 3">
            <a:extLst>
              <a:ext uri="{FF2B5EF4-FFF2-40B4-BE49-F238E27FC236}">
                <a16:creationId xmlns:a16="http://schemas.microsoft.com/office/drawing/2014/main" id="{954C40E1-B6B9-BF41-94C2-84EA02E6D83E}"/>
              </a:ext>
            </a:extLst>
          </p:cNvPr>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extLst>
      <p:ext uri="{BB962C8B-B14F-4D97-AF65-F5344CB8AC3E}">
        <p14:creationId xmlns:p14="http://schemas.microsoft.com/office/powerpoint/2010/main" val="354891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Sectors</a:t>
            </a:r>
          </a:p>
          <a:p>
            <a:r>
              <a:rPr lang="en-US" dirty="0"/>
              <a:t>Factors of production</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FED8-0F94-5747-8C27-0188AE7F5572}"/>
              </a:ext>
            </a:extLst>
          </p:cNvPr>
          <p:cNvSpPr>
            <a:spLocks noGrp="1"/>
          </p:cNvSpPr>
          <p:nvPr>
            <p:ph type="title"/>
          </p:nvPr>
        </p:nvSpPr>
        <p:spPr/>
        <p:txBody>
          <a:bodyPr/>
          <a:lstStyle/>
          <a:p>
            <a:r>
              <a:rPr lang="en-US" sz="3600" dirty="0"/>
              <a:t>Anti-Dumping and Countervailing Measures</a:t>
            </a:r>
          </a:p>
        </p:txBody>
      </p:sp>
      <p:sp>
        <p:nvSpPr>
          <p:cNvPr id="3" name="Content Placeholder 2">
            <a:extLst>
              <a:ext uri="{FF2B5EF4-FFF2-40B4-BE49-F238E27FC236}">
                <a16:creationId xmlns:a16="http://schemas.microsoft.com/office/drawing/2014/main" id="{3D42D3E6-4B72-BA43-99B2-8F5101769C43}"/>
              </a:ext>
            </a:extLst>
          </p:cNvPr>
          <p:cNvSpPr>
            <a:spLocks noGrp="1"/>
          </p:cNvSpPr>
          <p:nvPr>
            <p:ph idx="1"/>
          </p:nvPr>
        </p:nvSpPr>
        <p:spPr/>
        <p:txBody>
          <a:bodyPr/>
          <a:lstStyle/>
          <a:p>
            <a:r>
              <a:rPr lang="en-US" sz="2400" dirty="0">
                <a:solidFill>
                  <a:schemeClr val="accent5">
                    <a:lumMod val="50000"/>
                  </a:schemeClr>
                </a:solidFill>
              </a:rPr>
              <a:t>Countervailing duties </a:t>
            </a:r>
            <a:r>
              <a:rPr lang="en-US" sz="2400" dirty="0"/>
              <a:t>can be imposed on foreign exporters as offsets when they benefit from subsidies offered to them by their national governments</a:t>
            </a:r>
          </a:p>
          <a:p>
            <a:r>
              <a:rPr lang="en-US" sz="2400" dirty="0"/>
              <a:t>Also allowed by the WTO: CVD actions are allowed if it can be shown both that the subsidies benefited the foreign exporter and that the resulting exports caused “</a:t>
            </a:r>
            <a:r>
              <a:rPr lang="en-US" sz="2400" dirty="0">
                <a:solidFill>
                  <a:schemeClr val="accent5">
                    <a:lumMod val="50000"/>
                  </a:schemeClr>
                </a:solidFill>
              </a:rPr>
              <a:t>material injury</a:t>
            </a:r>
            <a:r>
              <a:rPr lang="en-US" sz="2400" dirty="0"/>
              <a:t>” to the domestic competing industry in the importing country.</a:t>
            </a:r>
          </a:p>
          <a:p>
            <a:r>
              <a:rPr lang="en-US" sz="2400" dirty="0"/>
              <a:t>Criticisms: also protectionism?</a:t>
            </a:r>
          </a:p>
          <a:p>
            <a:endParaRPr lang="en-US" sz="2400" dirty="0"/>
          </a:p>
          <a:p>
            <a:endParaRPr lang="en-US" sz="2400" dirty="0"/>
          </a:p>
        </p:txBody>
      </p:sp>
      <p:sp>
        <p:nvSpPr>
          <p:cNvPr id="4" name="Footer Placeholder 3">
            <a:extLst>
              <a:ext uri="{FF2B5EF4-FFF2-40B4-BE49-F238E27FC236}">
                <a16:creationId xmlns:a16="http://schemas.microsoft.com/office/drawing/2014/main" id="{163D045A-39C0-A84B-B2C9-E239489FD7B8}"/>
              </a:ext>
            </a:extLst>
          </p:cNvPr>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extLst>
      <p:ext uri="{BB962C8B-B14F-4D97-AF65-F5344CB8AC3E}">
        <p14:creationId xmlns:p14="http://schemas.microsoft.com/office/powerpoint/2010/main" val="405021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Advantage Models</a:t>
            </a:r>
          </a:p>
        </p:txBody>
      </p:sp>
      <p:sp>
        <p:nvSpPr>
          <p:cNvPr id="3" name="Content Placeholder 2"/>
          <p:cNvSpPr>
            <a:spLocks noGrp="1"/>
          </p:cNvSpPr>
          <p:nvPr>
            <p:ph idx="1"/>
          </p:nvPr>
        </p:nvSpPr>
        <p:spPr/>
        <p:txBody>
          <a:bodyPr/>
          <a:lstStyle/>
          <a:p>
            <a:r>
              <a:rPr lang="en-US" dirty="0"/>
              <a:t>In many instances, the effects of trade policies go beyond a single sector</a:t>
            </a:r>
          </a:p>
          <a:p>
            <a:r>
              <a:rPr lang="en-US" dirty="0"/>
              <a:t>In these cases, trade policy analysts turn to trade policy models based on </a:t>
            </a:r>
            <a:r>
              <a:rPr lang="en-US" dirty="0">
                <a:solidFill>
                  <a:schemeClr val="accent5">
                    <a:lumMod val="50000"/>
                  </a:schemeClr>
                </a:solidFill>
              </a:rPr>
              <a:t>comparative</a:t>
            </a:r>
            <a:r>
              <a:rPr lang="en-US" dirty="0"/>
              <a:t> rather than absolute advantage</a:t>
            </a:r>
          </a:p>
          <a:p>
            <a:r>
              <a:rPr lang="en-US" dirty="0"/>
              <a:t>The central insight of these models is that a protective measure in one sector acts as an </a:t>
            </a:r>
            <a:r>
              <a:rPr lang="en-US" dirty="0">
                <a:solidFill>
                  <a:schemeClr val="accent5">
                    <a:lumMod val="50000"/>
                  </a:schemeClr>
                </a:solidFill>
              </a:rPr>
              <a:t>implicit tax </a:t>
            </a:r>
            <a:r>
              <a:rPr lang="en-US" dirty="0"/>
              <a:t>on production in other sectors</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Appendix 7.1: The Imperfect Substitutes Model</a:t>
            </a:r>
          </a:p>
        </p:txBody>
      </p:sp>
      <p:sp>
        <p:nvSpPr>
          <p:cNvPr id="3" name="Content Placeholder 2"/>
          <p:cNvSpPr>
            <a:spLocks noGrp="1"/>
          </p:cNvSpPr>
          <p:nvPr>
            <p:ph idx="1"/>
          </p:nvPr>
        </p:nvSpPr>
        <p:spPr/>
        <p:txBody>
          <a:bodyPr/>
          <a:lstStyle/>
          <a:p>
            <a:r>
              <a:rPr lang="en-US" sz="2800" dirty="0"/>
              <a:t>The standard absolute advantage models assumes that imported goods and domestic competing goods are perfect substitutes</a:t>
            </a:r>
          </a:p>
          <a:p>
            <a:r>
              <a:rPr lang="en-US" sz="2800" dirty="0"/>
              <a:t>In applied trade policy analysis, this assumption is often relaxed and imported goods and domestic competing goods become </a:t>
            </a:r>
            <a:r>
              <a:rPr lang="en-US" sz="2800" i="1" dirty="0">
                <a:solidFill>
                  <a:schemeClr val="accent5">
                    <a:lumMod val="50000"/>
                  </a:schemeClr>
                </a:solidFill>
              </a:rPr>
              <a:t>imperfect substitutes</a:t>
            </a:r>
          </a:p>
          <a:p>
            <a:r>
              <a:rPr lang="en-US" sz="2800" dirty="0"/>
              <a:t>This is presented in Figure 7.5 where a tariff is analyzed</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60387"/>
          </a:xfrm>
        </p:spPr>
        <p:txBody>
          <a:bodyPr/>
          <a:lstStyle/>
          <a:p>
            <a:r>
              <a:rPr lang="en-US" sz="3600" dirty="0"/>
              <a:t>Figure 7.5: The Imperfect Substitutes Model</a:t>
            </a:r>
          </a:p>
        </p:txBody>
      </p:sp>
      <p:pic>
        <p:nvPicPr>
          <p:cNvPr id="5" name="Picture 2" descr="This image shows two side-by-side supply-and-demand graphs representing two related markets, D on the left and Z on the right, and the effects of shifts in supply and demand.&#10;In the left graph, the vertical axis represents the price (PD) and the horizontal axis represents the quantity (QD). The demand curve (DD) intersects the supply curve (SD) at the initial equilibrium price (PD1). When supply decreases (shifted supply curve), the price rises to PD2, reducing the quantity consumed. The area labeled A highlights changes in economic outcomes.&#10;In the right graph, the vertical axis represents price (PZ ) and the horizontal axis represents quantity (QZ ). The demand curve (DZ ) intersects the supply curve (SZ ) at an initial equilibrium price (PWZ2). A tariff (T) or cost increase shifts the supply curve upward, raising the price to PZ2  and reducing the quantity demanded. The labeled points B, C, and D denote changes in equilibrium and the presumed economic adjustments.">
            <a:extLst>
              <a:ext uri="{FF2B5EF4-FFF2-40B4-BE49-F238E27FC236}">
                <a16:creationId xmlns:a16="http://schemas.microsoft.com/office/drawing/2014/main" id="{B2E452BD-0CE3-C443-97A9-5E745DA8E0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952500"/>
            <a:ext cx="551073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95745" y="3744913"/>
            <a:ext cx="8077200" cy="2274887"/>
          </a:xfrm>
        </p:spPr>
        <p:txBody>
          <a:bodyPr/>
          <a:lstStyle/>
          <a:p>
            <a:r>
              <a:rPr lang="en-US" sz="2000" dirty="0"/>
              <a:t>Figure 7.5 considers the related markets for a domestic good (D) and an imported good (Z)</a:t>
            </a:r>
          </a:p>
          <a:p>
            <a:r>
              <a:rPr lang="en-US" sz="2000" dirty="0"/>
              <a:t>The shifts in the demand curves in this figure are due to </a:t>
            </a:r>
            <a:r>
              <a:rPr lang="en-US" sz="2000" i="1" dirty="0">
                <a:solidFill>
                  <a:schemeClr val="accent5">
                    <a:lumMod val="50000"/>
                  </a:schemeClr>
                </a:solidFill>
              </a:rPr>
              <a:t>substitution</a:t>
            </a:r>
            <a:r>
              <a:rPr lang="en-US" sz="2000" dirty="0"/>
              <a:t> effects, the magnitude of which reflects the </a:t>
            </a:r>
            <a:r>
              <a:rPr lang="en-US" sz="2000" i="1" dirty="0">
                <a:solidFill>
                  <a:schemeClr val="accent5">
                    <a:lumMod val="50000"/>
                  </a:schemeClr>
                </a:solidFill>
              </a:rPr>
              <a:t>cross-price elasticity of substitution</a:t>
            </a:r>
          </a:p>
          <a:p>
            <a:r>
              <a:rPr lang="en-US" sz="2000" dirty="0"/>
              <a:t>This is a more complicated approach to trade policy analysis but one that is widely used, including in anti-dumping analysis</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7.2: A Tariff Rate Quota</a:t>
            </a:r>
          </a:p>
        </p:txBody>
      </p:sp>
      <p:sp>
        <p:nvSpPr>
          <p:cNvPr id="3" name="Content Placeholder 2"/>
          <p:cNvSpPr>
            <a:spLocks noGrp="1"/>
          </p:cNvSpPr>
          <p:nvPr>
            <p:ph idx="1"/>
          </p:nvPr>
        </p:nvSpPr>
        <p:spPr/>
        <p:txBody>
          <a:bodyPr/>
          <a:lstStyle/>
          <a:p>
            <a:r>
              <a:rPr lang="en-US" sz="2800" dirty="0"/>
              <a:t>A </a:t>
            </a:r>
            <a:r>
              <a:rPr lang="en-US" sz="2800" b="1" dirty="0">
                <a:solidFill>
                  <a:schemeClr val="accent5">
                    <a:lumMod val="50000"/>
                  </a:schemeClr>
                </a:solidFill>
              </a:rPr>
              <a:t>Tariff Rate Quota </a:t>
            </a:r>
            <a:r>
              <a:rPr lang="en-US" sz="2800" dirty="0"/>
              <a:t>(TRQ) involves two tariff levels</a:t>
            </a:r>
          </a:p>
          <a:p>
            <a:pPr lvl="1"/>
            <a:r>
              <a:rPr lang="en-US" sz="2400" dirty="0"/>
              <a:t>A lower tariff for levels of imports within the quota</a:t>
            </a:r>
          </a:p>
          <a:p>
            <a:pPr lvl="1"/>
            <a:r>
              <a:rPr lang="en-US" sz="2400" dirty="0"/>
              <a:t>A higher tariff for levels of imports above the quota</a:t>
            </a:r>
          </a:p>
          <a:p>
            <a:r>
              <a:rPr lang="en-US" sz="2800" dirty="0"/>
              <a:t>TRQs are used to implement </a:t>
            </a:r>
            <a:r>
              <a:rPr lang="en-US" sz="2800" b="1" dirty="0">
                <a:solidFill>
                  <a:schemeClr val="accent5">
                    <a:lumMod val="50000"/>
                  </a:schemeClr>
                </a:solidFill>
              </a:rPr>
              <a:t>minimum access levels</a:t>
            </a:r>
            <a:r>
              <a:rPr lang="en-US" sz="2800" dirty="0"/>
              <a:t> (MALs) in agricultural sectors</a:t>
            </a:r>
          </a:p>
          <a:p>
            <a:r>
              <a:rPr lang="en-US" sz="2800" dirty="0"/>
              <a:t>TRQs are analyzed in the framework of Figure 7.6</a:t>
            </a:r>
          </a:p>
          <a:p>
            <a:endParaRPr lang="en-US" sz="2800" dirty="0"/>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Figure 7.6: Framework for Analyzing Japan’s Tariff Rate Quota on Rice</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pic>
        <p:nvPicPr>
          <p:cNvPr id="7" name="Picture 2" descr="This graph shows the relationship between price (P) and quantity (Q), with three horizontal dashed lines representing different price levels: the world price (PW), the world price plus an internal tariff (PW+TIN), and the world price plus an external tariff (PW+TOUT). The range labeled ZJQ on the horizontal axis indicates the quantity affected by these price changes due to trade policies or tariffs.">
            <a:extLst>
              <a:ext uri="{FF2B5EF4-FFF2-40B4-BE49-F238E27FC236}">
                <a16:creationId xmlns:a16="http://schemas.microsoft.com/office/drawing/2014/main" id="{B480F5B0-FF21-FC43-8B50-D410FFFE6D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0" y="1822450"/>
            <a:ext cx="4762500"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Figure 7.7: Case 1 of Japan’s TRQ on Rice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55B6A0B-2055-6F41-B3B5-BE843D29E77B}"/>
                  </a:ext>
                </a:extLst>
              </p:cNvPr>
              <p:cNvSpPr txBox="1"/>
              <p:nvPr/>
            </p:nvSpPr>
            <p:spPr>
              <a:xfrm>
                <a:off x="665794" y="1232523"/>
                <a:ext cx="1867755" cy="370230"/>
              </a:xfrm>
              <a:prstGeom prst="rect">
                <a:avLst/>
              </a:prstGeom>
              <a:noFill/>
            </p:spPr>
            <p:txBody>
              <a:bodyPr wrap="none" rtlCol="0">
                <a:spAutoFit/>
              </a:bodyPr>
              <a:lstStyle/>
              <a:p>
                <a:r>
                  <a:rPr lang="en-US" dirty="0"/>
                  <a:t>Case I: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𝐽</m:t>
                        </m:r>
                      </m:sup>
                    </m:sSup>
                    <m:r>
                      <a:rPr lang="en-US" b="0" i="1" smtClean="0">
                        <a:latin typeface="Cambria Math" panose="02040503050406030204" pitchFamily="18" charset="0"/>
                      </a:rPr>
                      <m:t>&lt;</m:t>
                    </m:r>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1">
                            <a:latin typeface="Cambria Math" panose="02040503050406030204" pitchFamily="18" charset="0"/>
                          </a:rPr>
                          <m:t>𝐽</m:t>
                        </m:r>
                        <m:r>
                          <a:rPr lang="en-US" b="0" i="1" smtClean="0">
                            <a:latin typeface="Cambria Math" panose="02040503050406030204" pitchFamily="18" charset="0"/>
                          </a:rPr>
                          <m:t>𝑄</m:t>
                        </m:r>
                      </m:sup>
                    </m:sSup>
                  </m:oMath>
                </a14:m>
                <a:endParaRPr lang="en-US" dirty="0"/>
              </a:p>
            </p:txBody>
          </p:sp>
        </mc:Choice>
        <mc:Fallback xmlns="">
          <p:sp>
            <p:nvSpPr>
              <p:cNvPr id="3" name="TextBox 2">
                <a:extLst>
                  <a:ext uri="{FF2B5EF4-FFF2-40B4-BE49-F238E27FC236}">
                    <a16:creationId xmlns:a16="http://schemas.microsoft.com/office/drawing/2014/main" id="{C55B6A0B-2055-6F41-B3B5-BE843D29E77B}"/>
                  </a:ext>
                </a:extLst>
              </p:cNvPr>
              <p:cNvSpPr txBox="1">
                <a:spLocks noRot="1" noChangeAspect="1" noMove="1" noResize="1" noEditPoints="1" noAdjustHandles="1" noChangeArrowheads="1" noChangeShapeType="1" noTextEdit="1"/>
              </p:cNvSpPr>
              <p:nvPr/>
            </p:nvSpPr>
            <p:spPr>
              <a:xfrm>
                <a:off x="665794" y="1232523"/>
                <a:ext cx="1867755" cy="370230"/>
              </a:xfrm>
              <a:prstGeom prst="rect">
                <a:avLst/>
              </a:prstGeom>
              <a:blipFill>
                <a:blip r:embed="rId3"/>
                <a:stretch>
                  <a:fillRect l="-2027" t="-3333" b="-23333"/>
                </a:stretch>
              </a:blipFill>
            </p:spPr>
            <p:txBody>
              <a:bodyPr/>
              <a:lstStyle/>
              <a:p>
                <a:r>
                  <a:rPr lang="en-US">
                    <a:noFill/>
                  </a:rPr>
                  <a:t> </a:t>
                </a:r>
              </a:p>
            </p:txBody>
          </p:sp>
        </mc:Fallback>
      </mc:AlternateContent>
      <p:pic>
        <p:nvPicPr>
          <p:cNvPr id="7" name="Picture 2" descr="This graph illustrates the impact of tariffs on a market with supply (SJ) and demand (DJ) curves. Horizontal dashed lines represent different price levels: the world price (PW), the world price plus an internal tariff (PW+TIN), and the world price plus an external tariff (PW+TOUT), while the shaded area A and range ZJJ show the trade volume and economic effects of the tariffs.">
            <a:extLst>
              <a:ext uri="{FF2B5EF4-FFF2-40B4-BE49-F238E27FC236}">
                <a16:creationId xmlns:a16="http://schemas.microsoft.com/office/drawing/2014/main" id="{FDA39E4A-1229-1241-BE85-D963EAD6AC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9672" y="1905000"/>
            <a:ext cx="5944656"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Figure 7.8: Case 2 of Japan’s TRQ on Rice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35D82D6-343C-AB48-A2E9-D9E6D051EBF2}"/>
                  </a:ext>
                </a:extLst>
              </p:cNvPr>
              <p:cNvSpPr txBox="1"/>
              <p:nvPr/>
            </p:nvSpPr>
            <p:spPr>
              <a:xfrm>
                <a:off x="665794" y="1232523"/>
                <a:ext cx="1931876" cy="370230"/>
              </a:xfrm>
              <a:prstGeom prst="rect">
                <a:avLst/>
              </a:prstGeom>
              <a:noFill/>
            </p:spPr>
            <p:txBody>
              <a:bodyPr wrap="none" rtlCol="0">
                <a:spAutoFit/>
              </a:bodyPr>
              <a:lstStyle/>
              <a:p>
                <a:r>
                  <a:rPr lang="en-US" dirty="0"/>
                  <a:t>Case II: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𝐽</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1">
                            <a:latin typeface="Cambria Math" panose="02040503050406030204" pitchFamily="18" charset="0"/>
                          </a:rPr>
                          <m:t>𝐽</m:t>
                        </m:r>
                        <m:r>
                          <a:rPr lang="en-US" b="0" i="1" smtClean="0">
                            <a:latin typeface="Cambria Math" panose="02040503050406030204" pitchFamily="18" charset="0"/>
                          </a:rPr>
                          <m:t>𝑄</m:t>
                        </m:r>
                      </m:sup>
                    </m:sSup>
                  </m:oMath>
                </a14:m>
                <a:endParaRPr lang="en-US" dirty="0"/>
              </a:p>
            </p:txBody>
          </p:sp>
        </mc:Choice>
        <mc:Fallback xmlns="">
          <p:sp>
            <p:nvSpPr>
              <p:cNvPr id="5" name="TextBox 4">
                <a:extLst>
                  <a:ext uri="{FF2B5EF4-FFF2-40B4-BE49-F238E27FC236}">
                    <a16:creationId xmlns:a16="http://schemas.microsoft.com/office/drawing/2014/main" id="{535D82D6-343C-AB48-A2E9-D9E6D051EBF2}"/>
                  </a:ext>
                </a:extLst>
              </p:cNvPr>
              <p:cNvSpPr txBox="1">
                <a:spLocks noRot="1" noChangeAspect="1" noMove="1" noResize="1" noEditPoints="1" noAdjustHandles="1" noChangeArrowheads="1" noChangeShapeType="1" noTextEdit="1"/>
              </p:cNvSpPr>
              <p:nvPr/>
            </p:nvSpPr>
            <p:spPr>
              <a:xfrm>
                <a:off x="665794" y="1232523"/>
                <a:ext cx="1931876" cy="370230"/>
              </a:xfrm>
              <a:prstGeom prst="rect">
                <a:avLst/>
              </a:prstGeom>
              <a:blipFill>
                <a:blip r:embed="rId3"/>
                <a:stretch>
                  <a:fillRect l="-1948" t="-3333" b="-23333"/>
                </a:stretch>
              </a:blipFill>
            </p:spPr>
            <p:txBody>
              <a:bodyPr/>
              <a:lstStyle/>
              <a:p>
                <a:r>
                  <a:rPr lang="en-US">
                    <a:noFill/>
                  </a:rPr>
                  <a:t> </a:t>
                </a:r>
              </a:p>
            </p:txBody>
          </p:sp>
        </mc:Fallback>
      </mc:AlternateContent>
      <p:pic>
        <p:nvPicPr>
          <p:cNvPr id="7" name="Picture 2" descr="This graph shows the market effects of tariffs with supply (SJ) and demand (DJ) curves, illustrating different price levels: the world price (PW), world price plus an internal tariff (PW+TIN), and world price plus an external tariff (PW+TOU). The areas labeled A and B represent trade volumes and economic impacts, while ZJ indicates the quantity affected by tariff changes.">
            <a:extLst>
              <a:ext uri="{FF2B5EF4-FFF2-40B4-BE49-F238E27FC236}">
                <a16:creationId xmlns:a16="http://schemas.microsoft.com/office/drawing/2014/main" id="{0E6BFEC7-A416-1B48-AC2E-D5EA80FA8B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4222" y="1602753"/>
            <a:ext cx="5275555" cy="421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Figure 7.9: Case 3 of Japan’s TRQ on Rice</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pic>
        <p:nvPicPr>
          <p:cNvPr id="7" name="Picture 2" descr="This graph shows the interaction of supply (SJ) and demand (DJ) curves under varying tariff levels, with price (P) on the vertical axis and quantity (Q) on the horizontal axis. Horizontal dashed lines represent the world price (PW), world price plus an internal tariff (PW+TIN), and world price plus an external tariff (PW+TOUT), while areas A, B, C, and D illustrate the economic impacts on trade volume (ZJ) and market adjustments.">
            <a:extLst>
              <a:ext uri="{FF2B5EF4-FFF2-40B4-BE49-F238E27FC236}">
                <a16:creationId xmlns:a16="http://schemas.microsoft.com/office/drawing/2014/main" id="{F190C4F4-A797-C14E-BA44-8ACC2DDECF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8275" y="1600200"/>
            <a:ext cx="6267450" cy="429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59DFF7F-9874-D54E-BC98-D91FE881DDEE}"/>
                  </a:ext>
                </a:extLst>
              </p:cNvPr>
              <p:cNvSpPr txBox="1"/>
              <p:nvPr/>
            </p:nvSpPr>
            <p:spPr>
              <a:xfrm>
                <a:off x="510020" y="1316877"/>
                <a:ext cx="1995996" cy="370230"/>
              </a:xfrm>
              <a:prstGeom prst="rect">
                <a:avLst/>
              </a:prstGeom>
              <a:noFill/>
            </p:spPr>
            <p:txBody>
              <a:bodyPr wrap="none" rtlCol="0">
                <a:spAutoFit/>
              </a:bodyPr>
              <a:lstStyle/>
              <a:p>
                <a:r>
                  <a:rPr lang="en-US" dirty="0"/>
                  <a:t>Case III: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𝐽</m:t>
                        </m:r>
                      </m:sup>
                    </m:sSup>
                    <m:r>
                      <a:rPr lang="en-US" b="0" i="1" smtClean="0">
                        <a:latin typeface="Cambria Math" panose="02040503050406030204" pitchFamily="18" charset="0"/>
                      </a:rPr>
                      <m:t>&gt;</m:t>
                    </m:r>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1">
                            <a:latin typeface="Cambria Math" panose="02040503050406030204" pitchFamily="18" charset="0"/>
                          </a:rPr>
                          <m:t>𝐽</m:t>
                        </m:r>
                        <m:r>
                          <a:rPr lang="en-US" b="0" i="1" smtClean="0">
                            <a:latin typeface="Cambria Math" panose="02040503050406030204" pitchFamily="18" charset="0"/>
                          </a:rPr>
                          <m:t>𝑄</m:t>
                        </m:r>
                      </m:sup>
                    </m:sSup>
                  </m:oMath>
                </a14:m>
                <a:endParaRPr lang="en-US" dirty="0"/>
              </a:p>
            </p:txBody>
          </p:sp>
        </mc:Choice>
        <mc:Fallback xmlns="">
          <p:sp>
            <p:nvSpPr>
              <p:cNvPr id="5" name="TextBox 4">
                <a:extLst>
                  <a:ext uri="{FF2B5EF4-FFF2-40B4-BE49-F238E27FC236}">
                    <a16:creationId xmlns:a16="http://schemas.microsoft.com/office/drawing/2014/main" id="{B59DFF7F-9874-D54E-BC98-D91FE881DDEE}"/>
                  </a:ext>
                </a:extLst>
              </p:cNvPr>
              <p:cNvSpPr txBox="1">
                <a:spLocks noRot="1" noChangeAspect="1" noMove="1" noResize="1" noEditPoints="1" noAdjustHandles="1" noChangeArrowheads="1" noChangeShapeType="1" noTextEdit="1"/>
              </p:cNvSpPr>
              <p:nvPr/>
            </p:nvSpPr>
            <p:spPr>
              <a:xfrm>
                <a:off x="510020" y="1316877"/>
                <a:ext cx="1995996" cy="370230"/>
              </a:xfrm>
              <a:prstGeom prst="rect">
                <a:avLst/>
              </a:prstGeom>
              <a:blipFill>
                <a:blip r:embed="rId3"/>
                <a:stretch>
                  <a:fillRect l="-1899" t="-6667" b="-23333"/>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371600"/>
            <a:ext cx="8229600" cy="4759325"/>
          </a:xfrm>
        </p:spPr>
        <p:txBody>
          <a:bodyPr/>
          <a:lstStyle/>
          <a:p>
            <a:r>
              <a:rPr lang="en-US" sz="2800" dirty="0"/>
              <a:t>Reasons to expect landowners in Japan might oppose the import of rice from another country</a:t>
            </a:r>
          </a:p>
          <a:p>
            <a:r>
              <a:rPr lang="en-US" sz="2800" dirty="0"/>
              <a:t>Opposition to imports exists despite overall gains to Japan from these imports</a:t>
            </a:r>
          </a:p>
          <a:p>
            <a:r>
              <a:rPr lang="en-US" sz="2800" dirty="0"/>
              <a:t>Trade policy analysts and international affairs professionals are often called upon to assess impacts of government interventions in international trade</a:t>
            </a:r>
          </a:p>
          <a:p>
            <a:r>
              <a:rPr lang="en-US" sz="2800" dirty="0"/>
              <a:t>Purpose of chapter is to understand how the assessments are made </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Advantage Revisited</a:t>
            </a:r>
          </a:p>
        </p:txBody>
      </p:sp>
      <p:sp>
        <p:nvSpPr>
          <p:cNvPr id="3" name="Content Placeholder 2"/>
          <p:cNvSpPr>
            <a:spLocks noGrp="1"/>
          </p:cNvSpPr>
          <p:nvPr>
            <p:ph idx="1"/>
          </p:nvPr>
        </p:nvSpPr>
        <p:spPr>
          <a:xfrm>
            <a:off x="457200" y="1143000"/>
            <a:ext cx="3581400" cy="4987925"/>
          </a:xfrm>
        </p:spPr>
        <p:txBody>
          <a:bodyPr/>
          <a:lstStyle/>
          <a:p>
            <a:r>
              <a:rPr lang="en-US" sz="2000" dirty="0"/>
              <a:t>In moving from autarky to trade in Figure </a:t>
            </a:r>
            <a:r>
              <a:rPr lang="en-US" altLang="zh-CN" sz="2000" dirty="0"/>
              <a:t>7</a:t>
            </a:r>
            <a:r>
              <a:rPr lang="en-US" sz="2000" dirty="0"/>
              <a:t>.1, there is a reduction in domestic quantity supplied in Japan</a:t>
            </a:r>
          </a:p>
          <a:p>
            <a:pPr lvl="1"/>
            <a:r>
              <a:rPr lang="en-US" sz="1800" dirty="0"/>
              <a:t>Japanese rice-producing firms would lobby Japanese government to oppose decrease in domestic quantity supplied</a:t>
            </a:r>
          </a:p>
          <a:p>
            <a:pPr lvl="2"/>
            <a:r>
              <a:rPr lang="en-US" sz="1600" dirty="0"/>
              <a:t>Demand protection from Vietnam exports</a:t>
            </a:r>
          </a:p>
          <a:p>
            <a:r>
              <a:rPr lang="en-US" sz="2000" dirty="0"/>
              <a:t>Protective policies are widespread in world economy</a:t>
            </a:r>
          </a:p>
          <a:p>
            <a:endParaRPr lang="en-US" sz="2000" dirty="0"/>
          </a:p>
        </p:txBody>
      </p:sp>
      <p:pic>
        <p:nvPicPr>
          <p:cNvPr id="5" name="Picture 5" descr="This image shows two side-by-side supply-and-demand graphs for Vietnam and Japan, illustrating trade dynamics. In Vietnam’s graph (left), the supply curve (𝑆𝑉) and demand curve (D) determine domestic prices (PV), while the world price (PW) creates an export gap (𝐸𝑉E V ). In Japan’s graph (right), the supply curve (SJ) and demand curve (𝐷) determine domestic prices (PJ), with the world price (PW ) enabling an import gap (ZJ). This demonstrates how trade balances supply and demand between countries through global price adjustments.">
            <a:extLst>
              <a:ext uri="{FF2B5EF4-FFF2-40B4-BE49-F238E27FC236}">
                <a16:creationId xmlns:a16="http://schemas.microsoft.com/office/drawing/2014/main" id="{B6BB8B4B-64CC-4C4E-A316-321B47F174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5119" y="1828800"/>
            <a:ext cx="4692974"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3FD4CB7-88AE-724F-9403-BCCD1554EB8A}"/>
              </a:ext>
            </a:extLst>
          </p:cNvPr>
          <p:cNvSpPr txBox="1"/>
          <p:nvPr/>
        </p:nvSpPr>
        <p:spPr>
          <a:xfrm>
            <a:off x="4461164" y="4987636"/>
            <a:ext cx="3768436" cy="584775"/>
          </a:xfrm>
          <a:prstGeom prst="rect">
            <a:avLst/>
          </a:prstGeom>
          <a:noFill/>
        </p:spPr>
        <p:txBody>
          <a:bodyPr wrap="square" rtlCol="0">
            <a:spAutoFit/>
          </a:bodyPr>
          <a:lstStyle/>
          <a:p>
            <a:r>
              <a:rPr lang="en-US" sz="1600" dirty="0">
                <a:solidFill>
                  <a:schemeClr val="tx2"/>
                </a:solidFill>
              </a:rPr>
              <a:t>Figure </a:t>
            </a:r>
            <a:r>
              <a:rPr lang="en-US" altLang="zh-CN" sz="1600" dirty="0">
                <a:solidFill>
                  <a:schemeClr val="tx2"/>
                </a:solidFill>
              </a:rPr>
              <a:t>7</a:t>
            </a:r>
            <a:r>
              <a:rPr lang="en-US" sz="1600" dirty="0">
                <a:solidFill>
                  <a:schemeClr val="tx2"/>
                </a:solidFill>
              </a:rPr>
              <a:t>.1: Absolute Advantage and Trade in the Rice Market</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Policy Measures</a:t>
            </a:r>
          </a:p>
        </p:txBody>
      </p:sp>
      <p:sp>
        <p:nvSpPr>
          <p:cNvPr id="3" name="Content Placeholder 2"/>
          <p:cNvSpPr>
            <a:spLocks noGrp="1"/>
          </p:cNvSpPr>
          <p:nvPr>
            <p:ph idx="1"/>
          </p:nvPr>
        </p:nvSpPr>
        <p:spPr/>
        <p:txBody>
          <a:bodyPr/>
          <a:lstStyle/>
          <a:p>
            <a:r>
              <a:rPr lang="en-US" dirty="0"/>
              <a:t>A country can grant import protection to a sector of its economy in form of either </a:t>
            </a:r>
          </a:p>
          <a:p>
            <a:pPr lvl="1"/>
            <a:r>
              <a:rPr lang="en-US" dirty="0">
                <a:solidFill>
                  <a:schemeClr val="accent5">
                    <a:lumMod val="50000"/>
                  </a:schemeClr>
                </a:solidFill>
              </a:rPr>
              <a:t>Tariffs</a:t>
            </a:r>
            <a:r>
              <a:rPr lang="en-US" dirty="0"/>
              <a:t>: a tax on imports </a:t>
            </a:r>
          </a:p>
          <a:p>
            <a:pPr lvl="2"/>
            <a:r>
              <a:rPr lang="en-US" dirty="0"/>
              <a:t>Specific tariff is a fixed tax per physical unit of the import</a:t>
            </a:r>
          </a:p>
          <a:p>
            <a:pPr lvl="2"/>
            <a:r>
              <a:rPr lang="en-US" dirty="0"/>
              <a:t>Ad valorem tariff is a percentage tax applied to the value of the import</a:t>
            </a:r>
          </a:p>
          <a:p>
            <a:pPr lvl="1"/>
            <a:r>
              <a:rPr lang="en-US" dirty="0">
                <a:solidFill>
                  <a:schemeClr val="accent5">
                    <a:lumMod val="50000"/>
                  </a:schemeClr>
                </a:solidFill>
              </a:rPr>
              <a:t>Non-tariff measures </a:t>
            </a:r>
            <a:r>
              <a:rPr lang="en-US" dirty="0"/>
              <a:t>(see Table 7.1)</a:t>
            </a:r>
          </a:p>
          <a:p>
            <a:pPr lvl="1"/>
            <a:r>
              <a:rPr lang="en-US" dirty="0"/>
              <a:t>Governments employ both types of measures</a:t>
            </a:r>
          </a:p>
        </p:txBody>
      </p:sp>
      <p:sp>
        <p:nvSpPr>
          <p:cNvPr id="4" name="Footer Placeholder 3"/>
          <p:cNvSpPr>
            <a:spLocks noGrp="1"/>
          </p:cNvSpPr>
          <p:nvPr>
            <p:ph type="ftr" sz="quarter" idx="11"/>
          </p:nvPr>
        </p:nvSpPr>
        <p:spPr/>
        <p:txBody>
          <a:bodyPr/>
          <a:lstStyle/>
          <a:p>
            <a:r>
              <a:rPr lang="en-US" altLang="en-US" dirty="0"/>
              <a:t>Kenneth A. Reinert, </a:t>
            </a:r>
          </a:p>
          <a:p>
            <a:r>
              <a:rPr lang="en-US" altLang="en-US" dirty="0"/>
              <a:t>Cambridge University Press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6077-0A0C-6142-A154-DE1265DAB51C}"/>
              </a:ext>
            </a:extLst>
          </p:cNvPr>
          <p:cNvSpPr>
            <a:spLocks noGrp="1"/>
          </p:cNvSpPr>
          <p:nvPr>
            <p:ph type="title"/>
          </p:nvPr>
        </p:nvSpPr>
        <p:spPr/>
        <p:txBody>
          <a:bodyPr/>
          <a:lstStyle/>
          <a:p>
            <a:r>
              <a:rPr lang="en-US" sz="3600" dirty="0"/>
              <a:t>Table 7.1 Non-tariff measures:</a:t>
            </a:r>
            <a:br>
              <a:rPr lang="en-US" sz="3600" dirty="0"/>
            </a:br>
            <a:r>
              <a:rPr lang="en-US" sz="3600" dirty="0"/>
              <a:t>Tax-like measures</a:t>
            </a:r>
          </a:p>
        </p:txBody>
      </p:sp>
      <p:sp>
        <p:nvSpPr>
          <p:cNvPr id="4" name="Footer Placeholder 3">
            <a:extLst>
              <a:ext uri="{FF2B5EF4-FFF2-40B4-BE49-F238E27FC236}">
                <a16:creationId xmlns:a16="http://schemas.microsoft.com/office/drawing/2014/main" id="{F227E3C0-DB82-9645-8AAA-E5269C522763}"/>
              </a:ext>
            </a:extLst>
          </p:cNvPr>
          <p:cNvSpPr>
            <a:spLocks noGrp="1"/>
          </p:cNvSpPr>
          <p:nvPr>
            <p:ph type="ftr" sz="quarter" idx="11"/>
          </p:nvPr>
        </p:nvSpPr>
        <p:spPr/>
        <p:txBody>
          <a:bodyPr/>
          <a:lstStyle/>
          <a:p>
            <a:r>
              <a:rPr lang="en-US" altLang="en-US" dirty="0"/>
              <a:t>Kenneth A. Reinert, Cambridge University Press 2021</a:t>
            </a:r>
          </a:p>
        </p:txBody>
      </p:sp>
      <p:pic>
        <p:nvPicPr>
          <p:cNvPr id="5" name="Picture 2" descr="This table categorizes and describes different types of trade-related tax-like measures. The first category is Anti-dumping (AD) duties, which are tariff-like charges imposed on imports sold at &quot;less than fair value&quot; to protect domestic industries from dumped products. The second category is Countervailing duties (CVDs), which are charges applied to imports subsidized unfairly by the exporting country’s government. The third is Temporary import surcharges, which are extra tariffs introduced during emergencies or special circumstances. The last category is Variable levies, which are import tariffs that vary with the price of the imported good to stabilize domestic prices, particularly in agricultural sectors.">
            <a:extLst>
              <a:ext uri="{FF2B5EF4-FFF2-40B4-BE49-F238E27FC236}">
                <a16:creationId xmlns:a16="http://schemas.microsoft.com/office/drawing/2014/main" id="{1B9EE03C-5D7D-FA49-8E67-4FDC6A970F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62165"/>
          <a:stretch/>
        </p:blipFill>
        <p:spPr bwMode="auto">
          <a:xfrm>
            <a:off x="571500" y="1856301"/>
            <a:ext cx="8001000" cy="385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77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6077-0A0C-6142-A154-DE1265DAB51C}"/>
              </a:ext>
            </a:extLst>
          </p:cNvPr>
          <p:cNvSpPr>
            <a:spLocks noGrp="1"/>
          </p:cNvSpPr>
          <p:nvPr>
            <p:ph type="title"/>
          </p:nvPr>
        </p:nvSpPr>
        <p:spPr/>
        <p:txBody>
          <a:bodyPr/>
          <a:lstStyle/>
          <a:p>
            <a:r>
              <a:rPr lang="en-US" sz="3600" dirty="0"/>
              <a:t>Table 7.1 Non-tariff measures:</a:t>
            </a:r>
            <a:br>
              <a:rPr lang="en-US" sz="3600" dirty="0"/>
            </a:br>
            <a:r>
              <a:rPr lang="en-US" sz="3600" dirty="0"/>
              <a:t>Cost-increasing measures</a:t>
            </a:r>
          </a:p>
        </p:txBody>
      </p:sp>
      <p:sp>
        <p:nvSpPr>
          <p:cNvPr id="4" name="Footer Placeholder 3">
            <a:extLst>
              <a:ext uri="{FF2B5EF4-FFF2-40B4-BE49-F238E27FC236}">
                <a16:creationId xmlns:a16="http://schemas.microsoft.com/office/drawing/2014/main" id="{F227E3C0-DB82-9645-8AAA-E5269C522763}"/>
              </a:ext>
            </a:extLst>
          </p:cNvPr>
          <p:cNvSpPr>
            <a:spLocks noGrp="1"/>
          </p:cNvSpPr>
          <p:nvPr>
            <p:ph type="ftr" sz="quarter" idx="11"/>
          </p:nvPr>
        </p:nvSpPr>
        <p:spPr/>
        <p:txBody>
          <a:bodyPr/>
          <a:lstStyle/>
          <a:p>
            <a:r>
              <a:rPr lang="en-US" altLang="en-US" dirty="0"/>
              <a:t>Kenneth A. Reinert, Cambridge University Press 2021</a:t>
            </a:r>
          </a:p>
        </p:txBody>
      </p:sp>
      <p:pic>
        <p:nvPicPr>
          <p:cNvPr id="5" name="Picture 2" descr="This table lists cost-increasing measures related to trade, their specific types, and descriptions. The first measure is Standards and technical regulations (STRs) or technical barriers to trade (TBTs), which involve certification, performance mandates, and labeling requirements to ensure consumer safety, environmental protection, and national security. The second measure is Sanitary and phytosanitary (SPS) requirements, which protect plant, animal, and human health in agricultural trade. The third is Prior import deposits, requiring non-interest-bearing deposits based on the value of imported goods, held by a central bank for a specified time. The fourth measure is Customs procedures, involving inspections and clearance processes that increase import costs and may cause delays. Lastly, Reference or minimum import prices involve official pricing systems used to calculate import tariffs.">
            <a:extLst>
              <a:ext uri="{FF2B5EF4-FFF2-40B4-BE49-F238E27FC236}">
                <a16:creationId xmlns:a16="http://schemas.microsoft.com/office/drawing/2014/main" id="{1B9EE03C-5D7D-FA49-8E67-4FDC6A970F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628" b="17812"/>
          <a:stretch/>
        </p:blipFill>
        <p:spPr bwMode="auto">
          <a:xfrm>
            <a:off x="571500" y="1560769"/>
            <a:ext cx="8001000" cy="454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62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6077-0A0C-6142-A154-DE1265DAB51C}"/>
              </a:ext>
            </a:extLst>
          </p:cNvPr>
          <p:cNvSpPr>
            <a:spLocks noGrp="1"/>
          </p:cNvSpPr>
          <p:nvPr>
            <p:ph type="title"/>
          </p:nvPr>
        </p:nvSpPr>
        <p:spPr>
          <a:xfrm>
            <a:off x="457200" y="277813"/>
            <a:ext cx="8229600" cy="586971"/>
          </a:xfrm>
        </p:spPr>
        <p:txBody>
          <a:bodyPr/>
          <a:lstStyle/>
          <a:p>
            <a:r>
              <a:rPr lang="en-US" sz="2800" dirty="0"/>
              <a:t>Table 7.1 Non-tariff measures: Quantitative measures</a:t>
            </a:r>
          </a:p>
        </p:txBody>
      </p:sp>
      <p:sp>
        <p:nvSpPr>
          <p:cNvPr id="4" name="Footer Placeholder 3">
            <a:extLst>
              <a:ext uri="{FF2B5EF4-FFF2-40B4-BE49-F238E27FC236}">
                <a16:creationId xmlns:a16="http://schemas.microsoft.com/office/drawing/2014/main" id="{F227E3C0-DB82-9645-8AAA-E5269C522763}"/>
              </a:ext>
            </a:extLst>
          </p:cNvPr>
          <p:cNvSpPr>
            <a:spLocks noGrp="1"/>
          </p:cNvSpPr>
          <p:nvPr>
            <p:ph type="ftr" sz="quarter" idx="11"/>
          </p:nvPr>
        </p:nvSpPr>
        <p:spPr/>
        <p:txBody>
          <a:bodyPr/>
          <a:lstStyle/>
          <a:p>
            <a:r>
              <a:rPr lang="en-US" altLang="en-US" dirty="0"/>
              <a:t>Kenneth A. Reinert, Cambridge University Press 2021</a:t>
            </a:r>
          </a:p>
        </p:txBody>
      </p:sp>
      <p:pic>
        <p:nvPicPr>
          <p:cNvPr id="5" name="Picture 2" descr="This table describes quantitative measures used in trade. The first measure is an import quota, which sets a maximum allowable import quantity for a particular good. The second is a tariff rate quota (TRQ), involving two tariff levels: a lower tariff applies to imports within the quota limit, and a higher tariff applies to imports exceeding the quota. The third measure is a voluntary export restraint (VER), an export limit &quot;voluntarily&quot; applied by the exporting country, often to avoid stricter import restrictions from the importing country.">
            <a:extLst>
              <a:ext uri="{FF2B5EF4-FFF2-40B4-BE49-F238E27FC236}">
                <a16:creationId xmlns:a16="http://schemas.microsoft.com/office/drawing/2014/main" id="{1B9EE03C-5D7D-FA49-8E67-4FDC6A970F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1953" b="-26513"/>
          <a:stretch/>
        </p:blipFill>
        <p:spPr bwMode="auto">
          <a:xfrm>
            <a:off x="457199" y="1008910"/>
            <a:ext cx="8017181" cy="455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10;This table describes various trade-related measures and their purposes. Import licensing requires businesses to obtain a license from the importing country's government before bringing in products, functioning as a control mechanism. Foreign exchange controls involve the allocation of foreign currency by governments to limit imports by restricting access to currency needed for foreign purchases. Sanctions and embargoes impose bans on trade with specific countries, often for political reasons. Local or domestic content requirements mandate that imported goods include a minimum percentage of components produced domestically. Lastly, import or export balancing requirements require firms importing intermediate goods to export a specified amount, ensuring a trade balance.">
            <a:extLst>
              <a:ext uri="{FF2B5EF4-FFF2-40B4-BE49-F238E27FC236}">
                <a16:creationId xmlns:a16="http://schemas.microsoft.com/office/drawing/2014/main" id="{DD23D49C-CB7E-054B-9501-1EF3373986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19" b="22178"/>
          <a:stretch/>
        </p:blipFill>
        <p:spPr bwMode="auto">
          <a:xfrm>
            <a:off x="471054" y="2854794"/>
            <a:ext cx="8017181" cy="33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65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6077-0A0C-6142-A154-DE1265DAB51C}"/>
              </a:ext>
            </a:extLst>
          </p:cNvPr>
          <p:cNvSpPr>
            <a:spLocks noGrp="1"/>
          </p:cNvSpPr>
          <p:nvPr>
            <p:ph type="title"/>
          </p:nvPr>
        </p:nvSpPr>
        <p:spPr/>
        <p:txBody>
          <a:bodyPr/>
          <a:lstStyle/>
          <a:p>
            <a:r>
              <a:rPr lang="en-US" sz="4000" dirty="0"/>
              <a:t>Table 7.1 Non-tariff measures</a:t>
            </a:r>
            <a:br>
              <a:rPr lang="en-US" sz="4000" dirty="0"/>
            </a:br>
            <a:r>
              <a:rPr lang="en-US" sz="4000" dirty="0"/>
              <a:t>Government procurement measures</a:t>
            </a:r>
          </a:p>
        </p:txBody>
      </p:sp>
      <p:sp>
        <p:nvSpPr>
          <p:cNvPr id="4" name="Footer Placeholder 3">
            <a:extLst>
              <a:ext uri="{FF2B5EF4-FFF2-40B4-BE49-F238E27FC236}">
                <a16:creationId xmlns:a16="http://schemas.microsoft.com/office/drawing/2014/main" id="{F227E3C0-DB82-9645-8AAA-E5269C522763}"/>
              </a:ext>
            </a:extLst>
          </p:cNvPr>
          <p:cNvSpPr>
            <a:spLocks noGrp="1"/>
          </p:cNvSpPr>
          <p:nvPr>
            <p:ph type="ftr" sz="quarter" idx="11"/>
          </p:nvPr>
        </p:nvSpPr>
        <p:spPr/>
        <p:txBody>
          <a:bodyPr/>
          <a:lstStyle/>
          <a:p>
            <a:r>
              <a:rPr lang="en-US" altLang="en-US" dirty="0"/>
              <a:t>Kenneth A. Reinert, Cambridge University Press 2021</a:t>
            </a:r>
          </a:p>
        </p:txBody>
      </p:sp>
      <p:pic>
        <p:nvPicPr>
          <p:cNvPr id="6" name="Picture 2" descr="&#10;This table entry addresses government procurement practices, describing the various processes governments use to determine their contract awards. It highlights how these practices influence the treatment of imported goods in government contracts, potentially favoring domestic products or imposing restrictions on the use of imports.">
            <a:extLst>
              <a:ext uri="{FF2B5EF4-FFF2-40B4-BE49-F238E27FC236}">
                <a16:creationId xmlns:a16="http://schemas.microsoft.com/office/drawing/2014/main" id="{F8F75266-B9E4-8245-AC7E-4F879D5F161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7821"/>
          <a:stretch/>
        </p:blipFill>
        <p:spPr bwMode="auto">
          <a:xfrm>
            <a:off x="533400" y="2187720"/>
            <a:ext cx="8412231" cy="109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110160"/>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E24C4ABA1C94593A5D5AEAECA7343" ma:contentTypeVersion="17" ma:contentTypeDescription="Create a new document." ma:contentTypeScope="" ma:versionID="de76bc3a2869181d2446d923ea4b6be0">
  <xsd:schema xmlns:xsd="http://www.w3.org/2001/XMLSchema" xmlns:xs="http://www.w3.org/2001/XMLSchema" xmlns:p="http://schemas.microsoft.com/office/2006/metadata/properties" xmlns:ns2="4fac8261-9e7f-49bd-9ad1-3d8ff24d3444" xmlns:ns3="c00e84f8-d27d-4a88-9238-e8ac26935f62" targetNamespace="http://schemas.microsoft.com/office/2006/metadata/properties" ma:root="true" ma:fieldsID="8c68cffba3d78558ab75daf1a85a67bd" ns2:_="" ns3:_="">
    <xsd:import namespace="4fac8261-9e7f-49bd-9ad1-3d8ff24d3444"/>
    <xsd:import namespace="c00e84f8-d27d-4a88-9238-e8ac26935f62"/>
    <xsd:element name="properties">
      <xsd:complexType>
        <xsd:sequence>
          <xsd:element name="documentManagement">
            <xsd:complexType>
              <xsd:all>
                <xsd:element ref="ns2:MediaServiceMetadata" minOccurs="0"/>
                <xsd:element ref="ns2:MediaServiceFastMetadata" minOccurs="0"/>
                <xsd:element ref="ns2:FirstName" minOccurs="0"/>
                <xsd:element ref="ns2:Last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c8261-9e7f-49bd-9ad1-3d8ff24d3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rstName" ma:index="10" nillable="true" ma:displayName="First Name" ma:format="Dropdown" ma:internalName="FirstName">
      <xsd:simpleType>
        <xsd:restriction base="dms:Text">
          <xsd:maxLength value="255"/>
        </xsd:restriction>
      </xsd:simpleType>
    </xsd:element>
    <xsd:element name="LastName" ma:index="11" nillable="true" ma:displayName="Last Name" ma:format="Dropdown" ma:internalName="LastName">
      <xsd:simpleType>
        <xsd:restriction base="dms:Text">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e84f8-d27d-4a88-9238-e8ac26935f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895196-0a8f-43a7-9b6c-41eeae9874b3}" ma:internalName="TaxCatchAll" ma:showField="CatchAllData" ma:web="c00e84f8-d27d-4a88-9238-e8ac26935f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rstName xmlns="4fac8261-9e7f-49bd-9ad1-3d8ff24d3444" xsi:nil="true"/>
    <LastName xmlns="4fac8261-9e7f-49bd-9ad1-3d8ff24d3444" xsi:nil="true"/>
    <TaxCatchAll xmlns="c00e84f8-d27d-4a88-9238-e8ac26935f62" xsi:nil="true"/>
    <lcf76f155ced4ddcb4097134ff3c332f xmlns="4fac8261-9e7f-49bd-9ad1-3d8ff24d3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DE4E32-CB31-4421-9876-B09DA8EA793E}"/>
</file>

<file path=customXml/itemProps2.xml><?xml version="1.0" encoding="utf-8"?>
<ds:datastoreItem xmlns:ds="http://schemas.openxmlformats.org/officeDocument/2006/customXml" ds:itemID="{DF32D0F3-EF31-42FC-A283-D394573731E2}"/>
</file>

<file path=customXml/itemProps3.xml><?xml version="1.0" encoding="utf-8"?>
<ds:datastoreItem xmlns:ds="http://schemas.openxmlformats.org/officeDocument/2006/customXml" ds:itemID="{52BDDC52-DD4A-42F5-BEB0-1DD8ACEC8E01}"/>
</file>

<file path=docProps/app.xml><?xml version="1.0" encoding="utf-8"?>
<Properties xmlns="http://schemas.openxmlformats.org/officeDocument/2006/extended-properties" xmlns:vt="http://schemas.openxmlformats.org/officeDocument/2006/docPropsVTypes">
  <Template>Edge</Template>
  <TotalTime>9233</TotalTime>
  <Words>1577</Words>
  <Application>Microsoft Office PowerPoint</Application>
  <PresentationFormat>On-screen Show (4:3)</PresentationFormat>
  <Paragraphs>179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 Math</vt:lpstr>
      <vt:lpstr>Garamond</vt:lpstr>
      <vt:lpstr>Wingdings</vt:lpstr>
      <vt:lpstr>Edge</vt:lpstr>
      <vt:lpstr>Chapter 7: Trade Policy Analysis</vt:lpstr>
      <vt:lpstr>Analytical Elements </vt:lpstr>
      <vt:lpstr>Introduction</vt:lpstr>
      <vt:lpstr>Absolute Advantage Revisited</vt:lpstr>
      <vt:lpstr>Trade Policy Measures</vt:lpstr>
      <vt:lpstr>Table 7.1 Non-tariff measures: Tax-like measures</vt:lpstr>
      <vt:lpstr>Table 7.1 Non-tariff measures: Cost-increasing measures</vt:lpstr>
      <vt:lpstr>Table 7.1 Non-tariff measures: Quantitative measures</vt:lpstr>
      <vt:lpstr>Table 7.1 Non-tariff measures Government procurement measures</vt:lpstr>
      <vt:lpstr>A Tariff</vt:lpstr>
      <vt:lpstr>Figure 7.2: A Tariff on Japan’s Imports of Rice</vt:lpstr>
      <vt:lpstr>Tariff Effects</vt:lpstr>
      <vt:lpstr>Net Welfare Effects</vt:lpstr>
      <vt:lpstr>Terms of Trade Effects</vt:lpstr>
      <vt:lpstr>A Quota</vt:lpstr>
      <vt:lpstr>A Quota</vt:lpstr>
      <vt:lpstr>Summary of Trade Policies</vt:lpstr>
      <vt:lpstr>Anti-Dumping and Countervailing Measures</vt:lpstr>
      <vt:lpstr>Anti-Dumping and Countervailing Measures</vt:lpstr>
      <vt:lpstr>Anti-Dumping and Countervailing Measures</vt:lpstr>
      <vt:lpstr>Comparative Advantage Models</vt:lpstr>
      <vt:lpstr>Appendix 7.1: The Imperfect Substitutes Model</vt:lpstr>
      <vt:lpstr>Figure 7.5: The Imperfect Substitutes Model</vt:lpstr>
      <vt:lpstr>Appendix 7.2: A Tariff Rate Quota</vt:lpstr>
      <vt:lpstr>Figure 7.6: Framework for Analyzing Japan’s Tariff Rate Quota on Rice</vt:lpstr>
      <vt:lpstr>Figure 7.7: Case 1 of Japan’s TRQ on Rice</vt:lpstr>
      <vt:lpstr>Figure 7.8: Case 2 of Japan’s TRQ on Rice</vt:lpstr>
      <vt:lpstr>Figure 7.9: Case 3 of Japan’s TRQ on Rice</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Robert Starr</cp:lastModifiedBy>
  <cp:revision>182</cp:revision>
  <dcterms:created xsi:type="dcterms:W3CDTF">2009-09-02T15:55:36Z</dcterms:created>
  <dcterms:modified xsi:type="dcterms:W3CDTF">2024-12-02T16:36:26Z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0x010100A8EE24C4ABA1C94593A5D5AEAECA7343</vt:lpwstr>
  </property>
</Properties>
</file>