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6"/>
  </p:notesMasterIdLst>
  <p:sldIdLst>
    <p:sldId id="256" r:id="rId2"/>
    <p:sldId id="259" r:id="rId3"/>
    <p:sldId id="277" r:id="rId4"/>
    <p:sldId id="257" r:id="rId5"/>
    <p:sldId id="279" r:id="rId6"/>
    <p:sldId id="260" r:id="rId7"/>
    <p:sldId id="263" r:id="rId8"/>
    <p:sldId id="264" r:id="rId9"/>
    <p:sldId id="265" r:id="rId10"/>
    <p:sldId id="258" r:id="rId11"/>
    <p:sldId id="266" r:id="rId12"/>
    <p:sldId id="267" r:id="rId13"/>
    <p:sldId id="280" r:id="rId14"/>
    <p:sldId id="268" r:id="rId15"/>
    <p:sldId id="269" r:id="rId16"/>
    <p:sldId id="270" r:id="rId17"/>
    <p:sldId id="271" r:id="rId18"/>
    <p:sldId id="272" r:id="rId19"/>
    <p:sldId id="273" r:id="rId20"/>
    <p:sldId id="275" r:id="rId21"/>
    <p:sldId id="274" r:id="rId22"/>
    <p:sldId id="281" r:id="rId23"/>
    <p:sldId id="276" r:id="rId24"/>
    <p:sldId id="278"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76"/>
    <p:restoredTop sz="94663"/>
  </p:normalViewPr>
  <p:slideViewPr>
    <p:cSldViewPr>
      <p:cViewPr varScale="1">
        <p:scale>
          <a:sx n="94" d="100"/>
          <a:sy n="94" d="100"/>
        </p:scale>
        <p:origin x="163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35F585-C0A0-4BE3-9C49-E8B2C7216352}" type="datetimeFigureOut">
              <a:rPr lang="en-US" smtClean="0"/>
              <a:pPr/>
              <a:t>12/2/2024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BE530B-BECC-4F2D-8746-69F9494D12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ltLang="en-US"/>
          </a:p>
        </p:txBody>
      </p:sp>
      <p:sp>
        <p:nvSpPr>
          <p:cNvPr id="5125" name="Rectangle 5"/>
          <p:cNvSpPr>
            <a:spLocks noGrp="1" noChangeArrowheads="1"/>
          </p:cNvSpPr>
          <p:nvPr>
            <p:ph type="ftr" sz="quarter" idx="3"/>
          </p:nvPr>
        </p:nvSpPr>
        <p:spPr>
          <a:xfrm>
            <a:off x="3124200" y="6243638"/>
            <a:ext cx="2895600" cy="457200"/>
          </a:xfrm>
        </p:spPr>
        <p:txBody>
          <a:bodyPr/>
          <a:lstStyle>
            <a:lvl1pPr>
              <a:defRPr/>
            </a:lvl1pPr>
          </a:lstStyle>
          <a:p>
            <a:r>
              <a:rPr lang="en-US" altLang="en-US" dirty="0"/>
              <a:t>Kenneth A. Reinert, Cambridge University Press 2021</a:t>
            </a:r>
          </a:p>
        </p:txBody>
      </p:sp>
      <p:sp>
        <p:nvSpPr>
          <p:cNvPr id="5126" name="Rectangle 6"/>
          <p:cNvSpPr>
            <a:spLocks noGrp="1" noChangeArrowheads="1"/>
          </p:cNvSpPr>
          <p:nvPr>
            <p:ph type="sldNum" sz="quarter" idx="4"/>
          </p:nvPr>
        </p:nvSpPr>
        <p:spPr/>
        <p:txBody>
          <a:bodyPr/>
          <a:lstStyle>
            <a:lvl1pPr>
              <a:defRPr/>
            </a:lvl1pPr>
          </a:lstStyle>
          <a:p>
            <a:fld id="{4BDA208C-0688-451A-BF7D-CB40AAA901C4}" type="slidenum">
              <a:rPr lang="en-US" altLang="en-US"/>
              <a:pPr/>
              <a:t>‹#›</a:t>
            </a:fld>
            <a:endParaRPr lang="en-US" altLang="en-US"/>
          </a:p>
        </p:txBody>
      </p:sp>
      <p:sp>
        <p:nvSpPr>
          <p:cNvPr id="5127"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128"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F7841A66-284C-4A22-A49E-DC0CACB3BCC6}"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0AA4B6D9-72D8-48FE-89F1-8A6E90EFC9C3}"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25945742-A09E-4108-97F0-EC14CBAB3DD7}"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96D853BE-A1DA-4E80-A1E7-8B16AD483EE6}"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a:t>Kenneth A. Reinert, Cambridge University Press 2021</a:t>
            </a:r>
          </a:p>
        </p:txBody>
      </p:sp>
      <p:sp>
        <p:nvSpPr>
          <p:cNvPr id="7" name="Slide Number Placeholder 6"/>
          <p:cNvSpPr>
            <a:spLocks noGrp="1"/>
          </p:cNvSpPr>
          <p:nvPr>
            <p:ph type="sldNum" sz="quarter" idx="12"/>
          </p:nvPr>
        </p:nvSpPr>
        <p:spPr/>
        <p:txBody>
          <a:bodyPr/>
          <a:lstStyle>
            <a:lvl1pPr>
              <a:defRPr/>
            </a:lvl1pPr>
          </a:lstStyle>
          <a:p>
            <a:fld id="{3686DA7B-245A-4581-9C64-12541CBEEEE8}"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dirty="0"/>
              <a:t>Kenneth A. Reinert, Cambridge University Press 2021</a:t>
            </a:r>
          </a:p>
        </p:txBody>
      </p:sp>
      <p:sp>
        <p:nvSpPr>
          <p:cNvPr id="9" name="Slide Number Placeholder 8"/>
          <p:cNvSpPr>
            <a:spLocks noGrp="1"/>
          </p:cNvSpPr>
          <p:nvPr>
            <p:ph type="sldNum" sz="quarter" idx="12"/>
          </p:nvPr>
        </p:nvSpPr>
        <p:spPr/>
        <p:txBody>
          <a:bodyPr/>
          <a:lstStyle>
            <a:lvl1pPr>
              <a:defRPr/>
            </a:lvl1pPr>
          </a:lstStyle>
          <a:p>
            <a:fld id="{F45BA80E-3BFD-472F-AE02-49E3938DE3F7}"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dirty="0"/>
              <a:t>Kenneth A. Reinert, Cambridge University Press 2021</a:t>
            </a:r>
          </a:p>
        </p:txBody>
      </p:sp>
      <p:sp>
        <p:nvSpPr>
          <p:cNvPr id="5" name="Slide Number Placeholder 4"/>
          <p:cNvSpPr>
            <a:spLocks noGrp="1"/>
          </p:cNvSpPr>
          <p:nvPr>
            <p:ph type="sldNum" sz="quarter" idx="12"/>
          </p:nvPr>
        </p:nvSpPr>
        <p:spPr/>
        <p:txBody>
          <a:bodyPr/>
          <a:lstStyle>
            <a:lvl1pPr>
              <a:defRPr/>
            </a:lvl1pPr>
          </a:lstStyle>
          <a:p>
            <a:fld id="{4B4E657D-427E-49A8-AE2B-014959872571}"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dirty="0"/>
              <a:t>Kenneth A. Reinert, Cambridge University Press 2021</a:t>
            </a:r>
          </a:p>
        </p:txBody>
      </p:sp>
      <p:sp>
        <p:nvSpPr>
          <p:cNvPr id="4" name="Slide Number Placeholder 3"/>
          <p:cNvSpPr>
            <a:spLocks noGrp="1"/>
          </p:cNvSpPr>
          <p:nvPr>
            <p:ph type="sldNum" sz="quarter" idx="12"/>
          </p:nvPr>
        </p:nvSpPr>
        <p:spPr/>
        <p:txBody>
          <a:bodyPr/>
          <a:lstStyle>
            <a:lvl1pPr>
              <a:defRPr/>
            </a:lvl1pPr>
          </a:lstStyle>
          <a:p>
            <a:fld id="{1EAA6922-3B73-47B7-AFF6-98D87648B919}"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a:t>Kenneth A. Reinert, Cambridge University Press 2021</a:t>
            </a:r>
          </a:p>
        </p:txBody>
      </p:sp>
      <p:sp>
        <p:nvSpPr>
          <p:cNvPr id="7" name="Slide Number Placeholder 6"/>
          <p:cNvSpPr>
            <a:spLocks noGrp="1"/>
          </p:cNvSpPr>
          <p:nvPr>
            <p:ph type="sldNum" sz="quarter" idx="12"/>
          </p:nvPr>
        </p:nvSpPr>
        <p:spPr/>
        <p:txBody>
          <a:bodyPr/>
          <a:lstStyle>
            <a:lvl1pPr>
              <a:defRPr/>
            </a:lvl1pPr>
          </a:lstStyle>
          <a:p>
            <a:fld id="{A7E85FAF-C9CB-4BC9-9447-470DEB033C18}"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a:t>Kenneth A. Reinert, Cambridge University Press 2021</a:t>
            </a:r>
          </a:p>
        </p:txBody>
      </p:sp>
      <p:sp>
        <p:nvSpPr>
          <p:cNvPr id="7" name="Slide Number Placeholder 6"/>
          <p:cNvSpPr>
            <a:spLocks noGrp="1"/>
          </p:cNvSpPr>
          <p:nvPr>
            <p:ph type="sldNum" sz="quarter" idx="12"/>
          </p:nvPr>
        </p:nvSpPr>
        <p:spPr/>
        <p:txBody>
          <a:bodyPr/>
          <a:lstStyle>
            <a:lvl1pPr>
              <a:defRPr/>
            </a:lvl1pPr>
          </a:lstStyle>
          <a:p>
            <a:fld id="{0630799C-F568-49FA-B969-71232FD780AD}"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en-US" altLang="en-US" dirty="0"/>
              <a:t>Kenneth A. Reinert, Cambridge University Press 2021</a:t>
            </a:r>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244241F1-C488-4FAA-B18B-3106F568F33B}" type="slidenum">
              <a:rPr lang="en-US" altLang="en-US"/>
              <a:pPr/>
              <a:t>‹#›</a:t>
            </a:fld>
            <a:endParaRPr lang="en-US" altLang="en-US"/>
          </a:p>
        </p:txBody>
      </p:sp>
      <p:sp>
        <p:nvSpPr>
          <p:cNvPr id="41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41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Chapter 6: The Political Economy of Trade</a:t>
            </a:r>
          </a:p>
        </p:txBody>
      </p:sp>
      <p:sp>
        <p:nvSpPr>
          <p:cNvPr id="2051" name="Rectangle 3"/>
          <p:cNvSpPr>
            <a:spLocks noGrp="1" noChangeArrowheads="1"/>
          </p:cNvSpPr>
          <p:nvPr>
            <p:ph type="subTitle" idx="1"/>
          </p:nvPr>
        </p:nvSpPr>
        <p:spPr/>
        <p:txBody>
          <a:bodyPr/>
          <a:lstStyle/>
          <a:p>
            <a:r>
              <a:rPr lang="en-US" dirty="0"/>
              <a:t>An Introduction to International Economics: New Perspectives on the World Economy</a:t>
            </a:r>
          </a:p>
        </p:txBody>
      </p:sp>
      <p:sp>
        <p:nvSpPr>
          <p:cNvPr id="4" name="Footer Placeholder 3"/>
          <p:cNvSpPr>
            <a:spLocks noGrp="1"/>
          </p:cNvSpPr>
          <p:nvPr>
            <p:ph type="ftr" sz="quarter" idx="3"/>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Figure </a:t>
            </a:r>
            <a:r>
              <a:rPr lang="en-US" altLang="zh-CN" sz="2800" dirty="0"/>
              <a:t>6</a:t>
            </a:r>
            <a:r>
              <a:rPr lang="en-US" sz="2800" dirty="0"/>
              <a:t>.2: The Heckscher Ohlin Model and the </a:t>
            </a:r>
            <a:r>
              <a:rPr lang="en-US" sz="2800" dirty="0" err="1"/>
              <a:t>Stolper</a:t>
            </a:r>
            <a:r>
              <a:rPr lang="en-US" sz="2800" dirty="0"/>
              <a:t>-Samuelson Theorem</a:t>
            </a:r>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pic>
        <p:nvPicPr>
          <p:cNvPr id="5" name="Content Placeholder 4" descr="Flowchart Layout:&#10;The chart is divided into two vertical columns:&#10;Left Column: Represents Vietnam.&#10;Right Column: Represents Japan.&#10;Arrows indicate causal relationships and interactions between the steps in the process.&#10;Steps in the Flowchart:&#10;Endowments:&#10;&#10;Vietnam: &quot;Relatively land-abundant.&quot;&#10;Japan: &quot;Relatively capital-abundant.&quot;&#10;Arrows connect the two columns, showing the contrasting factor endowments.&#10;Comparative Advantage:&#10;&#10;Vietnam: &quot;Comparative advantage in rice.&quot;&#10;Japan: &quot;Comparative advantage in motorcycles.&quot;&#10;Arrows labeled &quot;Comparative advantage&quot; link the two countries, emphasizing their specialization based on resource endowments.&#10;Trade:&#10;&#10;Vietnam: &quot;Export rice. Import motorcycles.&quot;&#10;Japan: &quot;Export motorcycles. Import rice.&quot;&#10;Arrows labeled &quot;Trade&quot; connect the trade relationships between the two countries.&#10;Production:&#10;&#10;Vietnam: &quot;Increased output of rice. Decreased output of motorcycles.&quot;&#10;Japan: &quot;Increased output of motorcycles. Decreased output of rice.&quot;&#10;Arrows labeled &quot;Production&quot; connect the outcomes of specialization for each country."/>
          <p:cNvPicPr>
            <a:picLocks noGrp="1" noChangeAspect="1" noChangeArrowheads="1"/>
          </p:cNvPicPr>
          <p:nvPr>
            <p:ph idx="1"/>
          </p:nvPr>
        </p:nvPicPr>
        <p:blipFill>
          <a:blip r:embed="rId2" cstate="print"/>
          <a:srcRect/>
          <a:stretch>
            <a:fillRect/>
          </a:stretch>
        </p:blipFill>
        <p:spPr bwMode="auto">
          <a:xfrm>
            <a:off x="3047999" y="1219200"/>
            <a:ext cx="3124201" cy="491172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a:t>Stolper</a:t>
            </a:r>
            <a:r>
              <a:rPr lang="en-US" sz="4000" dirty="0"/>
              <a:t>-Samuelson Theorem </a:t>
            </a:r>
          </a:p>
        </p:txBody>
      </p:sp>
      <p:sp>
        <p:nvSpPr>
          <p:cNvPr id="3" name="Content Placeholder 2"/>
          <p:cNvSpPr>
            <a:spLocks noGrp="1"/>
          </p:cNvSpPr>
          <p:nvPr>
            <p:ph idx="1"/>
          </p:nvPr>
        </p:nvSpPr>
        <p:spPr/>
        <p:txBody>
          <a:bodyPr/>
          <a:lstStyle/>
          <a:p>
            <a:pPr>
              <a:lnSpc>
                <a:spcPct val="90000"/>
              </a:lnSpc>
            </a:pPr>
            <a:r>
              <a:rPr lang="en-US" sz="2400" dirty="0"/>
              <a:t>When moving from autarky to trade, the country’s abundant factor of production (used intensively in the export sector) gains, while the country’s scarce factor of production (used intensively in the import sector) loses</a:t>
            </a:r>
          </a:p>
          <a:p>
            <a:pPr>
              <a:lnSpc>
                <a:spcPct val="90000"/>
              </a:lnSpc>
            </a:pPr>
            <a:r>
              <a:rPr lang="en-US" sz="2400" dirty="0"/>
              <a:t>The </a:t>
            </a:r>
            <a:r>
              <a:rPr lang="en-US" sz="2400" b="1" dirty="0" err="1">
                <a:solidFill>
                  <a:schemeClr val="accent5">
                    <a:lumMod val="50000"/>
                  </a:schemeClr>
                </a:solidFill>
              </a:rPr>
              <a:t>Stolper</a:t>
            </a:r>
            <a:r>
              <a:rPr lang="en-US" sz="2400" b="1" dirty="0">
                <a:solidFill>
                  <a:schemeClr val="accent5">
                    <a:lumMod val="50000"/>
                  </a:schemeClr>
                </a:solidFill>
              </a:rPr>
              <a:t>-Samuelson theorem </a:t>
            </a:r>
            <a:r>
              <a:rPr lang="en-US" sz="2400" dirty="0"/>
              <a:t>cannot be applied blindly</a:t>
            </a:r>
          </a:p>
          <a:p>
            <a:pPr lvl="1">
              <a:lnSpc>
                <a:spcPct val="90000"/>
              </a:lnSpc>
            </a:pPr>
            <a:r>
              <a:rPr lang="en-US" sz="2000" dirty="0"/>
              <a:t>Applies </a:t>
            </a:r>
            <a:r>
              <a:rPr lang="en-US" sz="2000" i="1" dirty="0"/>
              <a:t>only</a:t>
            </a:r>
            <a:r>
              <a:rPr lang="en-US" sz="2000" dirty="0"/>
              <a:t> to trade based on different </a:t>
            </a:r>
            <a:r>
              <a:rPr lang="en-US" sz="2000" i="1" dirty="0"/>
              <a:t>endowments in factors of production</a:t>
            </a:r>
          </a:p>
          <a:p>
            <a:pPr lvl="1">
              <a:lnSpc>
                <a:spcPct val="90000"/>
              </a:lnSpc>
            </a:pPr>
            <a:r>
              <a:rPr lang="en-US" sz="2000" dirty="0"/>
              <a:t>Trade based on differences in </a:t>
            </a:r>
            <a:r>
              <a:rPr lang="en-US" sz="2000" i="1" dirty="0"/>
              <a:t>technology</a:t>
            </a:r>
            <a:r>
              <a:rPr lang="en-US" sz="2000" dirty="0"/>
              <a:t> can mitigate effects described by theorem</a:t>
            </a:r>
          </a:p>
          <a:p>
            <a:pPr lvl="1">
              <a:lnSpc>
                <a:spcPct val="90000"/>
              </a:lnSpc>
            </a:pPr>
            <a:r>
              <a:rPr lang="en-US" sz="2000" dirty="0"/>
              <a:t>Technological considerations arise in the application of the theorem to the issue of </a:t>
            </a:r>
            <a:r>
              <a:rPr lang="en-US" sz="2000" i="1" dirty="0">
                <a:solidFill>
                  <a:schemeClr val="accent5">
                    <a:lumMod val="50000"/>
                  </a:schemeClr>
                </a:solidFill>
              </a:rPr>
              <a:t>North-South</a:t>
            </a:r>
            <a:r>
              <a:rPr lang="en-US" sz="2000" dirty="0"/>
              <a:t> trade and wages</a:t>
            </a:r>
          </a:p>
          <a:p>
            <a:pPr lvl="1">
              <a:lnSpc>
                <a:spcPct val="90000"/>
              </a:lnSpc>
              <a:buNone/>
            </a:pPr>
            <a:endParaRPr lang="en-US" sz="2000"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North-South Trade and Wages</a:t>
            </a:r>
          </a:p>
        </p:txBody>
      </p:sp>
      <p:sp>
        <p:nvSpPr>
          <p:cNvPr id="3" name="Content Placeholder 2"/>
          <p:cNvSpPr>
            <a:spLocks noGrp="1"/>
          </p:cNvSpPr>
          <p:nvPr>
            <p:ph idx="1"/>
          </p:nvPr>
        </p:nvSpPr>
        <p:spPr/>
        <p:txBody>
          <a:bodyPr/>
          <a:lstStyle/>
          <a:p>
            <a:pPr>
              <a:lnSpc>
                <a:spcPct val="80000"/>
              </a:lnSpc>
            </a:pPr>
            <a:r>
              <a:rPr lang="en-US" sz="2600" dirty="0"/>
              <a:t>More subtle issue in the ongoing debate concerning </a:t>
            </a:r>
            <a:r>
              <a:rPr lang="en-US" sz="2600" i="1" dirty="0">
                <a:solidFill>
                  <a:schemeClr val="accent5">
                    <a:lumMod val="50000"/>
                  </a:schemeClr>
                </a:solidFill>
              </a:rPr>
              <a:t>North-South</a:t>
            </a:r>
            <a:r>
              <a:rPr lang="en-US" sz="2600" dirty="0"/>
              <a:t> trade and wages </a:t>
            </a:r>
          </a:p>
          <a:p>
            <a:pPr>
              <a:lnSpc>
                <a:spcPct val="80000"/>
              </a:lnSpc>
            </a:pPr>
            <a:r>
              <a:rPr lang="en-US" sz="2600" dirty="0"/>
              <a:t>Evidence suggests that</a:t>
            </a:r>
          </a:p>
          <a:p>
            <a:pPr lvl="1">
              <a:lnSpc>
                <a:spcPct val="80000"/>
              </a:lnSpc>
            </a:pPr>
            <a:r>
              <a:rPr lang="en-US" sz="2200" dirty="0"/>
              <a:t>Developing countries in </a:t>
            </a:r>
            <a:r>
              <a:rPr lang="en-US" sz="2200" i="1" dirty="0">
                <a:solidFill>
                  <a:schemeClr val="accent5">
                    <a:lumMod val="50000"/>
                  </a:schemeClr>
                </a:solidFill>
              </a:rPr>
              <a:t>South</a:t>
            </a:r>
            <a:r>
              <a:rPr lang="en-US" sz="2200" dirty="0"/>
              <a:t> have comparative advantage in </a:t>
            </a:r>
            <a:r>
              <a:rPr lang="en-US" sz="2200" i="1" dirty="0">
                <a:solidFill>
                  <a:schemeClr val="accent5">
                    <a:lumMod val="50000"/>
                  </a:schemeClr>
                </a:solidFill>
              </a:rPr>
              <a:t>unskilled-labor-intensive</a:t>
            </a:r>
            <a:r>
              <a:rPr lang="en-US" sz="2200" dirty="0"/>
              <a:t> goods</a:t>
            </a:r>
          </a:p>
          <a:p>
            <a:pPr lvl="1">
              <a:lnSpc>
                <a:spcPct val="80000"/>
              </a:lnSpc>
            </a:pPr>
            <a:r>
              <a:rPr lang="en-US" sz="2200" dirty="0"/>
              <a:t>Developed countries in </a:t>
            </a:r>
            <a:r>
              <a:rPr lang="en-US" sz="2200" i="1" dirty="0">
                <a:solidFill>
                  <a:schemeClr val="accent5">
                    <a:lumMod val="50000"/>
                  </a:schemeClr>
                </a:solidFill>
              </a:rPr>
              <a:t>North</a:t>
            </a:r>
            <a:r>
              <a:rPr lang="en-US" sz="2200" dirty="0"/>
              <a:t> have comparative advantage in </a:t>
            </a:r>
            <a:r>
              <a:rPr lang="en-US" sz="2200" i="1" dirty="0">
                <a:solidFill>
                  <a:schemeClr val="accent5">
                    <a:lumMod val="50000"/>
                  </a:schemeClr>
                </a:solidFill>
              </a:rPr>
              <a:t>skilled-labor-intensive</a:t>
            </a:r>
            <a:r>
              <a:rPr lang="en-US" sz="2200" dirty="0"/>
              <a:t> goods</a:t>
            </a:r>
          </a:p>
          <a:p>
            <a:pPr lvl="1">
              <a:lnSpc>
                <a:spcPct val="80000"/>
              </a:lnSpc>
            </a:pPr>
            <a:r>
              <a:rPr lang="en-US" sz="2200" dirty="0"/>
              <a:t>According to the </a:t>
            </a:r>
            <a:r>
              <a:rPr lang="en-US" sz="2200" b="1" dirty="0" err="1">
                <a:solidFill>
                  <a:schemeClr val="accent5">
                    <a:lumMod val="50000"/>
                  </a:schemeClr>
                </a:solidFill>
              </a:rPr>
              <a:t>Stolper</a:t>
            </a:r>
            <a:r>
              <a:rPr lang="en-US" sz="2200" b="1" dirty="0">
                <a:solidFill>
                  <a:schemeClr val="accent5">
                    <a:lumMod val="50000"/>
                  </a:schemeClr>
                </a:solidFill>
              </a:rPr>
              <a:t>-Samuelson theorem</a:t>
            </a:r>
            <a:r>
              <a:rPr lang="en-US" sz="2200" dirty="0"/>
              <a:t>, Northern workers who </a:t>
            </a:r>
            <a:r>
              <a:rPr lang="en-US" sz="2200" i="1" dirty="0"/>
              <a:t>lose</a:t>
            </a:r>
            <a:r>
              <a:rPr lang="en-US" sz="2200" dirty="0"/>
              <a:t> as a result of increased North-South trade are actually </a:t>
            </a:r>
            <a:r>
              <a:rPr lang="en-US" sz="2200" i="1" dirty="0"/>
              <a:t>unskilled</a:t>
            </a:r>
            <a:r>
              <a:rPr lang="en-US" sz="2200" dirty="0"/>
              <a:t> workers</a:t>
            </a:r>
          </a:p>
          <a:p>
            <a:pPr>
              <a:lnSpc>
                <a:spcPct val="80000"/>
              </a:lnSpc>
            </a:pPr>
            <a:endParaRPr lang="en-US" sz="1800" dirty="0"/>
          </a:p>
          <a:p>
            <a:endParaRPr lang="en-US"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0FDE9-0095-4140-ABC8-85EE459341B0}"/>
              </a:ext>
            </a:extLst>
          </p:cNvPr>
          <p:cNvSpPr>
            <a:spLocks noGrp="1"/>
          </p:cNvSpPr>
          <p:nvPr>
            <p:ph type="title"/>
          </p:nvPr>
        </p:nvSpPr>
        <p:spPr>
          <a:xfrm>
            <a:off x="457200" y="277814"/>
            <a:ext cx="8229600" cy="457200"/>
          </a:xfrm>
        </p:spPr>
        <p:txBody>
          <a:bodyPr/>
          <a:lstStyle/>
          <a:p>
            <a:r>
              <a:rPr lang="en-US" sz="2400" dirty="0"/>
              <a:t>Figure 6.3 The </a:t>
            </a:r>
            <a:r>
              <a:rPr lang="en-US" sz="2400" dirty="0" err="1"/>
              <a:t>Stolper</a:t>
            </a:r>
            <a:r>
              <a:rPr lang="en-US" sz="2400" dirty="0"/>
              <a:t>–Samuelson theorem and North–South trade</a:t>
            </a:r>
            <a:br>
              <a:rPr lang="en-US" sz="2400" dirty="0"/>
            </a:br>
            <a:endParaRPr lang="en-US" sz="2400" dirty="0"/>
          </a:p>
        </p:txBody>
      </p:sp>
      <p:sp>
        <p:nvSpPr>
          <p:cNvPr id="4" name="Footer Placeholder 3">
            <a:extLst>
              <a:ext uri="{FF2B5EF4-FFF2-40B4-BE49-F238E27FC236}">
                <a16:creationId xmlns:a16="http://schemas.microsoft.com/office/drawing/2014/main" id="{18D4898E-32AF-B34D-943A-0A0D10C58E6D}"/>
              </a:ext>
            </a:extLst>
          </p:cNvPr>
          <p:cNvSpPr>
            <a:spLocks noGrp="1"/>
          </p:cNvSpPr>
          <p:nvPr>
            <p:ph type="ftr" sz="quarter" idx="11"/>
          </p:nvPr>
        </p:nvSpPr>
        <p:spPr/>
        <p:txBody>
          <a:bodyPr/>
          <a:lstStyle/>
          <a:p>
            <a:r>
              <a:rPr lang="en-US" altLang="en-US" dirty="0"/>
              <a:t>Kenneth A. Reinert, </a:t>
            </a:r>
          </a:p>
          <a:p>
            <a:r>
              <a:rPr lang="en-US" altLang="en-US" dirty="0"/>
              <a:t>Cambridge University Press 2021</a:t>
            </a:r>
          </a:p>
        </p:txBody>
      </p:sp>
      <p:pic>
        <p:nvPicPr>
          <p:cNvPr id="5" name="Picture 2" descr="Flowchart Layout:&#10;The chart is divided into two vertical columns:&#10;Left Column: Represents Vietnam.&#10;Right Column: Represents Japan.&#10;Arrows indicate causal relationships and interactions between the steps in the process.&#10;Steps in the Flowchart:&#10;Endowments:&#10;&#10;Vietnam: &quot;Relatively land-abundant.&quot;&#10;Japan: &quot;Relatively capital-abundant.&quot;&#10;Arrows connect the two columns, showing the contrasting factor endowments.&#10;Comparative Advantage:&#10;&#10;Vietnam: &quot;Comparative advantage in rice.&quot;&#10;Japan: &quot;Comparative advantage in motorcycles.&quot;&#10;Arrows labeled &quot;Comparative advantage&quot; link the two countries, emphasizing their specialization based on resource endowments.&#10;Trade:&#10;&#10;Vietnam: &quot;Export rice. Import motorcycles.&quot;&#10;Japan: &quot;Export motorcycles. Import rice.&quot;&#10;Arrows labeled &quot;Trade&quot; connect the trade relationships between the two countries.&#10;Production:&#10;&#10;Vietnam: &quot;Increased output of rice. Decreased output of motorcycles.&quot;&#10;Japan: &quot;Increased output of motorcycles. Decreased output of rice.&quot;&#10;Arrows labeled &quot;Production&quot; connect the outcomes of specialization for each country.">
            <a:extLst>
              <a:ext uri="{FF2B5EF4-FFF2-40B4-BE49-F238E27FC236}">
                <a16:creationId xmlns:a16="http://schemas.microsoft.com/office/drawing/2014/main" id="{33E2E9AF-9AAB-084B-9E11-15574B4431E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62287" y="865982"/>
            <a:ext cx="3019425" cy="525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8353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North-South Trade and Wages</a:t>
            </a:r>
          </a:p>
        </p:txBody>
      </p:sp>
      <p:sp>
        <p:nvSpPr>
          <p:cNvPr id="3" name="Content Placeholder 2"/>
          <p:cNvSpPr>
            <a:spLocks noGrp="1"/>
          </p:cNvSpPr>
          <p:nvPr>
            <p:ph idx="1"/>
          </p:nvPr>
        </p:nvSpPr>
        <p:spPr/>
        <p:txBody>
          <a:bodyPr/>
          <a:lstStyle/>
          <a:p>
            <a:pPr>
              <a:lnSpc>
                <a:spcPct val="80000"/>
              </a:lnSpc>
            </a:pPr>
            <a:r>
              <a:rPr lang="en-US" sz="2400" dirty="0"/>
              <a:t>Concerns have prompted ongoing empirical investigation into effects of trade on </a:t>
            </a:r>
            <a:r>
              <a:rPr lang="en-US" sz="2400" i="1" dirty="0"/>
              <a:t>Northern wages </a:t>
            </a:r>
          </a:p>
          <a:p>
            <a:pPr lvl="1">
              <a:lnSpc>
                <a:spcPct val="80000"/>
              </a:lnSpc>
            </a:pPr>
            <a:r>
              <a:rPr lang="en-US" sz="2000" dirty="0"/>
              <a:t>Important empirical result is that there are two (not one) main causes for the decline in relative wages of Northern unskilled workers</a:t>
            </a:r>
          </a:p>
          <a:p>
            <a:pPr lvl="2">
              <a:lnSpc>
                <a:spcPct val="80000"/>
              </a:lnSpc>
            </a:pPr>
            <a:r>
              <a:rPr lang="en-US" sz="1800" dirty="0">
                <a:solidFill>
                  <a:schemeClr val="accent5">
                    <a:lumMod val="50000"/>
                  </a:schemeClr>
                </a:solidFill>
              </a:rPr>
              <a:t>Trade</a:t>
            </a:r>
            <a:r>
              <a:rPr lang="en-US" sz="1800" dirty="0"/>
              <a:t> and </a:t>
            </a:r>
            <a:r>
              <a:rPr lang="en-US" sz="1800" dirty="0">
                <a:solidFill>
                  <a:schemeClr val="accent5">
                    <a:lumMod val="50000"/>
                  </a:schemeClr>
                </a:solidFill>
              </a:rPr>
              <a:t>technology</a:t>
            </a:r>
          </a:p>
          <a:p>
            <a:pPr>
              <a:lnSpc>
                <a:spcPct val="90000"/>
              </a:lnSpc>
            </a:pPr>
            <a:r>
              <a:rPr lang="en-US" sz="2400" b="1" dirty="0" err="1">
                <a:solidFill>
                  <a:schemeClr val="accent5">
                    <a:lumMod val="50000"/>
                  </a:schemeClr>
                </a:solidFill>
              </a:rPr>
              <a:t>Stolper</a:t>
            </a:r>
            <a:r>
              <a:rPr lang="en-US" sz="2400" b="1" dirty="0">
                <a:solidFill>
                  <a:schemeClr val="accent5">
                    <a:lumMod val="50000"/>
                  </a:schemeClr>
                </a:solidFill>
              </a:rPr>
              <a:t>-Samuelson theorem </a:t>
            </a:r>
            <a:r>
              <a:rPr lang="en-US" sz="2400" dirty="0"/>
              <a:t>suggests that </a:t>
            </a:r>
            <a:r>
              <a:rPr lang="en-US" sz="2400" i="1" dirty="0"/>
              <a:t>Northern unskilled </a:t>
            </a:r>
            <a:r>
              <a:rPr lang="en-US" sz="2400" dirty="0"/>
              <a:t>workers </a:t>
            </a:r>
            <a:r>
              <a:rPr lang="en-US" sz="2400" i="1" dirty="0"/>
              <a:t>lose</a:t>
            </a:r>
            <a:r>
              <a:rPr lang="en-US" sz="2400" dirty="0"/>
              <a:t> because </a:t>
            </a:r>
            <a:r>
              <a:rPr lang="en-US" sz="2400" i="1" dirty="0"/>
              <a:t>North</a:t>
            </a:r>
            <a:r>
              <a:rPr lang="en-US" sz="2400" dirty="0"/>
              <a:t> has a comparative advantage in </a:t>
            </a:r>
            <a:r>
              <a:rPr lang="en-US" sz="2400" i="1" dirty="0"/>
              <a:t>skilled-labor-intensive</a:t>
            </a:r>
            <a:r>
              <a:rPr lang="en-US" sz="2400" dirty="0"/>
              <a:t> goods</a:t>
            </a:r>
          </a:p>
          <a:p>
            <a:pPr lvl="1">
              <a:lnSpc>
                <a:spcPct val="90000"/>
              </a:lnSpc>
            </a:pPr>
            <a:r>
              <a:rPr lang="en-US" sz="2000" dirty="0"/>
              <a:t>These effects, however, tend to be </a:t>
            </a:r>
            <a:r>
              <a:rPr lang="en-US" sz="2000" i="1" dirty="0"/>
              <a:t>smaller</a:t>
            </a:r>
            <a:r>
              <a:rPr lang="en-US" sz="2000" dirty="0"/>
              <a:t> than </a:t>
            </a:r>
            <a:r>
              <a:rPr lang="en-US" sz="2000" dirty="0" err="1"/>
              <a:t>Stolper</a:t>
            </a:r>
            <a:r>
              <a:rPr lang="en-US" sz="2000" dirty="0"/>
              <a:t>-Samuelson theorem would suggest</a:t>
            </a:r>
          </a:p>
          <a:p>
            <a:pPr lvl="2">
              <a:lnSpc>
                <a:spcPct val="80000"/>
              </a:lnSpc>
              <a:buNone/>
            </a:pPr>
            <a:endParaRPr lang="en-US"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North-South Trade and Wages</a:t>
            </a:r>
          </a:p>
        </p:txBody>
      </p:sp>
      <p:sp>
        <p:nvSpPr>
          <p:cNvPr id="3" name="Content Placeholder 2"/>
          <p:cNvSpPr>
            <a:spLocks noGrp="1"/>
          </p:cNvSpPr>
          <p:nvPr>
            <p:ph idx="1"/>
          </p:nvPr>
        </p:nvSpPr>
        <p:spPr>
          <a:xfrm>
            <a:off x="457200" y="1295400"/>
            <a:ext cx="8229600" cy="4835525"/>
          </a:xfrm>
        </p:spPr>
        <p:txBody>
          <a:bodyPr/>
          <a:lstStyle/>
          <a:p>
            <a:r>
              <a:rPr lang="en-US" sz="2800" dirty="0"/>
              <a:t>Why might the </a:t>
            </a:r>
            <a:r>
              <a:rPr lang="en-US" sz="2800" b="1" dirty="0" err="1">
                <a:solidFill>
                  <a:schemeClr val="accent5">
                    <a:lumMod val="50000"/>
                  </a:schemeClr>
                </a:solidFill>
              </a:rPr>
              <a:t>Stolper</a:t>
            </a:r>
            <a:r>
              <a:rPr lang="en-US" sz="2800" b="1" dirty="0">
                <a:solidFill>
                  <a:schemeClr val="accent5">
                    <a:lumMod val="50000"/>
                  </a:schemeClr>
                </a:solidFill>
              </a:rPr>
              <a:t>-Samuelson theorem </a:t>
            </a:r>
            <a:r>
              <a:rPr lang="en-US" sz="2800" dirty="0"/>
              <a:t>not apply?</a:t>
            </a:r>
          </a:p>
          <a:p>
            <a:pPr lvl="1"/>
            <a:r>
              <a:rPr lang="en-US" sz="2400" dirty="0"/>
              <a:t>Some evidence that export-oriented industries pay higher wages than other industries.</a:t>
            </a:r>
          </a:p>
          <a:p>
            <a:pPr lvl="1"/>
            <a:r>
              <a:rPr lang="en-US" sz="2400" dirty="0"/>
              <a:t>Labor reallocations caused by increased trade can boost average wages.</a:t>
            </a:r>
          </a:p>
          <a:p>
            <a:pPr lvl="1"/>
            <a:r>
              <a:rPr lang="en-US" sz="2400" dirty="0"/>
              <a:t>Some North-south trade is based on higher productivity (better technology) in the North rather than in differences in factor endowments.</a:t>
            </a:r>
          </a:p>
          <a:p>
            <a:pPr lvl="1"/>
            <a:r>
              <a:rPr lang="en-US" sz="2400" dirty="0"/>
              <a:t>Technology plays a large factor in decline in unskilled labor wages in the North.</a:t>
            </a:r>
          </a:p>
          <a:p>
            <a:pPr>
              <a:buNone/>
            </a:pPr>
            <a:endParaRPr lang="en-US"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North-South Trade and Wages</a:t>
            </a:r>
          </a:p>
        </p:txBody>
      </p:sp>
      <p:sp>
        <p:nvSpPr>
          <p:cNvPr id="3" name="Content Placeholder 2"/>
          <p:cNvSpPr>
            <a:spLocks noGrp="1"/>
          </p:cNvSpPr>
          <p:nvPr>
            <p:ph idx="1"/>
          </p:nvPr>
        </p:nvSpPr>
        <p:spPr/>
        <p:txBody>
          <a:bodyPr/>
          <a:lstStyle/>
          <a:p>
            <a:pPr>
              <a:lnSpc>
                <a:spcPct val="90000"/>
              </a:lnSpc>
            </a:pPr>
            <a:r>
              <a:rPr lang="en-US" sz="2400" dirty="0"/>
              <a:t>Ongoing process of </a:t>
            </a:r>
            <a:r>
              <a:rPr lang="en-US" sz="2400" i="1" dirty="0"/>
              <a:t>technological change </a:t>
            </a:r>
            <a:r>
              <a:rPr lang="en-US" sz="2400" dirty="0"/>
              <a:t>in the North has increased demand for </a:t>
            </a:r>
            <a:r>
              <a:rPr lang="en-US" sz="2400" i="1" dirty="0"/>
              <a:t>skilled </a:t>
            </a:r>
            <a:r>
              <a:rPr lang="en-US" sz="2400" dirty="0"/>
              <a:t>workers relative to unskilled workers</a:t>
            </a:r>
            <a:endParaRPr lang="en-US" sz="2000" dirty="0"/>
          </a:p>
          <a:p>
            <a:pPr>
              <a:lnSpc>
                <a:spcPct val="90000"/>
              </a:lnSpc>
            </a:pPr>
            <a:r>
              <a:rPr lang="en-US" sz="2400" dirty="0"/>
              <a:t>Trade restrictions in the North on exports from the South is probably not the best approach to the problem</a:t>
            </a:r>
          </a:p>
          <a:p>
            <a:pPr lvl="1">
              <a:lnSpc>
                <a:spcPct val="90000"/>
              </a:lnSpc>
            </a:pPr>
            <a:r>
              <a:rPr lang="en-US" sz="2000" dirty="0"/>
              <a:t>Technology appears to be at least as important as trade</a:t>
            </a:r>
          </a:p>
          <a:p>
            <a:pPr lvl="1">
              <a:lnSpc>
                <a:spcPct val="90000"/>
              </a:lnSpc>
            </a:pPr>
            <a:r>
              <a:rPr lang="en-US" sz="2000" dirty="0"/>
              <a:t>Trade restrictions will suppress the overall gains from trade</a:t>
            </a:r>
          </a:p>
          <a:p>
            <a:pPr lvl="1">
              <a:lnSpc>
                <a:spcPct val="90000"/>
              </a:lnSpc>
            </a:pPr>
            <a:r>
              <a:rPr lang="en-US" sz="2000" dirty="0"/>
              <a:t>Trade restrictions could violate multilateral commitments at the WTO</a:t>
            </a:r>
          </a:p>
          <a:p>
            <a:pPr lvl="1">
              <a:lnSpc>
                <a:spcPct val="90000"/>
              </a:lnSpc>
            </a:pPr>
            <a:r>
              <a:rPr lang="en-US" sz="2000" dirty="0"/>
              <a:t>Restrictions could harm unskilled workers in the South who are in more dire straits than their Northern counterparts.</a:t>
            </a:r>
          </a:p>
          <a:p>
            <a:pPr lvl="2">
              <a:lnSpc>
                <a:spcPct val="90000"/>
              </a:lnSpc>
            </a:pPr>
            <a:endParaRPr lang="en-US" sz="1800" dirty="0"/>
          </a:p>
          <a:p>
            <a:pPr>
              <a:buNone/>
            </a:pPr>
            <a:endParaRPr lang="en-US"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North-South Trade and Wages</a:t>
            </a:r>
          </a:p>
        </p:txBody>
      </p:sp>
      <p:sp>
        <p:nvSpPr>
          <p:cNvPr id="3" name="Content Placeholder 2"/>
          <p:cNvSpPr>
            <a:spLocks noGrp="1"/>
          </p:cNvSpPr>
          <p:nvPr>
            <p:ph idx="1"/>
          </p:nvPr>
        </p:nvSpPr>
        <p:spPr>
          <a:xfrm>
            <a:off x="457200" y="1406752"/>
            <a:ext cx="8229600" cy="4530725"/>
          </a:xfrm>
        </p:spPr>
        <p:txBody>
          <a:bodyPr/>
          <a:lstStyle/>
          <a:p>
            <a:r>
              <a:rPr lang="en-US" sz="2400" dirty="0"/>
              <a:t>A more long-term and productive policy approach would be to offer other forms of support to unskilled Northern workers</a:t>
            </a:r>
          </a:p>
          <a:p>
            <a:pPr lvl="1"/>
            <a:r>
              <a:rPr lang="en-US" sz="2000" dirty="0"/>
              <a:t>Income supports (including trade adjustment assistance) or</a:t>
            </a:r>
          </a:p>
          <a:p>
            <a:pPr lvl="1"/>
            <a:r>
              <a:rPr lang="en-US" sz="2000" dirty="0"/>
              <a:t>Support to increase human capital assets (education, training)</a:t>
            </a:r>
          </a:p>
          <a:p>
            <a:pPr lvl="2"/>
            <a:r>
              <a:rPr lang="en-US" sz="1800" dirty="0"/>
              <a:t>A major factor contributing to wage and income inequality in the North is failure to complete secondary (high school) education</a:t>
            </a:r>
          </a:p>
          <a:p>
            <a:pPr lvl="2"/>
            <a:r>
              <a:rPr lang="en-US" sz="1800" dirty="0"/>
              <a:t>Remedying </a:t>
            </a:r>
            <a:r>
              <a:rPr lang="en-US" sz="1800" i="1" dirty="0"/>
              <a:t>educational failures </a:t>
            </a:r>
            <a:r>
              <a:rPr lang="en-US" sz="1800" dirty="0"/>
              <a:t>is imperative in Northern and Southern countries</a:t>
            </a:r>
          </a:p>
          <a:p>
            <a:endParaRPr lang="en-US" sz="2800"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The Role of Specific Factors</a:t>
            </a:r>
          </a:p>
        </p:txBody>
      </p:sp>
      <p:sp>
        <p:nvSpPr>
          <p:cNvPr id="3" name="Content Placeholder 2"/>
          <p:cNvSpPr>
            <a:spLocks noGrp="1"/>
          </p:cNvSpPr>
          <p:nvPr>
            <p:ph idx="1"/>
          </p:nvPr>
        </p:nvSpPr>
        <p:spPr/>
        <p:txBody>
          <a:bodyPr/>
          <a:lstStyle/>
          <a:p>
            <a:pPr>
              <a:lnSpc>
                <a:spcPct val="90000"/>
              </a:lnSpc>
            </a:pPr>
            <a:r>
              <a:rPr lang="en-US" sz="2400" dirty="0"/>
              <a:t>Central assumption of </a:t>
            </a:r>
            <a:r>
              <a:rPr lang="en-US" sz="2400" b="1" dirty="0" err="1">
                <a:solidFill>
                  <a:schemeClr val="accent5">
                    <a:lumMod val="50000"/>
                  </a:schemeClr>
                </a:solidFill>
              </a:rPr>
              <a:t>Heckscher</a:t>
            </a:r>
            <a:r>
              <a:rPr lang="en-US" sz="2400" b="1" dirty="0">
                <a:solidFill>
                  <a:schemeClr val="accent5">
                    <a:lumMod val="50000"/>
                  </a:schemeClr>
                </a:solidFill>
              </a:rPr>
              <a:t>-Ohlin model </a:t>
            </a:r>
            <a:r>
              <a:rPr lang="en-US" sz="2400" dirty="0"/>
              <a:t>and </a:t>
            </a:r>
            <a:r>
              <a:rPr lang="en-US" sz="2400" b="1" dirty="0" err="1">
                <a:solidFill>
                  <a:schemeClr val="accent5">
                    <a:lumMod val="50000"/>
                  </a:schemeClr>
                </a:solidFill>
              </a:rPr>
              <a:t>Stolper</a:t>
            </a:r>
            <a:r>
              <a:rPr lang="en-US" sz="2400" b="1" dirty="0">
                <a:solidFill>
                  <a:schemeClr val="accent5">
                    <a:lumMod val="50000"/>
                  </a:schemeClr>
                </a:solidFill>
              </a:rPr>
              <a:t>-Samuelson theorem</a:t>
            </a:r>
          </a:p>
          <a:p>
            <a:pPr lvl="1">
              <a:lnSpc>
                <a:spcPct val="90000"/>
              </a:lnSpc>
            </a:pPr>
            <a:r>
              <a:rPr lang="en-US" sz="2000" dirty="0"/>
              <a:t>Resources or factors of production such as labor, physical capital, and land can move effortlessly among different sectors of trading economies</a:t>
            </a:r>
          </a:p>
          <a:p>
            <a:pPr lvl="2">
              <a:lnSpc>
                <a:spcPct val="90000"/>
              </a:lnSpc>
            </a:pPr>
            <a:r>
              <a:rPr lang="en-US" sz="1800" dirty="0"/>
              <a:t>For example, Japanese resources are assumed to be able to shift back and forth between rice and motorcycle production</a:t>
            </a:r>
          </a:p>
          <a:p>
            <a:pPr lvl="1">
              <a:lnSpc>
                <a:spcPct val="90000"/>
              </a:lnSpc>
            </a:pPr>
            <a:r>
              <a:rPr lang="en-US" sz="2000" dirty="0"/>
              <a:t>For some types of analysis (particularly that applying to the long run) the assumption is reasonable</a:t>
            </a:r>
          </a:p>
          <a:p>
            <a:pPr lvl="1">
              <a:lnSpc>
                <a:spcPct val="90000"/>
              </a:lnSpc>
            </a:pPr>
            <a:r>
              <a:rPr lang="en-US" sz="2000" dirty="0"/>
              <a:t>However, sometimes the assumption can be at odds with reality</a:t>
            </a:r>
          </a:p>
          <a:p>
            <a:pPr lvl="2">
              <a:lnSpc>
                <a:spcPct val="90000"/>
              </a:lnSpc>
            </a:pPr>
            <a:r>
              <a:rPr lang="en-US" sz="1800" dirty="0"/>
              <a:t>Factors of production can be sector specific or specific factors and not easily move from one sector to another</a:t>
            </a:r>
          </a:p>
          <a:p>
            <a:pPr>
              <a:buNone/>
            </a:pPr>
            <a:endParaRPr lang="en-US" sz="2800"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The Role of Specific Factors</a:t>
            </a:r>
          </a:p>
        </p:txBody>
      </p:sp>
      <p:sp>
        <p:nvSpPr>
          <p:cNvPr id="3" name="Content Placeholder 2"/>
          <p:cNvSpPr>
            <a:spLocks noGrp="1"/>
          </p:cNvSpPr>
          <p:nvPr>
            <p:ph idx="1"/>
          </p:nvPr>
        </p:nvSpPr>
        <p:spPr/>
        <p:txBody>
          <a:bodyPr/>
          <a:lstStyle/>
          <a:p>
            <a:pPr>
              <a:lnSpc>
                <a:spcPct val="90000"/>
              </a:lnSpc>
            </a:pPr>
            <a:r>
              <a:rPr lang="en-US" sz="2400" dirty="0"/>
              <a:t>Requires a modification of the </a:t>
            </a:r>
            <a:r>
              <a:rPr lang="en-US" sz="2400" b="1" dirty="0" err="1">
                <a:solidFill>
                  <a:schemeClr val="accent5">
                    <a:lumMod val="50000"/>
                  </a:schemeClr>
                </a:solidFill>
              </a:rPr>
              <a:t>Stolper</a:t>
            </a:r>
            <a:r>
              <a:rPr lang="en-US" sz="2400" b="1" dirty="0">
                <a:solidFill>
                  <a:schemeClr val="accent5">
                    <a:lumMod val="50000"/>
                  </a:schemeClr>
                </a:solidFill>
              </a:rPr>
              <a:t>-Samuelson theorem</a:t>
            </a:r>
          </a:p>
          <a:p>
            <a:pPr lvl="1">
              <a:lnSpc>
                <a:spcPct val="90000"/>
              </a:lnSpc>
            </a:pPr>
            <a:r>
              <a:rPr lang="en-US" sz="2000" dirty="0"/>
              <a:t>For example</a:t>
            </a:r>
            <a:r>
              <a:rPr lang="en-US" sz="2000" dirty="0">
                <a:cs typeface="Arial" charset="0"/>
              </a:rPr>
              <a:t>—</a:t>
            </a:r>
            <a:r>
              <a:rPr lang="en-US" sz="2000" dirty="0"/>
              <a:t>steel production in United States</a:t>
            </a:r>
          </a:p>
          <a:p>
            <a:pPr lvl="2">
              <a:lnSpc>
                <a:spcPct val="90000"/>
              </a:lnSpc>
            </a:pPr>
            <a:r>
              <a:rPr lang="en-US" sz="1600" dirty="0"/>
              <a:t>United States is relatively abundant in physical capital</a:t>
            </a:r>
          </a:p>
          <a:p>
            <a:pPr lvl="2">
              <a:lnSpc>
                <a:spcPct val="90000"/>
              </a:lnSpc>
            </a:pPr>
            <a:r>
              <a:rPr lang="en-US" sz="1800" dirty="0"/>
              <a:t>Theorem suggests capital owners in United States would gain as a result of increased trade</a:t>
            </a:r>
          </a:p>
          <a:p>
            <a:pPr lvl="2">
              <a:lnSpc>
                <a:spcPct val="90000"/>
              </a:lnSpc>
            </a:pPr>
            <a:r>
              <a:rPr lang="en-US" sz="1800" dirty="0"/>
              <a:t>But in 2000 US-based Weirton Steel Corporation drew attention to what it called an “import crisis” and pledged to fight the “import war” </a:t>
            </a:r>
          </a:p>
          <a:p>
            <a:pPr>
              <a:lnSpc>
                <a:spcPct val="90000"/>
              </a:lnSpc>
            </a:pPr>
            <a:r>
              <a:rPr lang="en-US" sz="2400" dirty="0"/>
              <a:t>Why would capitalists in a capital abundant country oppose increased trade in violation of </a:t>
            </a:r>
            <a:r>
              <a:rPr lang="en-US" sz="2400" b="1" dirty="0" err="1">
                <a:solidFill>
                  <a:schemeClr val="accent5">
                    <a:lumMod val="50000"/>
                  </a:schemeClr>
                </a:solidFill>
              </a:rPr>
              <a:t>Stolper</a:t>
            </a:r>
            <a:r>
              <a:rPr lang="en-US" sz="2400" b="1" dirty="0">
                <a:solidFill>
                  <a:schemeClr val="accent5">
                    <a:lumMod val="50000"/>
                  </a:schemeClr>
                </a:solidFill>
              </a:rPr>
              <a:t>-Samuelson theorem</a:t>
            </a:r>
            <a:r>
              <a:rPr lang="en-US" sz="2400" dirty="0"/>
              <a:t>? </a:t>
            </a:r>
          </a:p>
          <a:p>
            <a:pPr lvl="1">
              <a:lnSpc>
                <a:spcPct val="90000"/>
              </a:lnSpc>
            </a:pPr>
            <a:r>
              <a:rPr lang="en-US" sz="2000" dirty="0"/>
              <a:t>Weirton Steel Corporation and other US steel firms own large amounts of specific factors (steel mills) which are specific to steel production</a:t>
            </a:r>
          </a:p>
          <a:p>
            <a:endParaRPr lang="en-US"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Introduction</a:t>
            </a:r>
          </a:p>
        </p:txBody>
      </p:sp>
      <p:sp>
        <p:nvSpPr>
          <p:cNvPr id="3" name="Content Placeholder 2"/>
          <p:cNvSpPr>
            <a:spLocks noGrp="1"/>
          </p:cNvSpPr>
          <p:nvPr>
            <p:ph idx="1"/>
          </p:nvPr>
        </p:nvSpPr>
        <p:spPr/>
        <p:txBody>
          <a:bodyPr/>
          <a:lstStyle/>
          <a:p>
            <a:r>
              <a:rPr lang="en-US" sz="2000" dirty="0"/>
              <a:t>It is possible for countries to move from autarky to inter-industry trading relationships based on patterns of </a:t>
            </a:r>
            <a:r>
              <a:rPr lang="en-US" sz="2000" dirty="0">
                <a:solidFill>
                  <a:schemeClr val="accent5">
                    <a:lumMod val="50000"/>
                  </a:schemeClr>
                </a:solidFill>
              </a:rPr>
              <a:t>comparative advantage</a:t>
            </a:r>
          </a:p>
          <a:p>
            <a:pPr lvl="1"/>
            <a:r>
              <a:rPr lang="en-US" sz="1800" dirty="0"/>
              <a:t>Involved improvements in </a:t>
            </a:r>
            <a:r>
              <a:rPr lang="en-US" sz="1800" dirty="0">
                <a:solidFill>
                  <a:schemeClr val="accent5">
                    <a:lumMod val="50000"/>
                  </a:schemeClr>
                </a:solidFill>
              </a:rPr>
              <a:t>welfare</a:t>
            </a:r>
            <a:r>
              <a:rPr lang="en-US" sz="1800" dirty="0"/>
              <a:t> for the countries involved</a:t>
            </a:r>
          </a:p>
          <a:p>
            <a:r>
              <a:rPr lang="en-US" sz="2000" dirty="0"/>
              <a:t>However, while Japan may experience an economic benefit from importing rice, it has a long history of preventing the importation of rice</a:t>
            </a:r>
          </a:p>
          <a:p>
            <a:pPr lvl="1"/>
            <a:r>
              <a:rPr lang="en-US" sz="1800" dirty="0"/>
              <a:t>Reluctance due to economic security and cultural reasons</a:t>
            </a:r>
          </a:p>
          <a:p>
            <a:r>
              <a:rPr lang="en-US" sz="2000" dirty="0"/>
              <a:t>Possible (and likely) certain groups </a:t>
            </a:r>
            <a:r>
              <a:rPr lang="en-US" sz="2000" dirty="0">
                <a:solidFill>
                  <a:schemeClr val="accent5">
                    <a:lumMod val="50000"/>
                  </a:schemeClr>
                </a:solidFill>
              </a:rPr>
              <a:t>lose</a:t>
            </a:r>
            <a:r>
              <a:rPr lang="en-US" sz="2000" dirty="0"/>
              <a:t> from this change</a:t>
            </a:r>
          </a:p>
          <a:p>
            <a:pPr lvl="1"/>
            <a:r>
              <a:rPr lang="en-US" sz="1800" dirty="0"/>
              <a:t>Japanese rice producers are one such </a:t>
            </a:r>
            <a:r>
              <a:rPr lang="en-US" sz="1800" dirty="0">
                <a:solidFill>
                  <a:schemeClr val="accent5">
                    <a:lumMod val="50000"/>
                  </a:schemeClr>
                </a:solidFill>
              </a:rPr>
              <a:t>politically powerful </a:t>
            </a:r>
            <a:r>
              <a:rPr lang="en-US" sz="1800" dirty="0"/>
              <a:t>group</a:t>
            </a:r>
          </a:p>
          <a:p>
            <a:r>
              <a:rPr lang="en-US" sz="2000" dirty="0"/>
              <a:t>Gives rise to </a:t>
            </a:r>
            <a:r>
              <a:rPr lang="en-US" sz="2000" b="1" dirty="0">
                <a:solidFill>
                  <a:schemeClr val="accent5">
                    <a:lumMod val="50000"/>
                  </a:schemeClr>
                </a:solidFill>
              </a:rPr>
              <a:t>political economy of trade</a:t>
            </a:r>
          </a:p>
          <a:p>
            <a:r>
              <a:rPr lang="en-US" sz="2000" dirty="0"/>
              <a:t>Theory of </a:t>
            </a:r>
            <a:r>
              <a:rPr lang="en-US" sz="2000" dirty="0">
                <a:solidFill>
                  <a:schemeClr val="accent5">
                    <a:lumMod val="50000"/>
                  </a:schemeClr>
                </a:solidFill>
              </a:rPr>
              <a:t>international trade </a:t>
            </a:r>
            <a:r>
              <a:rPr lang="en-US" sz="2000" dirty="0"/>
              <a:t>begins to merge into </a:t>
            </a:r>
            <a:r>
              <a:rPr lang="en-US" sz="2000" dirty="0">
                <a:solidFill>
                  <a:schemeClr val="accent5">
                    <a:lumMod val="50000"/>
                  </a:schemeClr>
                </a:solidFill>
              </a:rPr>
              <a:t>political science</a:t>
            </a:r>
          </a:p>
          <a:p>
            <a:pPr>
              <a:buNone/>
            </a:pPr>
            <a:endParaRPr lang="en-US"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The Role of Specific Factors</a:t>
            </a:r>
          </a:p>
        </p:txBody>
      </p:sp>
      <p:sp>
        <p:nvSpPr>
          <p:cNvPr id="3" name="Content Placeholder 2"/>
          <p:cNvSpPr>
            <a:spLocks noGrp="1"/>
          </p:cNvSpPr>
          <p:nvPr>
            <p:ph idx="1"/>
          </p:nvPr>
        </p:nvSpPr>
        <p:spPr/>
        <p:txBody>
          <a:bodyPr/>
          <a:lstStyle/>
          <a:p>
            <a:pPr>
              <a:lnSpc>
                <a:spcPct val="80000"/>
              </a:lnSpc>
            </a:pPr>
            <a:r>
              <a:rPr lang="en-US" sz="2800" dirty="0"/>
              <a:t>Need to modify the </a:t>
            </a:r>
            <a:r>
              <a:rPr lang="en-US" sz="2800" b="1" dirty="0" err="1">
                <a:solidFill>
                  <a:schemeClr val="accent5">
                    <a:lumMod val="50000"/>
                  </a:schemeClr>
                </a:solidFill>
              </a:rPr>
              <a:t>Stolper-Samueslson</a:t>
            </a:r>
            <a:r>
              <a:rPr lang="en-US" sz="2800" b="1" dirty="0">
                <a:solidFill>
                  <a:schemeClr val="accent5">
                    <a:lumMod val="50000"/>
                  </a:schemeClr>
                </a:solidFill>
              </a:rPr>
              <a:t> theorem </a:t>
            </a:r>
            <a:r>
              <a:rPr lang="en-US" sz="2800" dirty="0"/>
              <a:t>to adjust for specific factors</a:t>
            </a:r>
          </a:p>
          <a:p>
            <a:pPr lvl="1">
              <a:lnSpc>
                <a:spcPct val="80000"/>
              </a:lnSpc>
            </a:pPr>
            <a:r>
              <a:rPr lang="en-US" sz="2400" dirty="0"/>
              <a:t>Factors of production that are </a:t>
            </a:r>
            <a:r>
              <a:rPr lang="en-US" sz="2400" i="1" dirty="0"/>
              <a:t>specific</a:t>
            </a:r>
            <a:r>
              <a:rPr lang="en-US" sz="2400" dirty="0"/>
              <a:t> to import (export) sectors tend to lose (gain) as a result of trade</a:t>
            </a:r>
          </a:p>
          <a:p>
            <a:pPr lvl="1">
              <a:lnSpc>
                <a:spcPct val="80000"/>
              </a:lnSpc>
            </a:pPr>
            <a:r>
              <a:rPr lang="en-US" sz="2400" dirty="0"/>
              <a:t>Weirton is in an import sector characterized by sector-specific physical capital (and perhaps even labor) and stands to lose as a result of increased trade </a:t>
            </a:r>
          </a:p>
          <a:p>
            <a:pPr>
              <a:buNone/>
            </a:pPr>
            <a:endParaRPr lang="en-US" sz="3200"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The Role of Specific Factors</a:t>
            </a:r>
          </a:p>
        </p:txBody>
      </p:sp>
      <p:sp>
        <p:nvSpPr>
          <p:cNvPr id="3" name="Content Placeholder 2"/>
          <p:cNvSpPr>
            <a:spLocks noGrp="1"/>
          </p:cNvSpPr>
          <p:nvPr>
            <p:ph idx="1"/>
          </p:nvPr>
        </p:nvSpPr>
        <p:spPr/>
        <p:txBody>
          <a:bodyPr/>
          <a:lstStyle/>
          <a:p>
            <a:pPr>
              <a:lnSpc>
                <a:spcPct val="80000"/>
              </a:lnSpc>
            </a:pPr>
            <a:r>
              <a:rPr lang="en-US" sz="2800" dirty="0"/>
              <a:t>Keep the difference between </a:t>
            </a:r>
            <a:r>
              <a:rPr lang="en-US" sz="2800" i="1" dirty="0">
                <a:solidFill>
                  <a:schemeClr val="accent5">
                    <a:lumMod val="50000"/>
                  </a:schemeClr>
                </a:solidFill>
              </a:rPr>
              <a:t>specific</a:t>
            </a:r>
            <a:r>
              <a:rPr lang="en-US" sz="2800" dirty="0"/>
              <a:t> and </a:t>
            </a:r>
            <a:r>
              <a:rPr lang="en-US" sz="2800" i="1" dirty="0">
                <a:solidFill>
                  <a:schemeClr val="accent5">
                    <a:lumMod val="50000"/>
                  </a:schemeClr>
                </a:solidFill>
              </a:rPr>
              <a:t>mobile</a:t>
            </a:r>
            <a:r>
              <a:rPr lang="en-US" sz="2800" dirty="0"/>
              <a:t> factors in mind when assessing politics of trade</a:t>
            </a:r>
          </a:p>
          <a:p>
            <a:pPr lvl="1">
              <a:lnSpc>
                <a:spcPct val="80000"/>
              </a:lnSpc>
            </a:pPr>
            <a:r>
              <a:rPr lang="en-US" sz="2400" dirty="0">
                <a:solidFill>
                  <a:schemeClr val="accent5">
                    <a:lumMod val="50000"/>
                  </a:schemeClr>
                </a:solidFill>
              </a:rPr>
              <a:t>Mobile</a:t>
            </a:r>
            <a:r>
              <a:rPr lang="en-US" sz="2400" dirty="0"/>
              <a:t> factors of production</a:t>
            </a:r>
          </a:p>
          <a:p>
            <a:pPr lvl="2">
              <a:lnSpc>
                <a:spcPct val="80000"/>
              </a:lnSpc>
            </a:pPr>
            <a:r>
              <a:rPr lang="en-US" sz="2000" dirty="0" err="1"/>
              <a:t>Stolper</a:t>
            </a:r>
            <a:r>
              <a:rPr lang="en-US" sz="2000" dirty="0"/>
              <a:t>-Samuelson theorem applies</a:t>
            </a:r>
          </a:p>
          <a:p>
            <a:pPr lvl="3">
              <a:lnSpc>
                <a:spcPct val="80000"/>
              </a:lnSpc>
            </a:pPr>
            <a:r>
              <a:rPr lang="en-US" sz="1800" dirty="0"/>
              <a:t>Abundant factor of production (used intensively in the export sector) gains</a:t>
            </a:r>
          </a:p>
          <a:p>
            <a:pPr lvl="3">
              <a:lnSpc>
                <a:spcPct val="80000"/>
              </a:lnSpc>
            </a:pPr>
            <a:r>
              <a:rPr lang="en-US" sz="1800" dirty="0"/>
              <a:t>Scarce factor of production (used intensively in the import sector) loses</a:t>
            </a:r>
          </a:p>
          <a:p>
            <a:pPr lvl="1">
              <a:lnSpc>
                <a:spcPct val="80000"/>
              </a:lnSpc>
            </a:pPr>
            <a:r>
              <a:rPr lang="en-US" sz="2400" dirty="0">
                <a:solidFill>
                  <a:schemeClr val="accent5">
                    <a:lumMod val="50000"/>
                  </a:schemeClr>
                </a:solidFill>
              </a:rPr>
              <a:t>Specific</a:t>
            </a:r>
            <a:r>
              <a:rPr lang="en-US" sz="2400" dirty="0"/>
              <a:t> factors of production</a:t>
            </a:r>
          </a:p>
          <a:p>
            <a:pPr lvl="2">
              <a:lnSpc>
                <a:spcPct val="80000"/>
              </a:lnSpc>
            </a:pPr>
            <a:r>
              <a:rPr lang="en-US" sz="2000" dirty="0" err="1"/>
              <a:t>Stolper</a:t>
            </a:r>
            <a:r>
              <a:rPr lang="en-US" sz="2000" dirty="0"/>
              <a:t>-Samuelson theorem does not apply</a:t>
            </a:r>
          </a:p>
          <a:p>
            <a:pPr lvl="3">
              <a:lnSpc>
                <a:spcPct val="80000"/>
              </a:lnSpc>
            </a:pPr>
            <a:r>
              <a:rPr lang="en-US" sz="1800" dirty="0"/>
              <a:t>Factor of production specific to the export sector gains</a:t>
            </a:r>
          </a:p>
          <a:p>
            <a:pPr lvl="3">
              <a:lnSpc>
                <a:spcPct val="80000"/>
              </a:lnSpc>
            </a:pPr>
            <a:r>
              <a:rPr lang="en-US" sz="1800" dirty="0"/>
              <a:t>Factor of production specific to the import sector loses</a:t>
            </a:r>
          </a:p>
          <a:p>
            <a:pPr lvl="3">
              <a:lnSpc>
                <a:spcPct val="80000"/>
              </a:lnSpc>
            </a:pPr>
            <a:r>
              <a:rPr lang="en-US" sz="1800" dirty="0"/>
              <a:t>Fate of mobile factors is uncertain</a:t>
            </a:r>
          </a:p>
          <a:p>
            <a:endParaRPr lang="en-US" sz="3200"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F422E-7D7B-3749-BD5A-95A5A4AD6773}"/>
              </a:ext>
            </a:extLst>
          </p:cNvPr>
          <p:cNvSpPr>
            <a:spLocks noGrp="1"/>
          </p:cNvSpPr>
          <p:nvPr>
            <p:ph type="title"/>
          </p:nvPr>
        </p:nvSpPr>
        <p:spPr/>
        <p:txBody>
          <a:bodyPr/>
          <a:lstStyle/>
          <a:p>
            <a:r>
              <a:rPr lang="en-US" sz="4000" dirty="0"/>
              <a:t>Globalization and Inequality in High-Income Countries</a:t>
            </a:r>
            <a:br>
              <a:rPr lang="en-US" sz="4000" dirty="0"/>
            </a:br>
            <a:endParaRPr lang="en-US" sz="4000" dirty="0"/>
          </a:p>
        </p:txBody>
      </p:sp>
      <p:sp>
        <p:nvSpPr>
          <p:cNvPr id="3" name="Content Placeholder 2">
            <a:extLst>
              <a:ext uri="{FF2B5EF4-FFF2-40B4-BE49-F238E27FC236}">
                <a16:creationId xmlns:a16="http://schemas.microsoft.com/office/drawing/2014/main" id="{76F4AC10-5F04-4B48-8AC9-94334E27A3C4}"/>
              </a:ext>
            </a:extLst>
          </p:cNvPr>
          <p:cNvSpPr>
            <a:spLocks noGrp="1"/>
          </p:cNvSpPr>
          <p:nvPr>
            <p:ph idx="1"/>
          </p:nvPr>
        </p:nvSpPr>
        <p:spPr/>
        <p:txBody>
          <a:bodyPr/>
          <a:lstStyle/>
          <a:p>
            <a:r>
              <a:rPr lang="en-US" sz="2400" dirty="0"/>
              <a:t>There is evidence of declining living standards for less educated individuals (workers and the unemployed) in high-income countries</a:t>
            </a:r>
          </a:p>
          <a:p>
            <a:r>
              <a:rPr lang="en-US" sz="2000" dirty="0"/>
              <a:t>Milanovic (2016): gains in real income between 1988 and 2008/2011: </a:t>
            </a:r>
          </a:p>
          <a:p>
            <a:pPr lvl="1"/>
            <a:r>
              <a:rPr lang="en-US" sz="1600" dirty="0"/>
              <a:t>largest gains </a:t>
            </a:r>
            <a:r>
              <a:rPr lang="en-US" sz="1600" dirty="0">
                <a:sym typeface="Wingdings" pitchFamily="2" charset="2"/>
              </a:rPr>
              <a:t> </a:t>
            </a:r>
            <a:r>
              <a:rPr lang="en-US" sz="1600" dirty="0"/>
              <a:t>individuals in China, India, Thailand, Vietnam, and Indonesia + “global top one percent”. </a:t>
            </a:r>
          </a:p>
          <a:p>
            <a:pPr lvl="1"/>
            <a:r>
              <a:rPr lang="en-US" sz="1600" dirty="0"/>
              <a:t>Least gain </a:t>
            </a:r>
            <a:r>
              <a:rPr lang="en-US" sz="1600" dirty="0">
                <a:sym typeface="Wingdings" pitchFamily="2" charset="2"/>
              </a:rPr>
              <a:t></a:t>
            </a:r>
            <a:r>
              <a:rPr lang="en-US" sz="1600" dirty="0"/>
              <a:t> lower middle class in high-income countries</a:t>
            </a:r>
          </a:p>
          <a:p>
            <a:r>
              <a:rPr lang="en-US" sz="2400" dirty="0"/>
              <a:t>difficult to directly attribute these changes to specific dimensions of globalization as opposed to technological changes; analytical realms of globalization and technology are now </a:t>
            </a:r>
            <a:r>
              <a:rPr lang="en-US" sz="2400" i="1" dirty="0"/>
              <a:t>intertwined</a:t>
            </a:r>
            <a:r>
              <a:rPr lang="en-US" sz="2400" dirty="0"/>
              <a:t>.</a:t>
            </a:r>
          </a:p>
          <a:p>
            <a:endParaRPr lang="en-US" dirty="0"/>
          </a:p>
          <a:p>
            <a:endParaRPr lang="en-US" dirty="0"/>
          </a:p>
        </p:txBody>
      </p:sp>
      <p:sp>
        <p:nvSpPr>
          <p:cNvPr id="4" name="Footer Placeholder 3">
            <a:extLst>
              <a:ext uri="{FF2B5EF4-FFF2-40B4-BE49-F238E27FC236}">
                <a16:creationId xmlns:a16="http://schemas.microsoft.com/office/drawing/2014/main" id="{985BAF7E-BE89-0A45-B6C3-FC47FACE1586}"/>
              </a:ext>
            </a:extLst>
          </p:cNvPr>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extLst>
      <p:ext uri="{BB962C8B-B14F-4D97-AF65-F5344CB8AC3E}">
        <p14:creationId xmlns:p14="http://schemas.microsoft.com/office/powerpoint/2010/main" val="2476336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6.1: Endogenous Protection</a:t>
            </a:r>
          </a:p>
        </p:txBody>
      </p:sp>
      <p:sp>
        <p:nvSpPr>
          <p:cNvPr id="3" name="Content Placeholder 2"/>
          <p:cNvSpPr>
            <a:spLocks noGrp="1"/>
          </p:cNvSpPr>
          <p:nvPr>
            <p:ph idx="1"/>
          </p:nvPr>
        </p:nvSpPr>
        <p:spPr/>
        <p:txBody>
          <a:bodyPr/>
          <a:lstStyle/>
          <a:p>
            <a:r>
              <a:rPr lang="en-US" sz="2400" dirty="0"/>
              <a:t>An addendum the </a:t>
            </a:r>
            <a:r>
              <a:rPr lang="en-US" sz="2400" b="1" dirty="0" err="1">
                <a:solidFill>
                  <a:schemeClr val="accent5">
                    <a:lumMod val="50000"/>
                  </a:schemeClr>
                </a:solidFill>
              </a:rPr>
              <a:t>Heckscher</a:t>
            </a:r>
            <a:r>
              <a:rPr lang="en-US" sz="2400" b="1" dirty="0">
                <a:solidFill>
                  <a:schemeClr val="accent5">
                    <a:lumMod val="50000"/>
                  </a:schemeClr>
                </a:solidFill>
              </a:rPr>
              <a:t>-Ohlin model </a:t>
            </a:r>
            <a:r>
              <a:rPr lang="en-US" sz="2400" dirty="0"/>
              <a:t>that explains why the demand for and supply of protection interact to lead to positive levels of protection (tariffs).</a:t>
            </a:r>
          </a:p>
          <a:p>
            <a:r>
              <a:rPr lang="en-US" sz="2400" dirty="0"/>
              <a:t>This considers ranges in </a:t>
            </a:r>
            <a:r>
              <a:rPr lang="en-US" sz="2400" i="1" dirty="0">
                <a:solidFill>
                  <a:schemeClr val="accent5">
                    <a:lumMod val="50000"/>
                  </a:schemeClr>
                </a:solidFill>
              </a:rPr>
              <a:t>capital-labor ratios </a:t>
            </a:r>
            <a:r>
              <a:rPr lang="en-US" sz="2400" dirty="0"/>
              <a:t>for individuals that begin at zero for a number of workers.</a:t>
            </a:r>
          </a:p>
          <a:p>
            <a:r>
              <a:rPr lang="en-US" sz="2400" i="1" dirty="0">
                <a:solidFill>
                  <a:schemeClr val="accent5">
                    <a:lumMod val="50000"/>
                  </a:schemeClr>
                </a:solidFill>
              </a:rPr>
              <a:t>Capital-labor ratios </a:t>
            </a:r>
            <a:r>
              <a:rPr lang="en-US" sz="2400" dirty="0"/>
              <a:t>then become increasingly positive for additional workers.</a:t>
            </a:r>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Appendix 6.1: Endogenous Protection</a:t>
            </a:r>
          </a:p>
        </p:txBody>
      </p:sp>
      <p:sp>
        <p:nvSpPr>
          <p:cNvPr id="3" name="Content Placeholder 2"/>
          <p:cNvSpPr>
            <a:spLocks noGrp="1"/>
          </p:cNvSpPr>
          <p:nvPr>
            <p:ph idx="1"/>
          </p:nvPr>
        </p:nvSpPr>
        <p:spPr>
          <a:xfrm>
            <a:off x="457200" y="1600200"/>
            <a:ext cx="4114800" cy="4530725"/>
          </a:xfrm>
        </p:spPr>
        <p:txBody>
          <a:bodyPr/>
          <a:lstStyle/>
          <a:p>
            <a:r>
              <a:rPr lang="en-US" sz="2000" dirty="0"/>
              <a:t>Associated with these capital-labor ratios is a gain-loss graph that assumes a </a:t>
            </a:r>
            <a:r>
              <a:rPr lang="en-US" sz="2000" i="1" dirty="0"/>
              <a:t>capital-abundant</a:t>
            </a:r>
            <a:r>
              <a:rPr lang="en-US" sz="2000" dirty="0"/>
              <a:t> country.</a:t>
            </a:r>
          </a:p>
          <a:p>
            <a:r>
              <a:rPr lang="en-US" sz="2000" dirty="0"/>
              <a:t>The median individual/voter experiences a loss as a result of trade in Figure </a:t>
            </a:r>
            <a:r>
              <a:rPr lang="en-US" altLang="zh-CN" sz="2000" dirty="0"/>
              <a:t>6</a:t>
            </a:r>
            <a:r>
              <a:rPr lang="en-US" sz="2000" dirty="0"/>
              <a:t>.4.</a:t>
            </a:r>
          </a:p>
          <a:p>
            <a:r>
              <a:rPr lang="en-US" sz="2000" dirty="0"/>
              <a:t>The median voter model suggests that politicians will respond to the median voter and offer a supply of protection. </a:t>
            </a:r>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pic>
        <p:nvPicPr>
          <p:cNvPr id="5" name="Picture 2" descr="This image contains two related line graphs.&#10;The top graph plots &#10;𝐾 on the vertical axis and ranges from 0 to 100 on the horizontal axis. A straight, upward-sloping line labeled &#10;𝐾 sub 1 to 100  begins at the origin (0, 0) and increases linearly. A dashed vertical line is drawn at the midpoint (50) to emphasize this position.&#10;The bottom graph plots &quot;Gain&quot; on the positive vertical axis and &quot;Loss&quot; on the negative vertical axis, also ranging from 0 to 100 on the horizontal axis. A straight line begins at the origin and slopes upward into the &quot;Gain&quot; region, while another straight line begins at the midpoint of the &quot;Loss&quot; axis (𝐿50) and slopes downward. A dashed line from the midpoint (50) connects both graphs to illustrate a correspondence between values of K in the top graph and &quot;Gain-Loss&quot; calculations in the bottom graph.">
            <a:extLst>
              <a:ext uri="{FF2B5EF4-FFF2-40B4-BE49-F238E27FC236}">
                <a16:creationId xmlns:a16="http://schemas.microsoft.com/office/drawing/2014/main" id="{E887D23F-01F9-664E-BA34-6060DBA667E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9200" y="1219200"/>
            <a:ext cx="2895600" cy="4433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184A3063-3987-C04B-A380-52B7CFC5EF64}"/>
              </a:ext>
            </a:extLst>
          </p:cNvPr>
          <p:cNvSpPr txBox="1"/>
          <p:nvPr/>
        </p:nvSpPr>
        <p:spPr>
          <a:xfrm>
            <a:off x="5334000" y="5607705"/>
            <a:ext cx="3581400" cy="523220"/>
          </a:xfrm>
          <a:prstGeom prst="rect">
            <a:avLst/>
          </a:prstGeom>
          <a:noFill/>
        </p:spPr>
        <p:txBody>
          <a:bodyPr wrap="square" rtlCol="0">
            <a:spAutoFit/>
          </a:bodyPr>
          <a:lstStyle/>
          <a:p>
            <a:r>
              <a:rPr lang="en-US" sz="1400" dirty="0">
                <a:solidFill>
                  <a:schemeClr val="tx2"/>
                </a:solidFill>
              </a:rPr>
              <a:t>Figure 6.4 Endogenous protection: capital ownership among 100 residents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The Market for Protection</a:t>
            </a:r>
          </a:p>
        </p:txBody>
      </p:sp>
      <p:sp>
        <p:nvSpPr>
          <p:cNvPr id="3" name="Content Placeholder 2"/>
          <p:cNvSpPr>
            <a:spLocks noGrp="1"/>
          </p:cNvSpPr>
          <p:nvPr>
            <p:ph idx="1"/>
          </p:nvPr>
        </p:nvSpPr>
        <p:spPr/>
        <p:txBody>
          <a:bodyPr/>
          <a:lstStyle/>
          <a:p>
            <a:r>
              <a:rPr lang="en-US" dirty="0"/>
              <a:t>The market for protection approach emphasizes the supply-side and demand-side factors affecting actual protection levels.</a:t>
            </a:r>
          </a:p>
          <a:p>
            <a:r>
              <a:rPr lang="en-US" dirty="0"/>
              <a:t>The supply of protection is provided by national governments.</a:t>
            </a:r>
          </a:p>
          <a:p>
            <a:r>
              <a:rPr lang="en-US" dirty="0"/>
              <a:t>The demand for protection can take place through a variety of mechanisms suggested in Table </a:t>
            </a:r>
            <a:r>
              <a:rPr lang="en-US" altLang="zh-CN" dirty="0"/>
              <a:t>6</a:t>
            </a:r>
            <a:r>
              <a:rPr lang="en-US" dirty="0"/>
              <a:t>.1.</a:t>
            </a:r>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Table </a:t>
            </a:r>
            <a:r>
              <a:rPr lang="en-US" altLang="zh-CN" sz="3800" dirty="0"/>
              <a:t>6</a:t>
            </a:r>
            <a:r>
              <a:rPr lang="en-US" sz="3800" dirty="0"/>
              <a:t>.1: Approaches to the Political Economy of Trade</a:t>
            </a:r>
          </a:p>
        </p:txBody>
      </p:sp>
      <p:graphicFrame>
        <p:nvGraphicFramePr>
          <p:cNvPr id="6" name="Table 5"/>
          <p:cNvGraphicFramePr>
            <a:graphicFrameLocks noGrp="1"/>
          </p:cNvGraphicFramePr>
          <p:nvPr/>
        </p:nvGraphicFramePr>
        <p:xfrm>
          <a:off x="609600" y="1828798"/>
          <a:ext cx="7620000" cy="3759728"/>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4038600">
                  <a:extLst>
                    <a:ext uri="{9D8B030D-6E8A-4147-A177-3AD203B41FA5}">
                      <a16:colId xmlns:a16="http://schemas.microsoft.com/office/drawing/2014/main" val="20002"/>
                    </a:ext>
                  </a:extLst>
                </a:gridCol>
              </a:tblGrid>
              <a:tr h="376448">
                <a:tc>
                  <a:txBody>
                    <a:bodyPr/>
                    <a:lstStyle/>
                    <a:p>
                      <a:r>
                        <a:rPr lang="en-US" sz="1600" dirty="0"/>
                        <a:t>Focus</a:t>
                      </a:r>
                    </a:p>
                  </a:txBody>
                  <a:tcPr/>
                </a:tc>
                <a:tc>
                  <a:txBody>
                    <a:bodyPr/>
                    <a:lstStyle/>
                    <a:p>
                      <a:r>
                        <a:rPr lang="en-US" sz="1600" dirty="0"/>
                        <a:t>Name</a:t>
                      </a:r>
                    </a:p>
                  </a:txBody>
                  <a:tcPr/>
                </a:tc>
                <a:tc>
                  <a:txBody>
                    <a:bodyPr/>
                    <a:lstStyle/>
                    <a:p>
                      <a:r>
                        <a:rPr lang="en-US" sz="1600" dirty="0"/>
                        <a:t>Insight</a:t>
                      </a:r>
                    </a:p>
                  </a:txBody>
                  <a:tcPr/>
                </a:tc>
                <a:extLst>
                  <a:ext uri="{0D108BD9-81ED-4DB2-BD59-A6C34878D82A}">
                    <a16:rowId xmlns:a16="http://schemas.microsoft.com/office/drawing/2014/main" val="10000"/>
                  </a:ext>
                </a:extLst>
              </a:tr>
              <a:tr h="541628">
                <a:tc>
                  <a:txBody>
                    <a:bodyPr/>
                    <a:lstStyle/>
                    <a:p>
                      <a:r>
                        <a:rPr lang="en-US" sz="1600" dirty="0"/>
                        <a:t>Country-based</a:t>
                      </a:r>
                    </a:p>
                  </a:txBody>
                  <a:tcPr/>
                </a:tc>
                <a:tc>
                  <a:txBody>
                    <a:bodyPr/>
                    <a:lstStyle/>
                    <a:p>
                      <a:r>
                        <a:rPr lang="en-US" sz="1600" dirty="0"/>
                        <a:t>Realism</a:t>
                      </a:r>
                    </a:p>
                  </a:txBody>
                  <a:tcPr/>
                </a:tc>
                <a:tc>
                  <a:txBody>
                    <a:bodyPr/>
                    <a:lstStyle/>
                    <a:p>
                      <a:r>
                        <a:rPr lang="en-US" sz="1600" dirty="0"/>
                        <a:t>There are security externalities associated with international</a:t>
                      </a:r>
                      <a:r>
                        <a:rPr lang="en-US" sz="1600" baseline="0" dirty="0"/>
                        <a:t> trade.</a:t>
                      </a:r>
                      <a:endParaRPr lang="en-US" sz="1600" dirty="0"/>
                    </a:p>
                  </a:txBody>
                  <a:tcPr/>
                </a:tc>
                <a:extLst>
                  <a:ext uri="{0D108BD9-81ED-4DB2-BD59-A6C34878D82A}">
                    <a16:rowId xmlns:a16="http://schemas.microsoft.com/office/drawing/2014/main" val="10001"/>
                  </a:ext>
                </a:extLst>
              </a:tr>
              <a:tr h="541628">
                <a:tc>
                  <a:txBody>
                    <a:bodyPr/>
                    <a:lstStyle/>
                    <a:p>
                      <a:r>
                        <a:rPr lang="en-US" sz="1600" dirty="0"/>
                        <a:t>Country</a:t>
                      </a:r>
                      <a:r>
                        <a:rPr lang="en-US" sz="1600" baseline="0" dirty="0"/>
                        <a:t>-based</a:t>
                      </a:r>
                      <a:endParaRPr lang="en-US" sz="1600" dirty="0"/>
                    </a:p>
                  </a:txBody>
                  <a:tcPr/>
                </a:tc>
                <a:tc>
                  <a:txBody>
                    <a:bodyPr/>
                    <a:lstStyle/>
                    <a:p>
                      <a:r>
                        <a:rPr lang="en-US" sz="1600" dirty="0"/>
                        <a:t>Institutionalism</a:t>
                      </a:r>
                    </a:p>
                  </a:txBody>
                  <a:tcPr/>
                </a:tc>
                <a:tc>
                  <a:txBody>
                    <a:bodyPr/>
                    <a:lstStyle/>
                    <a:p>
                      <a:r>
                        <a:rPr lang="en-US" sz="1600" dirty="0"/>
                        <a:t>Institutional structures within country governments affect trade policies.</a:t>
                      </a:r>
                    </a:p>
                  </a:txBody>
                  <a:tcPr/>
                </a:tc>
                <a:extLst>
                  <a:ext uri="{0D108BD9-81ED-4DB2-BD59-A6C34878D82A}">
                    <a16:rowId xmlns:a16="http://schemas.microsoft.com/office/drawing/2014/main" val="10002"/>
                  </a:ext>
                </a:extLst>
              </a:tr>
              <a:tr h="835404">
                <a:tc>
                  <a:txBody>
                    <a:bodyPr/>
                    <a:lstStyle/>
                    <a:p>
                      <a:r>
                        <a:rPr lang="en-US" sz="1600" dirty="0"/>
                        <a:t>Factor-based</a:t>
                      </a:r>
                    </a:p>
                  </a:txBody>
                  <a:tcPr/>
                </a:tc>
                <a:tc>
                  <a:txBody>
                    <a:bodyPr/>
                    <a:lstStyle/>
                    <a:p>
                      <a:r>
                        <a:rPr lang="en-US" sz="1600" dirty="0" err="1"/>
                        <a:t>Heckscher</a:t>
                      </a:r>
                      <a:r>
                        <a:rPr lang="en-US" sz="1600" dirty="0"/>
                        <a:t>-Ohlin model</a:t>
                      </a:r>
                    </a:p>
                    <a:p>
                      <a:r>
                        <a:rPr lang="en-US" sz="1600" dirty="0" err="1"/>
                        <a:t>Stolper</a:t>
                      </a:r>
                      <a:r>
                        <a:rPr lang="en-US" sz="1600" dirty="0"/>
                        <a:t> Samuelson</a:t>
                      </a:r>
                      <a:r>
                        <a:rPr lang="en-US" sz="1600" baseline="0" dirty="0"/>
                        <a:t> theorem</a:t>
                      </a:r>
                      <a:endParaRPr lang="en-US" sz="1600" dirty="0"/>
                    </a:p>
                  </a:txBody>
                  <a:tcPr/>
                </a:tc>
                <a:tc>
                  <a:txBody>
                    <a:bodyPr/>
                    <a:lstStyle/>
                    <a:p>
                      <a:r>
                        <a:rPr lang="en-US" sz="1600" dirty="0"/>
                        <a:t>Under factor mobility within</a:t>
                      </a:r>
                      <a:r>
                        <a:rPr lang="en-US" sz="1600" baseline="0" dirty="0"/>
                        <a:t> a country, different factors can win or lose from trade.</a:t>
                      </a:r>
                      <a:endParaRPr lang="en-US" sz="1600" dirty="0"/>
                    </a:p>
                  </a:txBody>
                  <a:tcPr/>
                </a:tc>
                <a:extLst>
                  <a:ext uri="{0D108BD9-81ED-4DB2-BD59-A6C34878D82A}">
                    <a16:rowId xmlns:a16="http://schemas.microsoft.com/office/drawing/2014/main" val="10003"/>
                  </a:ext>
                </a:extLst>
              </a:tr>
              <a:tr h="376448">
                <a:tc>
                  <a:txBody>
                    <a:bodyPr/>
                    <a:lstStyle/>
                    <a:p>
                      <a:r>
                        <a:rPr lang="en-US" sz="1600" dirty="0"/>
                        <a:t>Sector-based</a:t>
                      </a:r>
                    </a:p>
                  </a:txBody>
                  <a:tcPr/>
                </a:tc>
                <a:tc>
                  <a:txBody>
                    <a:bodyPr/>
                    <a:lstStyle/>
                    <a:p>
                      <a:r>
                        <a:rPr lang="en-US" sz="1600" dirty="0"/>
                        <a:t>Specific</a:t>
                      </a:r>
                      <a:r>
                        <a:rPr lang="en-US" sz="1600" baseline="0" dirty="0"/>
                        <a:t> factors model</a:t>
                      </a:r>
                      <a:endParaRPr lang="en-US" sz="1600" dirty="0"/>
                    </a:p>
                  </a:txBody>
                  <a:tcPr/>
                </a:tc>
                <a:tc>
                  <a:txBody>
                    <a:bodyPr/>
                    <a:lstStyle/>
                    <a:p>
                      <a:r>
                        <a:rPr lang="en-US" sz="1600" dirty="0"/>
                        <a:t>With sector-specific factors, winning/losing</a:t>
                      </a:r>
                      <a:r>
                        <a:rPr lang="en-US" sz="1600" baseline="0" dirty="0"/>
                        <a:t> depends on export/import factor specificity.</a:t>
                      </a:r>
                      <a:endParaRPr lang="en-US" sz="1600" dirty="0"/>
                    </a:p>
                  </a:txBody>
                  <a:tcPr/>
                </a:tc>
                <a:extLst>
                  <a:ext uri="{0D108BD9-81ED-4DB2-BD59-A6C34878D82A}">
                    <a16:rowId xmlns:a16="http://schemas.microsoft.com/office/drawing/2014/main" val="10004"/>
                  </a:ext>
                </a:extLst>
              </a:tr>
              <a:tr h="376448">
                <a:tc>
                  <a:txBody>
                    <a:bodyPr/>
                    <a:lstStyle/>
                    <a:p>
                      <a:r>
                        <a:rPr lang="en-US" sz="1600" dirty="0"/>
                        <a:t>Firm-based</a:t>
                      </a:r>
                    </a:p>
                  </a:txBody>
                  <a:tcPr/>
                </a:tc>
                <a:tc>
                  <a:txBody>
                    <a:bodyPr/>
                    <a:lstStyle/>
                    <a:p>
                      <a:r>
                        <a:rPr lang="en-US" sz="1600" dirty="0"/>
                        <a:t>Firm-based</a:t>
                      </a:r>
                    </a:p>
                  </a:txBody>
                  <a:tcPr/>
                </a:tc>
                <a:tc>
                  <a:txBody>
                    <a:bodyPr/>
                    <a:lstStyle/>
                    <a:p>
                      <a:r>
                        <a:rPr lang="en-US" sz="1600" dirty="0"/>
                        <a:t>Trade</a:t>
                      </a:r>
                      <a:r>
                        <a:rPr lang="en-US" sz="1600" baseline="0" dirty="0"/>
                        <a:t> exposure of firms can influence their posture to trade liberalization</a:t>
                      </a:r>
                      <a:endParaRPr lang="en-US" sz="1600" dirty="0"/>
                    </a:p>
                  </a:txBody>
                  <a:tcPr/>
                </a:tc>
                <a:extLst>
                  <a:ext uri="{0D108BD9-81ED-4DB2-BD59-A6C34878D82A}">
                    <a16:rowId xmlns:a16="http://schemas.microsoft.com/office/drawing/2014/main" val="10005"/>
                  </a:ext>
                </a:extLst>
              </a:tr>
            </a:tbl>
          </a:graphicData>
        </a:graphic>
      </p:graphicFrame>
      <p:sp>
        <p:nvSpPr>
          <p:cNvPr id="3" name="Content Placeholder 2"/>
          <p:cNvSpPr>
            <a:spLocks noGrp="1"/>
          </p:cNvSpPr>
          <p:nvPr>
            <p:ph idx="1"/>
          </p:nvPr>
        </p:nvSpPr>
        <p:spPr>
          <a:xfrm>
            <a:off x="457200" y="5673725"/>
            <a:ext cx="8229600" cy="457200"/>
          </a:xfrm>
        </p:spPr>
        <p:txBody>
          <a:bodyPr/>
          <a:lstStyle/>
          <a:p>
            <a:pPr>
              <a:buNone/>
            </a:pPr>
            <a:r>
              <a:rPr lang="en-US" sz="2000" dirty="0"/>
              <a:t>Adapted from Walter and Sen (2009)</a:t>
            </a:r>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57780-F541-5E4B-BDE2-D694342D248F}"/>
              </a:ext>
            </a:extLst>
          </p:cNvPr>
          <p:cNvSpPr>
            <a:spLocks noGrp="1"/>
          </p:cNvSpPr>
          <p:nvPr>
            <p:ph type="title"/>
          </p:nvPr>
        </p:nvSpPr>
        <p:spPr/>
        <p:txBody>
          <a:bodyPr/>
          <a:lstStyle/>
          <a:p>
            <a:r>
              <a:rPr lang="en-US" sz="3600" dirty="0"/>
              <a:t>Comparative Advantage, Trade, and Factors of Production</a:t>
            </a:r>
          </a:p>
        </p:txBody>
      </p:sp>
      <p:sp>
        <p:nvSpPr>
          <p:cNvPr id="3" name="Content Placeholder 2">
            <a:extLst>
              <a:ext uri="{FF2B5EF4-FFF2-40B4-BE49-F238E27FC236}">
                <a16:creationId xmlns:a16="http://schemas.microsoft.com/office/drawing/2014/main" id="{404D98D5-FBB0-FF44-82D4-8D31FE758D12}"/>
              </a:ext>
            </a:extLst>
          </p:cNvPr>
          <p:cNvSpPr>
            <a:spLocks noGrp="1"/>
          </p:cNvSpPr>
          <p:nvPr>
            <p:ph idx="1"/>
          </p:nvPr>
        </p:nvSpPr>
        <p:spPr/>
        <p:txBody>
          <a:bodyPr/>
          <a:lstStyle/>
          <a:p>
            <a:r>
              <a:rPr lang="en-US" dirty="0">
                <a:latin typeface="Times" pitchFamily="2" charset="0"/>
              </a:rPr>
              <a:t>A </a:t>
            </a:r>
            <a:r>
              <a:rPr lang="en-US" dirty="0">
                <a:solidFill>
                  <a:schemeClr val="accent5">
                    <a:lumMod val="50000"/>
                  </a:schemeClr>
                </a:solidFill>
                <a:latin typeface="Times" pitchFamily="2" charset="0"/>
              </a:rPr>
              <a:t>factor-based analysis </a:t>
            </a:r>
            <a:r>
              <a:rPr lang="en-US" dirty="0">
                <a:latin typeface="Times" pitchFamily="2" charset="0"/>
              </a:rPr>
              <a:t>of the political economy of trade examines</a:t>
            </a:r>
            <a:r>
              <a:rPr lang="zh-CN" altLang="en-US" dirty="0">
                <a:latin typeface="Times" pitchFamily="2" charset="0"/>
              </a:rPr>
              <a:t> </a:t>
            </a:r>
            <a:r>
              <a:rPr lang="en-US" dirty="0">
                <a:latin typeface="Times" pitchFamily="2" charset="0"/>
              </a:rPr>
              <a:t>the implications of the movement from points A to B along the </a:t>
            </a:r>
            <a:r>
              <a:rPr lang="en-US" dirty="0">
                <a:solidFill>
                  <a:schemeClr val="accent5">
                    <a:lumMod val="50000"/>
                  </a:schemeClr>
                </a:solidFill>
                <a:latin typeface="Times" pitchFamily="2" charset="0"/>
              </a:rPr>
              <a:t>production possibilities</a:t>
            </a:r>
            <a:r>
              <a:rPr lang="zh-CN" altLang="en-US" dirty="0">
                <a:solidFill>
                  <a:schemeClr val="accent5">
                    <a:lumMod val="50000"/>
                  </a:schemeClr>
                </a:solidFill>
                <a:latin typeface="Times" pitchFamily="2" charset="0"/>
              </a:rPr>
              <a:t> </a:t>
            </a:r>
            <a:r>
              <a:rPr lang="en-US" dirty="0">
                <a:solidFill>
                  <a:schemeClr val="accent5">
                    <a:lumMod val="50000"/>
                  </a:schemeClr>
                </a:solidFill>
                <a:latin typeface="Times" pitchFamily="2" charset="0"/>
              </a:rPr>
              <a:t>frontiers</a:t>
            </a:r>
          </a:p>
          <a:p>
            <a:endParaRPr lang="en-US" dirty="0"/>
          </a:p>
        </p:txBody>
      </p:sp>
      <p:sp>
        <p:nvSpPr>
          <p:cNvPr id="4" name="Footer Placeholder 3">
            <a:extLst>
              <a:ext uri="{FF2B5EF4-FFF2-40B4-BE49-F238E27FC236}">
                <a16:creationId xmlns:a16="http://schemas.microsoft.com/office/drawing/2014/main" id="{65AFE3DE-73BF-9A4A-86A4-5BF524FD77EF}"/>
              </a:ext>
            </a:extLst>
          </p:cNvPr>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extLst>
      <p:ext uri="{BB962C8B-B14F-4D97-AF65-F5344CB8AC3E}">
        <p14:creationId xmlns:p14="http://schemas.microsoft.com/office/powerpoint/2010/main" val="66828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Figure </a:t>
            </a:r>
            <a:r>
              <a:rPr lang="en-US" altLang="zh-CN" sz="3200" dirty="0"/>
              <a:t>6</a:t>
            </a:r>
            <a:r>
              <a:rPr lang="en-US" sz="3200" dirty="0"/>
              <a:t>.1: Autarky and Comparative Advantage in Vietnam and Japan</a:t>
            </a:r>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pic>
        <p:nvPicPr>
          <p:cNvPr id="7" name="Picture 5" descr="This image contains two graphs, one for Vietnam (left) and one for Japan (right), illustrating production possibility frontiers (PPFs),  demand curves (DD), and equilibrium adjustments under trade. Both graphs show pre-trade equilibrium at &#10;𝐴, post-trade specialization at &#10;𝐵, and consumption after trade at &#10;𝐶, with trade governed by the world price ratio ((𝑃𝑅/𝑃𝑀)𝑊).">
            <a:extLst>
              <a:ext uri="{FF2B5EF4-FFF2-40B4-BE49-F238E27FC236}">
                <a16:creationId xmlns:a16="http://schemas.microsoft.com/office/drawing/2014/main" id="{A4262045-F74B-9F4B-BAC6-9432657D5C2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07189" y="1905000"/>
            <a:ext cx="6301022" cy="368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Trade and Factors of Production</a:t>
            </a:r>
          </a:p>
        </p:txBody>
      </p:sp>
      <p:sp>
        <p:nvSpPr>
          <p:cNvPr id="3" name="Content Placeholder 2"/>
          <p:cNvSpPr>
            <a:spLocks noGrp="1"/>
          </p:cNvSpPr>
          <p:nvPr>
            <p:ph idx="1"/>
          </p:nvPr>
        </p:nvSpPr>
        <p:spPr>
          <a:xfrm>
            <a:off x="457200" y="1450295"/>
            <a:ext cx="8229600" cy="4530725"/>
          </a:xfrm>
        </p:spPr>
        <p:txBody>
          <a:bodyPr/>
          <a:lstStyle/>
          <a:p>
            <a:r>
              <a:rPr lang="en-US" sz="2400" dirty="0"/>
              <a:t>Pattern of comparative advantage may be based on different endowments of factors of production</a:t>
            </a:r>
          </a:p>
          <a:p>
            <a:r>
              <a:rPr lang="en-US" sz="2400" dirty="0"/>
              <a:t>For instance, Vietnam may have a comparative advantage in rice due to the fact that it has a relatively large endowment of land</a:t>
            </a:r>
          </a:p>
          <a:p>
            <a:pPr lvl="1"/>
            <a:r>
              <a:rPr lang="en-US" sz="2000" dirty="0">
                <a:solidFill>
                  <a:schemeClr val="accent5">
                    <a:lumMod val="50000"/>
                  </a:schemeClr>
                </a:solidFill>
              </a:rPr>
              <a:t>Factor endowments </a:t>
            </a:r>
            <a:r>
              <a:rPr lang="en-US" sz="2000" dirty="0">
                <a:solidFill>
                  <a:schemeClr val="accent5">
                    <a:lumMod val="50000"/>
                  </a:schemeClr>
                </a:solidFill>
                <a:sym typeface="Symbol" pitchFamily="18" charset="2"/>
              </a:rPr>
              <a:t></a:t>
            </a:r>
            <a:r>
              <a:rPr lang="en-US" sz="2000" dirty="0">
                <a:solidFill>
                  <a:schemeClr val="accent5">
                    <a:lumMod val="50000"/>
                  </a:schemeClr>
                </a:solidFill>
              </a:rPr>
              <a:t> Countries</a:t>
            </a:r>
          </a:p>
          <a:p>
            <a:pPr lvl="1"/>
            <a:r>
              <a:rPr lang="en-US" sz="2000" dirty="0">
                <a:solidFill>
                  <a:schemeClr val="accent5">
                    <a:lumMod val="50000"/>
                  </a:schemeClr>
                </a:solidFill>
              </a:rPr>
              <a:t>Factor intensities </a:t>
            </a:r>
            <a:r>
              <a:rPr lang="en-US" sz="2000" dirty="0">
                <a:solidFill>
                  <a:schemeClr val="accent5">
                    <a:lumMod val="50000"/>
                  </a:schemeClr>
                </a:solidFill>
                <a:sym typeface="Symbol" pitchFamily="18" charset="2"/>
              </a:rPr>
              <a:t></a:t>
            </a:r>
            <a:r>
              <a:rPr lang="en-US" sz="2000" dirty="0">
                <a:solidFill>
                  <a:schemeClr val="accent5">
                    <a:lumMod val="50000"/>
                  </a:schemeClr>
                </a:solidFill>
              </a:rPr>
              <a:t> Sectors or goods</a:t>
            </a:r>
          </a:p>
          <a:p>
            <a:r>
              <a:rPr lang="en-US" sz="2400" b="1" dirty="0" err="1">
                <a:solidFill>
                  <a:schemeClr val="accent5">
                    <a:lumMod val="50000"/>
                  </a:schemeClr>
                </a:solidFill>
              </a:rPr>
              <a:t>Heckscher</a:t>
            </a:r>
            <a:r>
              <a:rPr lang="en-US" sz="2400" b="1" dirty="0">
                <a:solidFill>
                  <a:schemeClr val="accent5">
                    <a:lumMod val="50000"/>
                  </a:schemeClr>
                </a:solidFill>
              </a:rPr>
              <a:t>-Ohlin model </a:t>
            </a:r>
            <a:r>
              <a:rPr lang="en-US" sz="2400" dirty="0"/>
              <a:t>of international trade explains comparative advantage in terms of </a:t>
            </a:r>
            <a:r>
              <a:rPr lang="en-US" sz="2400" dirty="0">
                <a:solidFill>
                  <a:schemeClr val="accent5">
                    <a:lumMod val="50000"/>
                  </a:schemeClr>
                </a:solidFill>
              </a:rPr>
              <a:t>factor endowments </a:t>
            </a:r>
          </a:p>
          <a:p>
            <a:endParaRPr lang="en-US" sz="2800"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a:t>Heckscher</a:t>
            </a:r>
            <a:r>
              <a:rPr lang="en-US" sz="4000" dirty="0"/>
              <a:t>-Ohlin Model</a:t>
            </a:r>
          </a:p>
        </p:txBody>
      </p:sp>
      <p:sp>
        <p:nvSpPr>
          <p:cNvPr id="3" name="Content Placeholder 2"/>
          <p:cNvSpPr>
            <a:spLocks noGrp="1"/>
          </p:cNvSpPr>
          <p:nvPr>
            <p:ph idx="1"/>
          </p:nvPr>
        </p:nvSpPr>
        <p:spPr>
          <a:xfrm>
            <a:off x="457200" y="1417638"/>
            <a:ext cx="8229600" cy="4713287"/>
          </a:xfrm>
        </p:spPr>
        <p:txBody>
          <a:bodyPr/>
          <a:lstStyle/>
          <a:p>
            <a:pPr>
              <a:lnSpc>
                <a:spcPct val="90000"/>
              </a:lnSpc>
            </a:pPr>
            <a:r>
              <a:rPr lang="en-US" sz="2400" dirty="0"/>
              <a:t>A country </a:t>
            </a:r>
            <a:r>
              <a:rPr lang="en-US" sz="2400" i="1" dirty="0"/>
              <a:t>exports</a:t>
            </a:r>
            <a:r>
              <a:rPr lang="en-US" sz="2400" dirty="0"/>
              <a:t> (</a:t>
            </a:r>
            <a:r>
              <a:rPr lang="en-US" sz="2400" i="1" dirty="0"/>
              <a:t>imports</a:t>
            </a:r>
            <a:r>
              <a:rPr lang="en-US" sz="2400" dirty="0"/>
              <a:t>) the good whose production is </a:t>
            </a:r>
            <a:r>
              <a:rPr lang="en-US" sz="2400" i="1" dirty="0"/>
              <a:t>intensive</a:t>
            </a:r>
            <a:r>
              <a:rPr lang="en-US" sz="2400" dirty="0"/>
              <a:t> in its </a:t>
            </a:r>
            <a:r>
              <a:rPr lang="en-US" sz="2400" i="1" dirty="0"/>
              <a:t>abundant</a:t>
            </a:r>
            <a:r>
              <a:rPr lang="en-US" sz="2400" dirty="0"/>
              <a:t> (</a:t>
            </a:r>
            <a:r>
              <a:rPr lang="en-US" sz="2400" i="1" dirty="0"/>
              <a:t>scarce</a:t>
            </a:r>
            <a:r>
              <a:rPr lang="en-US" sz="2400" dirty="0"/>
              <a:t>) factor </a:t>
            </a:r>
          </a:p>
          <a:p>
            <a:pPr lvl="1">
              <a:lnSpc>
                <a:spcPct val="90000"/>
              </a:lnSpc>
            </a:pPr>
            <a:r>
              <a:rPr lang="en-US" sz="2000" dirty="0"/>
              <a:t>For instance, Vietnam’s comparative advantage in rice causes an increase in the output of rice at the expense of motorcycles</a:t>
            </a:r>
          </a:p>
          <a:p>
            <a:pPr lvl="2">
              <a:lnSpc>
                <a:spcPct val="90000"/>
              </a:lnSpc>
            </a:pPr>
            <a:r>
              <a:rPr lang="en-US" sz="1800" dirty="0"/>
              <a:t>Results in an increase in demand for land and a decrease in demand for physical capital</a:t>
            </a:r>
          </a:p>
          <a:p>
            <a:pPr lvl="2">
              <a:lnSpc>
                <a:spcPct val="90000"/>
              </a:lnSpc>
            </a:pPr>
            <a:r>
              <a:rPr lang="en-US" sz="1800" dirty="0"/>
              <a:t>Vietnamese land owners gain from trade, while Vietnamese capital owners (capitalists) lose from trade</a:t>
            </a:r>
          </a:p>
          <a:p>
            <a:pPr lvl="1">
              <a:lnSpc>
                <a:spcPct val="90000"/>
              </a:lnSpc>
            </a:pPr>
            <a:r>
              <a:rPr lang="en-US" sz="2000" dirty="0"/>
              <a:t>Japan’s comparative advantage in motorcycles causes an increase in the output of motorcycles at the expense of rice </a:t>
            </a:r>
          </a:p>
          <a:p>
            <a:pPr lvl="2">
              <a:lnSpc>
                <a:spcPct val="90000"/>
              </a:lnSpc>
            </a:pPr>
            <a:r>
              <a:rPr lang="en-US" sz="1800" dirty="0"/>
              <a:t>Results in an increase in demand for physical capital and a decrease in demand for land</a:t>
            </a:r>
          </a:p>
          <a:p>
            <a:pPr lvl="2">
              <a:lnSpc>
                <a:spcPct val="90000"/>
              </a:lnSpc>
            </a:pPr>
            <a:r>
              <a:rPr lang="en-US" sz="1800" dirty="0"/>
              <a:t>Japanese capital owners gain from trade and Japanese land owners lose from trade</a:t>
            </a:r>
          </a:p>
          <a:p>
            <a:endParaRPr lang="en-US"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err="1"/>
              <a:t>Heckscher</a:t>
            </a:r>
            <a:r>
              <a:rPr lang="en-US" sz="4400" dirty="0"/>
              <a:t>-Ohlin Model</a:t>
            </a:r>
            <a:endParaRPr lang="en-US" dirty="0"/>
          </a:p>
        </p:txBody>
      </p:sp>
      <p:sp>
        <p:nvSpPr>
          <p:cNvPr id="3" name="Content Placeholder 2"/>
          <p:cNvSpPr>
            <a:spLocks noGrp="1"/>
          </p:cNvSpPr>
          <p:nvPr>
            <p:ph idx="1"/>
          </p:nvPr>
        </p:nvSpPr>
        <p:spPr>
          <a:xfrm>
            <a:off x="457200" y="1524000"/>
            <a:ext cx="8229600" cy="4606925"/>
          </a:xfrm>
        </p:spPr>
        <p:txBody>
          <a:bodyPr/>
          <a:lstStyle/>
          <a:p>
            <a:r>
              <a:rPr lang="en-US" sz="2800" dirty="0"/>
              <a:t>Would expect that landowners in Vietnam and capital owners in Japan would support trade </a:t>
            </a:r>
          </a:p>
          <a:p>
            <a:r>
              <a:rPr lang="en-US" sz="2800" dirty="0"/>
              <a:t>Political opposition to trade would come from capital owners in Vietnam and landowners in Japan</a:t>
            </a:r>
          </a:p>
          <a:p>
            <a:pPr lvl="1"/>
            <a:r>
              <a:rPr lang="en-US" sz="2400" dirty="0"/>
              <a:t>Thus, strong and persistent opposition to rice imports in Japan </a:t>
            </a:r>
          </a:p>
          <a:p>
            <a:pPr lvl="1"/>
            <a:r>
              <a:rPr lang="en-US" sz="2400" dirty="0"/>
              <a:t>Due in part to political clout of Japanese landowners </a:t>
            </a:r>
          </a:p>
          <a:p>
            <a:pPr lvl="2"/>
            <a:r>
              <a:rPr lang="en-US" sz="2000" dirty="0"/>
              <a:t>However, it is not “economic security and culture” that explains the opposition but </a:t>
            </a:r>
            <a:r>
              <a:rPr lang="en-US" sz="2000" i="1" dirty="0"/>
              <a:t>income loss</a:t>
            </a:r>
          </a:p>
          <a:p>
            <a:endParaRPr lang="en-US" dirty="0"/>
          </a:p>
        </p:txBody>
      </p:sp>
      <p:sp>
        <p:nvSpPr>
          <p:cNvPr id="4" name="Footer Placeholder 3"/>
          <p:cNvSpPr>
            <a:spLocks noGrp="1"/>
          </p:cNvSpPr>
          <p:nvPr>
            <p:ph type="ftr" sz="quarter" idx="11"/>
          </p:nvPr>
        </p:nvSpPr>
        <p:spPr/>
        <p:txBody>
          <a:bodyPr/>
          <a:lstStyle/>
          <a:p>
            <a:r>
              <a:rPr lang="en-US" altLang="en-US" dirty="0"/>
              <a:t>Kenneth A. Reinert, </a:t>
            </a:r>
          </a:p>
          <a:p>
            <a:r>
              <a:rPr lang="en-US" altLang="en-US" dirty="0"/>
              <a:t>Cambridge University Press 2021</a:t>
            </a:r>
          </a:p>
        </p:txBody>
      </p:sp>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EE24C4ABA1C94593A5D5AEAECA7343" ma:contentTypeVersion="17" ma:contentTypeDescription="Create a new document." ma:contentTypeScope="" ma:versionID="de76bc3a2869181d2446d923ea4b6be0">
  <xsd:schema xmlns:xsd="http://www.w3.org/2001/XMLSchema" xmlns:xs="http://www.w3.org/2001/XMLSchema" xmlns:p="http://schemas.microsoft.com/office/2006/metadata/properties" xmlns:ns2="4fac8261-9e7f-49bd-9ad1-3d8ff24d3444" xmlns:ns3="c00e84f8-d27d-4a88-9238-e8ac26935f62" targetNamespace="http://schemas.microsoft.com/office/2006/metadata/properties" ma:root="true" ma:fieldsID="8c68cffba3d78558ab75daf1a85a67bd" ns2:_="" ns3:_="">
    <xsd:import namespace="4fac8261-9e7f-49bd-9ad1-3d8ff24d3444"/>
    <xsd:import namespace="c00e84f8-d27d-4a88-9238-e8ac26935f62"/>
    <xsd:element name="properties">
      <xsd:complexType>
        <xsd:sequence>
          <xsd:element name="documentManagement">
            <xsd:complexType>
              <xsd:all>
                <xsd:element ref="ns2:MediaServiceMetadata" minOccurs="0"/>
                <xsd:element ref="ns2:MediaServiceFastMetadata" minOccurs="0"/>
                <xsd:element ref="ns2:FirstName" minOccurs="0"/>
                <xsd:element ref="ns2:LastNam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ac8261-9e7f-49bd-9ad1-3d8ff24d34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FirstName" ma:index="10" nillable="true" ma:displayName="First Name" ma:format="Dropdown" ma:internalName="FirstName">
      <xsd:simpleType>
        <xsd:restriction base="dms:Text">
          <xsd:maxLength value="255"/>
        </xsd:restriction>
      </xsd:simpleType>
    </xsd:element>
    <xsd:element name="LastName" ma:index="11" nillable="true" ma:displayName="Last Name" ma:format="Dropdown" ma:internalName="LastName">
      <xsd:simpleType>
        <xsd:restriction base="dms:Text">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6c1bbba-1a2d-496b-84ee-32d91506626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00e84f8-d27d-4a88-9238-e8ac26935f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b0895196-0a8f-43a7-9b6c-41eeae9874b3}" ma:internalName="TaxCatchAll" ma:showField="CatchAllData" ma:web="c00e84f8-d27d-4a88-9238-e8ac26935f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rstName xmlns="4fac8261-9e7f-49bd-9ad1-3d8ff24d3444" xsi:nil="true"/>
    <LastName xmlns="4fac8261-9e7f-49bd-9ad1-3d8ff24d3444" xsi:nil="true"/>
    <TaxCatchAll xmlns="c00e84f8-d27d-4a88-9238-e8ac26935f62" xsi:nil="true"/>
    <lcf76f155ced4ddcb4097134ff3c332f xmlns="4fac8261-9e7f-49bd-9ad1-3d8ff24d344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FA8EA41-DA59-471B-A8F7-94C4D2F7F789}"/>
</file>

<file path=customXml/itemProps2.xml><?xml version="1.0" encoding="utf-8"?>
<ds:datastoreItem xmlns:ds="http://schemas.openxmlformats.org/officeDocument/2006/customXml" ds:itemID="{0B9E1F97-5923-4B9F-A707-3F9A8BA6937E}"/>
</file>

<file path=customXml/itemProps3.xml><?xml version="1.0" encoding="utf-8"?>
<ds:datastoreItem xmlns:ds="http://schemas.openxmlformats.org/officeDocument/2006/customXml" ds:itemID="{64C15878-B3CC-45A5-AF1E-99D4F929870C}"/>
</file>

<file path=docProps/app.xml><?xml version="1.0" encoding="utf-8"?>
<Properties xmlns="http://schemas.openxmlformats.org/officeDocument/2006/extended-properties" xmlns:vt="http://schemas.openxmlformats.org/officeDocument/2006/docPropsVTypes">
  <Template>Edge</Template>
  <TotalTime>2552</TotalTime>
  <Words>1855</Words>
  <Application>Microsoft Office PowerPoint</Application>
  <PresentationFormat>On-screen Show (4:3)</PresentationFormat>
  <Paragraphs>191</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Garamond</vt:lpstr>
      <vt:lpstr>Symbol</vt:lpstr>
      <vt:lpstr>Times</vt:lpstr>
      <vt:lpstr>Wingdings</vt:lpstr>
      <vt:lpstr>Edge</vt:lpstr>
      <vt:lpstr>Chapter 6: The Political Economy of Trade</vt:lpstr>
      <vt:lpstr>Introduction</vt:lpstr>
      <vt:lpstr>The Market for Protection</vt:lpstr>
      <vt:lpstr>Table 6.1: Approaches to the Political Economy of Trade</vt:lpstr>
      <vt:lpstr>Comparative Advantage, Trade, and Factors of Production</vt:lpstr>
      <vt:lpstr>Figure 6.1: Autarky and Comparative Advantage in Vietnam and Japan</vt:lpstr>
      <vt:lpstr>Trade and Factors of Production</vt:lpstr>
      <vt:lpstr>Heckscher-Ohlin Model</vt:lpstr>
      <vt:lpstr>Heckscher-Ohlin Model</vt:lpstr>
      <vt:lpstr>Figure 6.2: The Heckscher Ohlin Model and the Stolper-Samuelson Theorem</vt:lpstr>
      <vt:lpstr>Stolper-Samuelson Theorem </vt:lpstr>
      <vt:lpstr>North-South Trade and Wages</vt:lpstr>
      <vt:lpstr>Figure 6.3 The Stolper–Samuelson theorem and North–South trade </vt:lpstr>
      <vt:lpstr>North-South Trade and Wages</vt:lpstr>
      <vt:lpstr>North-South Trade and Wages</vt:lpstr>
      <vt:lpstr>North-South Trade and Wages</vt:lpstr>
      <vt:lpstr>North-South Trade and Wages</vt:lpstr>
      <vt:lpstr>The Role of Specific Factors</vt:lpstr>
      <vt:lpstr>The Role of Specific Factors</vt:lpstr>
      <vt:lpstr>The Role of Specific Factors</vt:lpstr>
      <vt:lpstr>The Role of Specific Factors</vt:lpstr>
      <vt:lpstr>Globalization and Inequality in High-Income Countries </vt:lpstr>
      <vt:lpstr>Appendix 6.1: Endogenous Protection</vt:lpstr>
      <vt:lpstr>Appendix 6.1: Endogenous Protection</vt:lpstr>
    </vt:vector>
  </TitlesOfParts>
  <Company>GMU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Kenneth</dc:creator>
  <cp:lastModifiedBy>Robert Starr</cp:lastModifiedBy>
  <cp:revision>144</cp:revision>
  <dcterms:created xsi:type="dcterms:W3CDTF">2009-09-02T15:55:36Z</dcterms:created>
  <dcterms:modified xsi:type="dcterms:W3CDTF">2024-12-02T16:01:12Z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0x010100A8EE24C4ABA1C94593A5D5AEAECA7343</vt:lpwstr>
  </property>
</Properties>
</file>