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97" r:id="rId10"/>
    <p:sldId id="284" r:id="rId11"/>
    <p:sldId id="286" r:id="rId12"/>
    <p:sldId id="298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9" autoAdjust="0"/>
    <p:restoredTop sz="94293" autoAdjust="0"/>
  </p:normalViewPr>
  <p:slideViewPr>
    <p:cSldViewPr>
      <p:cViewPr varScale="1">
        <p:scale>
          <a:sx n="94" d="100"/>
          <a:sy n="94" d="100"/>
        </p:scale>
        <p:origin x="12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F585-C0A0-4BE3-9C49-E8B2C7216352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E530B-BECC-4F2D-8746-69F9494D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DA208C-0688-451A-BF7D-CB40AAA90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1A66-284C-4A22-A49E-DC0CACB3BC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4B6D9-72D8-48FE-89F1-8A6E90EFC9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5742-A09E-4108-97F0-EC14CBAB3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853BE-A1DA-4E80-A1E7-8B16AD483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DA7B-245A-4581-9C64-12541CBEEE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A80E-3BFD-472F-AE02-49E3938DE3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E657D-427E-49A8-AE2B-0149598725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6922-3B73-47B7-AFF6-98D87648B9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85FAF-C9CB-4BC9-9447-470DEB033C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0799C-F568-49FA-B969-71232FD78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 altLang="en-US" dirty="0"/>
              <a:t>© Kenneth A. Reinert, Cambridge University Press 2021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44241F1-C488-4FAA-B18B-3106F568F3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</a:t>
            </a:r>
            <a:r>
              <a:rPr lang="en-US" sz="4400" dirty="0"/>
              <a:t>Heckscher–Ohlin Model of Comparative Advantage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International Economics: New Perspectives on the World Economy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is image consists of two side-by-side economic graphs, one for Vietnam and one for Japan. These graphs depict production possibility frontiers (PPFs), demand curves, and the relative prices of goods. Here's a detailed description:&#10;&#10;Graph for Vietnam (Lef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downward-sloping convex curve, starting at high &#10;𝑄&#10;𝑀&#10;Q &#10;M&#10;​&#10;  (no rice production) and ending at high &#10;𝑄&#10;𝑅&#10;Q &#10;R&#10;​&#10;  (no motorcycle production).&#10;Represents Vietnam’s production trade-offs, emphasizing its comparative advantage in rice.&#10;Demand Curve (DD):&#10;&#10;An upward-sloping straight line crossing the PPF.&#10;Reflects domestic demand for rice and motorcycles.&#10;Equilibrium Point (A):&#10;&#10;Marked with a black dot at the intersection of the PPF and the demand curve.&#10;Indicates Vietnam’s production and consumption before trade.&#10;Relative Price Ratio (&#10;𝑃&#10;𝑅&#10;/&#10;𝑃&#10;𝑀&#10;P &#10;R&#10;​&#10; /P &#10;M&#10;​&#10; ):&#10;&#10;A tangent line to the PPF at point &#10;𝐴&#10;A.&#10;Represents the domestic relative price of rice (&#10;𝑃&#10;𝑅&#10;P &#10;R&#10;​&#10; ) to motorcycles (&#10;𝑃&#10;𝑀&#10;P &#10;M&#10;​&#10; ) in Vietnam, labeled as &#10;(&#10;𝑃&#10;𝑅&#10;/&#10;𝑃&#10;𝑀&#10;)&#10;𝑉&#10;(P &#10;R&#10;​&#10; /P &#10;M&#10;​&#10; ) &#10;V&#10; .&#10;Graph for Japan (Righ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downward-sloping convex curve, starting at high &#10;𝑄&#10;𝑀&#10;Q &#10;M&#10;​&#10;  and ending at high &#10;𝑄&#10;𝑅&#10;Q &#10;R&#10;​&#10; .&#10;Represents Japan’s production trade-offs, emphasizing its comparative advantage in motorcycles.&#10;Demand Curve (DD):&#10;&#10;An upward-sloping straight line crossing the PPF.&#10;Reflects domestic demand for rice and motorcycles.&#10;Equilibrium Point (A):&#10;&#10;Marked with a black dot at the intersection of the PPF and the demand curve.&#10;Indicates Japan’s production and consumption before trade.&#10;Relative Price Ratio (&#10;𝑃&#10;𝑅&#10;/&#10;𝑃&#10;𝑀&#10;P &#10;R&#10;​&#10; /P &#10;M&#10;​&#10; ):&#10;&#10;A tangent line to the PPF at point &#10;𝐴&#10;A.&#10;Represents the domestic relative price of rice (&#10;𝑃&#10;𝑅&#10;P &#10;R&#10;​&#10; ) to motorcycles (&#10;𝑃&#10;𝑀&#10;P &#10;M&#10;​&#10; ) in Japan, labeled as &#10;(&#10;𝑃&#10;𝑅&#10;/&#10;𝑃&#10;𝑀&#10;)&#10;𝐽&#10;(P &#10;R&#10;​&#10; /P &#10;M&#10;​&#10; ) &#10;J&#10; .&#10;Key Insights:&#10;Comparative Advantage:&#10;&#10;Vietnam has a comparative advantage in rice production, as seen by its PPF allowing greater rice production at lower opportunity costs.&#10;Japan has a comparative advantage in motorcycle production.&#10;Relative Prices:&#10;&#10;The relative price ratios (&#10;𝑃&#10;𝑅&#10;/&#10;𝑃&#10;𝑀&#10;P &#10;R&#10;​&#10; /P &#10;M&#10;​&#10; ) differ between Vietnam and Japan, setting the stage for trade.&#10;Trade Potential:&#10;&#10;By specializing and trading, Vietnam would produce more rice and import motorcycles, while Japan would produce more motorcycles and import rice.&#10;Trade allows both countries to operate beyond their PPFs, increasing overall welfare.">
            <a:extLst>
              <a:ext uri="{FF2B5EF4-FFF2-40B4-BE49-F238E27FC236}">
                <a16:creationId xmlns:a16="http://schemas.microsoft.com/office/drawing/2014/main" id="{18B28373-58B7-D345-81C3-F4D3ABBE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8152"/>
            <a:ext cx="6617192" cy="36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F3D200-CA9B-6D43-92B0-B03B18D567C1}"/>
                  </a:ext>
                </a:extLst>
              </p:cNvPr>
              <p:cNvSpPr txBox="1"/>
              <p:nvPr/>
            </p:nvSpPr>
            <p:spPr>
              <a:xfrm>
                <a:off x="6858000" y="1145682"/>
                <a:ext cx="1981200" cy="224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an expression of a pattern of comparative advantage, which makes trade possible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F3D200-CA9B-6D43-92B0-B03B18D5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145682"/>
                <a:ext cx="1981200" cy="2249655"/>
              </a:xfrm>
              <a:prstGeom prst="rect">
                <a:avLst/>
              </a:prstGeom>
              <a:blipFill>
                <a:blip r:embed="rId3"/>
                <a:stretch>
                  <a:fillRect l="-2564" r="-4487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B119232-679A-0944-895B-B0C9E2987270}"/>
              </a:ext>
            </a:extLst>
          </p:cNvPr>
          <p:cNvSpPr txBox="1"/>
          <p:nvPr/>
        </p:nvSpPr>
        <p:spPr>
          <a:xfrm>
            <a:off x="3285067" y="49784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Relative price of rice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314CF8-7D76-BC42-B269-B835829C90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1600" y="5757333"/>
            <a:ext cx="5912837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4.5 Relative autarky prices in Vietnam and Japan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C7C12C-DEF0-9841-9EB6-6CC155E91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57600" y="3429000"/>
            <a:ext cx="304800" cy="15972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BC369-A3D0-A244-9F2A-1400E2E7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47054" y="4028945"/>
            <a:ext cx="1025146" cy="9973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00CB9-0176-964A-9AF8-B2840151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60747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0E95-6FD1-3B4B-A045-2FEA0C56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7632-E8F0-864F-A751-B7AC8880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7" y="1295400"/>
            <a:ext cx="3225883" cy="4835525"/>
          </a:xfrm>
        </p:spPr>
        <p:txBody>
          <a:bodyPr/>
          <a:lstStyle/>
          <a:p>
            <a:r>
              <a:rPr lang="en-US" sz="2000" dirty="0"/>
              <a:t>In Vietnam, the movement along the PPF from A to B involves increase in the production of rice.</a:t>
            </a:r>
          </a:p>
          <a:p>
            <a:r>
              <a:rPr lang="en-US" sz="2000" dirty="0"/>
              <a:t>In Japan, this movement involves an increase in the production of motorcycles.</a:t>
            </a:r>
          </a:p>
          <a:p>
            <a:r>
              <a:rPr lang="en-US" sz="2000" dirty="0"/>
              <a:t>This is known as 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specialization in production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692B2E-CF57-534F-9877-7B946191DBB5}"/>
                  </a:ext>
                </a:extLst>
              </p:cNvPr>
              <p:cNvSpPr/>
              <p:nvPr/>
            </p:nvSpPr>
            <p:spPr>
              <a:xfrm>
                <a:off x="4889758" y="1498568"/>
                <a:ext cx="2658100" cy="642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692B2E-CF57-534F-9877-7B946191D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758" y="1498568"/>
                <a:ext cx="2658100" cy="642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This image consists of two side-by-side graphs for Vietnam and Japan, illustrating production possibility frontiers (PPFs), demand curves, and the effects of trade on production and consumption. Here is a detailed description:&#10;&#10;Graph for Vietnam (Lef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convex curve that represents Vietnam's trade-off between producing rice and motorcycles, reflecting its comparative advantage in rice production.&#10;Demand Curve (DD):&#10;&#10;A straight line with a positive slope, representing the domestic demand for motorcycles and rice.&#10;Equilibrium Points:&#10;&#10;Point A: Represents Vietnam's pre-trade production and consumption.&#10;Point B: Represents Vietnam's specialization in rice production after trade.&#10;Point C: Represents Vietnam's consumption after trade, where it consumes some motorcycles imported from Japan.&#10;Relative Prices:&#10;&#10;(&#10;𝑃&#10;𝑅&#10;/&#10;𝑃&#10;𝑀&#10;)&#10;𝑉&#10;(P &#10;R&#10;​&#10; /P &#10;M&#10;​&#10; ) &#10;V&#10; : Vietnam's pre-trade relative price of rice to motorcycles, indicated by a tangent line to the PPF at Point A.&#10;(&#10;𝑃&#10;𝑅&#10;/&#10;𝑃&#10;𝑀&#10;)&#10;𝑊&#10;(P &#10;R&#10;​&#10; /P &#10;M&#10;​&#10; ) &#10;W&#10; : The world relative price after trade, indicated by a dashed line passing through Point B and tangent to Vietnam's PPF.&#10;Graph for Japan (Righ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convex curve representing Japan's trade-off between producing motorcycles and rice, reflecting its comparative advantage in motorcycle production.&#10;Demand Curve (DD):&#10;&#10;A straight line with a positive slope, representing the domestic demand for motorcycles and rice.&#10;Equilibrium Points:&#10;&#10;Point A: Represents Japan's pre-trade production and consumption.&#10;Point B: Represents Japan's specialization in motorcycle production after trade.&#10;Point C: Represents Japan's consumption after trade, where it consumes some rice imported from Vietnam.&#10;Relative Prices:&#10;&#10;(&#10;𝑃&#10;𝑅&#10;/&#10;𝑃&#10;𝑀&#10;)&#10;𝐽&#10;(P &#10;R&#10;​&#10; /P &#10;M&#10;​&#10; ) &#10;J&#10; : Japan's pre-trade relative price of rice to motorcycles, indicated by a tangent line to the PPF at Point A.&#10;(&#10;𝑃&#10;𝑅&#10;/&#10;𝑃&#10;𝑀&#10;)&#10;𝑊&#10;(P &#10;R&#10;​&#10; /P &#10;M&#10;​&#10; ) &#10;W&#10; : The world relative price after trade, shown as a dashed line passing through Point B and tangent to Japan's PPF.&#10;Key Insights:&#10;Specialization and Trade:&#10;&#10;Vietnam specializes in rice production (Point B), while Japan specializes in motorcycle production (Point B on Japan's graph).&#10;Both countries benefit from trading, allowing them to consume at Point C, which lies beyond their respective PPFs.&#10;Relative Prices:&#10;&#10;The pre-trade relative prices (&#10;(&#10;𝑃&#10;𝑅&#10;/&#10;𝑃&#10;𝑀&#10;)&#10;𝑉&#10;(P &#10;R&#10;​&#10; /P &#10;M&#10;​&#10; ) &#10;V&#10;  and &#10;(&#10;𝑃&#10;𝑅&#10;/&#10;𝑃&#10;𝑀&#10;)&#10;𝐽&#10;(P &#10;R&#10;​&#10; /P &#10;M&#10;​&#10; ) &#10;J&#10; ) differ between the two countries, providing the basis for mutually beneficial trade.&#10;The post-trade relative price (&#10;(&#10;𝑃&#10;𝑅&#10;/&#10;𝑃&#10;𝑀&#10;)&#10;𝑊&#10;(P &#10;R&#10;​&#10; /P &#10;M&#10;​&#10; ) &#10;W&#10; ) equalizes between the two countries, reflecting global market conditions.&#10;Consumption Gains:&#10;&#10;Trade allows each country to consume a mix of rice and motorcycles that would be unattainable without trade, improving overall welfare.">
            <a:extLst>
              <a:ext uri="{FF2B5EF4-FFF2-40B4-BE49-F238E27FC236}">
                <a16:creationId xmlns:a16="http://schemas.microsoft.com/office/drawing/2014/main" id="{F67B525F-1CF9-5743-8969-8155172E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07" y="2256297"/>
            <a:ext cx="5477876" cy="306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721F6-E9A8-CA47-9FAC-98993E807F4F}"/>
              </a:ext>
            </a:extLst>
          </p:cNvPr>
          <p:cNvSpPr txBox="1"/>
          <p:nvPr/>
        </p:nvSpPr>
        <p:spPr>
          <a:xfrm>
            <a:off x="4114800" y="5470007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Figure 4.6 From autarky to trade between Vietnam and Japan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E8BE2-C634-9F4A-98F6-22D9DECE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42983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767D-4DA6-2C4C-BAF8-1B8E3707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4298D-DDF5-6B47-B9C6-322C1DA2F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Moving from autarky to trade restructures an economy’s production towards the good in which the country has a comparative advantage. </a:t>
            </a:r>
          </a:p>
          <a:p>
            <a:r>
              <a:rPr lang="en-US" sz="2800" dirty="0"/>
              <a:t>This is one reason why opening economies up to trading relations with the rest of the world can be difficult for the countries involved. </a:t>
            </a:r>
          </a:p>
          <a:p>
            <a:r>
              <a:rPr lang="en-US" sz="2800" dirty="0"/>
              <a:t>Workers and other resources must be moved from one sector of the economy to another in the process.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8F382-F05D-6140-A0E7-4A378FE9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81135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C1ABB-F917-024F-8E88-0471B7A981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00893" y="5706646"/>
            <a:ext cx="486133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4.7 Trade between Vietnam and Japan</a:t>
            </a:r>
          </a:p>
        </p:txBody>
      </p:sp>
      <p:pic>
        <p:nvPicPr>
          <p:cNvPr id="5" name="Picture 2" descr="This image consists of two side-by-side graphs, representing Vietnam and Japan, illustrating production, trade, and consumption within the context of comparative advantage and international trade. Here’s a detailed description:&#10;Graph for Vietnam (Left):&#10;Axes:&#10;The vertical axis represents &#10;QM  (quantity of motorcycles).&#10;The horizontal axis represents &#10;QR  (quantity of rice).&#10;Key Elements:&#10;Production Possibility Frontier (PPF):&#10;A downward-sloping convex curve indicating the trade-off between producing rice and motorcycles. Vietnam's comparative advantage lies in rice production.&#10;Demand Curve (DD):&#10;A straight, upward-sloping line representing domestic demand for motorcycles and rice.&#10;Key Points:&#10;Point A: Pre-trade production and consumption equilibrium.&#10;Point B: Post-trade production after specializing in rice (shift to producing more rice).&#10;Point C: Post-trade consumption, enabled by trade (consumes some imported motorcycles).&#10;Relative Prices:&#10;(𝑃𝑅/𝑃𝑀)𝑊(PR/PM) W : &#10;The world relative price ratio of rice to motorcycles, represented by a dashed line passing through Point B.&#10;This global price enables trade, allowing Vietnam to exchange rice for motorcycles.&#10;Trade Surpluses and Exchanges:&#10;𝐸𝑅𝑉E RV​ : Excess rice production for export, measured as the horizontal distance between Points A and B.&#10;𝑍𝑀𝑉Z MV​: Motorcycles imported into Vietnam, measured as the vertical distance between Points C and A.&#10;Graph for Japan (Right):&#10;Axes:&#10;The vertical axis represents &#10;QM  (quantity of motorcycles).&#10;The horizontal axis represents &#10;𝑄𝑅Q R​  (quantity of rice).&#10;Key Elements:&#10;Production Possibility Frontier (PPF):&#10;A downward-sloping convex curve indicating Japan’s trade-off between producing motorcycles and rice. Japan's comparative advantage lies in motorcycle production.&#10;Demand Curve (DD):&#10;A straight, upward-sloping line representing domestic demand for motorcycles and rice.&#10;Key Points:&#10;Point A: Pre-trade production and consumption equilibrium.&#10;Point B: Post-trade production after specializing in motorcycles (shift to producing more motorcycles).&#10;Point C: Post-trade consumption, enabled by trade (consumes some imported rice).&#10;Relative Prices:&#10;(𝑃𝑅/𝑃𝑀)𝑊(P R /P M​ ) W : The same world relative price ratio of rice to motorcycles, represented by a dashed line passing through Point B.&#10;Trade Surpluses and Exchanges:&#10;𝑍𝑅𝐽Z RJ​ : Excess motorcycle production for export, measured as the horizontal distance between Points A and B.&#10;𝐸𝑀𝐽E MJ​ : Rice imported into Japan, measured as the vertical distance between Points C and A.&#10;Key Insights:&#10;Specialization and Trade:&#10;Vietnam specializes in rice production and exports excess rice in exchange for motorcycles.&#10;Japan specializes in motorcycle production and exports motorcycles in exchange for rice.&#10;Gains from Trade:&#10;Both countries are able to consume beyond their respective PPFs (Points C) due to trade, increasing overall welfare.&#10;Trade Flows:&#10;𝐸𝑅𝑉E RV​  and 𝑍𝑅𝐽Z RJ​&#10;represent the traded quantities of ice, while &#10;𝑍𝑀𝑉Z MV​ and 𝐸𝑀𝐽E MJ represent the traded quantities of motorcycles.">
            <a:extLst>
              <a:ext uri="{FF2B5EF4-FFF2-40B4-BE49-F238E27FC236}">
                <a16:creationId xmlns:a16="http://schemas.microsoft.com/office/drawing/2014/main" id="{55B99219-7934-D64F-B8C1-1A1930EB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908196" cy="38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BD2C1-17F8-1749-ABAD-8A3DB718C65D}"/>
              </a:ext>
            </a:extLst>
          </p:cNvPr>
          <p:cNvSpPr txBox="1"/>
          <p:nvPr/>
        </p:nvSpPr>
        <p:spPr>
          <a:xfrm>
            <a:off x="330804" y="3412067"/>
            <a:ext cx="134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Vietnam’s import of motorcycles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1E63A-A01E-7A44-89DC-A304295C6684}"/>
              </a:ext>
            </a:extLst>
          </p:cNvPr>
          <p:cNvSpPr txBox="1"/>
          <p:nvPr/>
        </p:nvSpPr>
        <p:spPr>
          <a:xfrm>
            <a:off x="2133600" y="4703227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Vietnam’s export of 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8F3A8-E04D-A14A-8A1D-B29772AE673E}"/>
              </a:ext>
            </a:extLst>
          </p:cNvPr>
          <p:cNvSpPr txBox="1"/>
          <p:nvPr/>
        </p:nvSpPr>
        <p:spPr>
          <a:xfrm>
            <a:off x="5257800" y="473110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Japan’s import of 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81D34-8638-2141-A2C2-92C4A5DA0FEF}"/>
              </a:ext>
            </a:extLst>
          </p:cNvPr>
          <p:cNvSpPr txBox="1"/>
          <p:nvPr/>
        </p:nvSpPr>
        <p:spPr>
          <a:xfrm>
            <a:off x="4410202" y="472834"/>
            <a:ext cx="134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Japan’s export of motorcycles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47357-1104-6648-8F05-A57BACD72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4572000" y="1219200"/>
            <a:ext cx="177498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A4BAFB-F8DA-EF4B-A8C2-C2DE72CA1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24353" y="3229384"/>
            <a:ext cx="659796" cy="1996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EFA59-CE94-EE4C-8D1B-3168BED0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04881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6028-568A-FB40-962B-38E9C674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trade: 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A5A9-EE47-E84C-92CB-FC82F616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/>
              <a:t>Ricardian model </a:t>
            </a:r>
            <a:r>
              <a:rPr lang="en-US" sz="2400" dirty="0"/>
              <a:t>Differences in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technology-determined supply conditions</a:t>
            </a: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/>
              <a:t>between the countries of the world give rise to</a:t>
            </a:r>
            <a:r>
              <a:rPr lang="zh-CN" altLang="en-US" sz="2400" dirty="0"/>
              <a:t> </a:t>
            </a:r>
            <a:r>
              <a:rPr lang="en-US" sz="2400" dirty="0"/>
              <a:t>complementary patterns of comparative advantage. These patterns of comparative advantage, in turn, make possible complementary patterns of international trade.</a:t>
            </a:r>
          </a:p>
          <a:p>
            <a:r>
              <a:rPr lang="en-US" sz="2400" b="1" i="1" dirty="0"/>
              <a:t>Heckscher–Ohlin model </a:t>
            </a:r>
            <a:r>
              <a:rPr lang="en-US" sz="2400" dirty="0"/>
              <a:t>Differences in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factor endowments</a:t>
            </a:r>
            <a:r>
              <a:rPr lang="en-US" sz="2400" dirty="0"/>
              <a:t> between the countries of the world give rise to complementary patterns of comparative advantage. These patterns of comparative advantage, in turn, make possible complementary patterns of international trade.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6D645-2C8A-F643-9957-03896897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78718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1DDD-E6D1-C24D-8956-0BA89F44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Revealed Comparative Advantage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43529-EA83-2540-AA0C-0EE34EA3AB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Belassa index (BI)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/>
                  <a:t>&gt;1, comparative advantage is “revealed”</a:t>
                </a:r>
              </a:p>
              <a:p>
                <a:r>
                  <a:rPr lang="en-US" dirty="0"/>
                  <a:t>Revealed symmetrical comparative advantage (RSCA):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43529-EA83-2540-AA0C-0EE34EA3A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97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𝐵𝐼 𝑖 𝑗 = fraction numerator: share of sector  𝑖  in country  𝑗 exports&#10;divided by denominator share of sector 𝑖  in reference country (or world) exports&#10;">
            <a:extLst>
              <a:ext uri="{FF2B5EF4-FFF2-40B4-BE49-F238E27FC236}">
                <a16:creationId xmlns:a16="http://schemas.microsoft.com/office/drawing/2014/main" id="{D3C583E4-4B29-D646-8A73-91967C06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914" y="2514600"/>
            <a:ext cx="5612171" cy="654050"/>
          </a:xfrm>
          <a:prstGeom prst="rect">
            <a:avLst/>
          </a:prstGeom>
        </p:spPr>
      </p:pic>
      <p:pic>
        <p:nvPicPr>
          <p:cNvPr id="7" name="Picture 6" descr="R S C A equals fraction numerator paren B l minus 1 close paren divided by denominator paren B l plus 1 close paren">
            <a:extLst>
              <a:ext uri="{FF2B5EF4-FFF2-40B4-BE49-F238E27FC236}">
                <a16:creationId xmlns:a16="http://schemas.microsoft.com/office/drawing/2014/main" id="{426588D1-F154-8E44-AF89-9AB921AE1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785" y="5029200"/>
            <a:ext cx="2006600" cy="8778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A41E9-1A22-4B49-9656-7477B784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975299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8106-86AD-0641-BEA5-F20485A5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2B93-BDCC-6F47-A138-D142C7DAE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3714"/>
            <a:ext cx="8229600" cy="49972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284CA-9CFE-4945-94A4-00157268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877AB-92B0-9E45-832B-F5D773B44310}"/>
              </a:ext>
            </a:extLst>
          </p:cNvPr>
          <p:cNvSpPr/>
          <p:nvPr/>
        </p:nvSpPr>
        <p:spPr>
          <a:xfrm>
            <a:off x="590550" y="1232577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" pitchFamily="2" charset="0"/>
              </a:rPr>
              <a:t>Movement from autarky to trade increases consumption of both rice and motorcycles</a:t>
            </a:r>
            <a:endParaRPr lang="en-US" dirty="0">
              <a:solidFill>
                <a:srgbClr val="C00000"/>
              </a:solidFill>
              <a:effectLst/>
              <a:latin typeface="Times" pitchFamily="2" charset="0"/>
            </a:endParaRPr>
          </a:p>
        </p:txBody>
      </p:sp>
      <p:pic>
        <p:nvPicPr>
          <p:cNvPr id="6" name="Picture 2" descr="This image contains two side-by-side economic graphs for Vietnam and Japan, illustrating production possibility frontiers (PPFs), trade, and consumption after specialization. Here is a detailed description:&#10;&#10;Graph for Vietnam (Lef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downward-sloping convex curve showing the trade-off between producing rice and motorcycles. Vietnam has a comparative advantage in rice production.&#10;Demand Curve (DD):&#10;&#10;An upward-sloping straight line representing Vietnam's domestic demand for rice and motorcycles.&#10;Equilibrium Points:&#10;&#10;Point A: Pre-trade equilibrium, where Vietnam produces and consumes rice and motorcycles.&#10;Point B: Post-trade production point, where Vietnam specializes in rice production.&#10;Point C: Post-trade consumption point, where Vietnam consumes imported motorcycles and rice.&#10;Relative Prices:&#10;&#10;(&#10;𝑃&#10;𝑅&#10;/&#10;𝑃&#10;𝑀&#10;)&#10;𝑊&#10;(P &#10;R&#10;​&#10; /P &#10;M&#10;​&#10; ) &#10;W&#10; : The world price ratio of rice to motorcycles, represented by a dashed line tangent to the PPF at Point B.&#10;Trade Quantities:&#10;&#10;𝐸&#10;𝑅&#10;𝑉&#10;E &#10;R&#10;V&#10;​&#10; : Excess rice produced by Vietnam for export, measured as the horizontal distance between Points A and B.&#10;𝑍&#10;𝑀&#10;𝑉&#10;Z &#10;M&#10;V&#10;​&#10; : Motorcycles imported into Vietnam, measured as the vertical distance between Points C and A.&#10;Graph for Japan (Righ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downward-sloping convex curve showing the trade-off between producing motorcycles and rice. Japan has a comparative advantage in motorcycle production.&#10;Demand Curve (DD):&#10;&#10;An upward-sloping straight line representing Japan's domestic demand for rice and motorcycles.&#10;Equilibrium Points:&#10;&#10;Point A: Pre-trade equilibrium, where Japan produces and consumes motorcycles and rice.&#10;Point B: Post-trade production point, where Japan specializes in motorcycle production.&#10;Point C: Post-trade consumption point, where Japan consumes imported rice and motorcycles.&#10;Relative Prices:&#10;&#10;(&#10;𝑃&#10;𝑅&#10;/&#10;𝑃&#10;𝑀&#10;)&#10;𝑊&#10;(P &#10;R&#10;​&#10; /P &#10;M&#10;​&#10; ) &#10;W&#10; : The same world price ratio as in Vietnam's graph, represented by a dashed line tangent to the PPF at Point B.&#10;Trade Quantities:&#10;&#10;𝑍&#10;𝑅&#10;𝐽&#10;Z &#10;R&#10;J&#10;​&#10; : Excess motorcycles produced by Japan for export, measured as the horizontal distance between Points A and B.&#10;𝐸&#10;𝑀&#10;𝐽&#10;E &#10;M&#10;J&#10;​&#10; : Rice imported into Japan, measured as the vertical distance between Points C and A.&#10;Key Insights:&#10;Specialization:&#10;&#10;Vietnam specializes in rice production (Point B), while Japan specializes in motorcycle production (Point B on Japan’s graph).&#10;Trade Gains:&#10;&#10;Both countries trade their excess goods (rice and motorcycles) at the world price ratio &#10;(&#10;𝑃&#10;𝑅&#10;/&#10;𝑃&#10;𝑀&#10;)&#10;𝑊&#10;(P &#10;R&#10;​&#10; /P &#10;M&#10;​&#10; ) &#10;W&#10; , which allows them to consume at Points C, beyond their respective PPFs.&#10;Mutual Benefits:&#10;&#10;Vietnam exports rice and imports motorcycles, while Japan exports motorcycles and imports rice. This trade enables both nations to achieve higher levels of consumption compared to autarky (no trade).">
            <a:extLst>
              <a:ext uri="{FF2B5EF4-FFF2-40B4-BE49-F238E27FC236}">
                <a16:creationId xmlns:a16="http://schemas.microsoft.com/office/drawing/2014/main" id="{077AE059-E04D-3F49-A043-2A292DC2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1" y="1752600"/>
            <a:ext cx="7047997" cy="39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5A9D70-934C-924A-A3CD-DFF2ECE5E153}"/>
              </a:ext>
            </a:extLst>
          </p:cNvPr>
          <p:cNvSpPr/>
          <p:nvPr/>
        </p:nvSpPr>
        <p:spPr>
          <a:xfrm>
            <a:off x="1800351" y="5826733"/>
            <a:ext cx="5809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Figure 4.7 Trade between Vietnam and Japan</a:t>
            </a:r>
          </a:p>
        </p:txBody>
      </p:sp>
    </p:spTree>
    <p:extLst>
      <p:ext uri="{BB962C8B-B14F-4D97-AF65-F5344CB8AC3E}">
        <p14:creationId xmlns:p14="http://schemas.microsoft.com/office/powerpoint/2010/main" val="303258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645F-92A0-B348-9FC1-78FC398F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FDI, Migration, and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16E6-AA66-C34C-8E5D-6D010A4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en-US" dirty="0"/>
              <a:t>Both the Ricardian and Heckscher-Ohlin models assume no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foreign direct investment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international migration</a:t>
            </a:r>
            <a:r>
              <a:rPr lang="en-US" dirty="0"/>
              <a:t>.</a:t>
            </a:r>
          </a:p>
          <a:p>
            <a:r>
              <a:rPr lang="en-US" dirty="0"/>
              <a:t>But both are important aspects of international economic integration or globalization.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02CF6-27D1-AC47-B3B2-9288B52B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03757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DA81-8E78-1847-BE25-8A6CD001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Figure 4.8 FDI and comparative advantage between Vietnam and Japan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A89F9-CD22-9A45-A07B-777C5875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This image contains two side-by-side graphs for Vietnam and Japan, illustrating production possibility frontiers (PPFs), demand curves, and pre-trade and post-trade equilibrium conditions. Here's a detailed description:&#10;&#10;Graph for Vietnam (Lef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convex curve showing Vietnam's trade-offs between rice and motorcycle production. Vietnam has a comparative advantage in rice production.&#10;Demand Curve (DD):&#10;&#10;An upward-sloping straight line representing Vietnam's domestic demand for rice and motorcycles.&#10;Equilibrium Points:&#10;&#10;Point A: Vietnam's pre-trade production and consumption equilibrium, where its domestic price ratio (&#10;(&#10;𝑃&#10;𝑅&#10;/&#10;𝑃&#10;𝑀&#10;)&#10;𝑉&#10;(P &#10;R&#10;​&#10; /P &#10;M&#10;​&#10; ) &#10;V&#10; ) aligns with its PPF.&#10;Post-Trade Equilibrium: Represented by a dashed line tangent to the PPF, showing the potential for trade to shift production and consumption.&#10;Relative Prices:&#10;&#10;(&#10;𝑃&#10;𝑅&#10;/&#10;𝑃&#10;𝑀&#10;)&#10;𝑉&#10;(P &#10;R&#10;​&#10; /P &#10;M&#10;​&#10; ) &#10;V&#10; : Vietnam's pre-trade relative price ratio.&#10;Dashed lines represent how trade alters the relative price ratio to the world price level.&#10;Graph for Japan (Right):&#10;Axes:&#10;&#10;The vertical axis represents &#10;𝑄&#10;𝑀&#10;Q &#10;M&#10;​&#10;  (quantity of motorcycles).&#10;The horizontal axis represents &#10;𝑄&#10;𝑅&#10;Q &#10;R&#10;​&#10;  (quantity of rice).&#10;Key Elements:&#10;&#10;Production Possibility Frontier (PPF):&#10;&#10;A convex curve showing Japan's trade-offs between motorcycle and rice production. Japan has a comparative advantage in motorcycle production.&#10;Demand Curve (DD):&#10;&#10;An upward-sloping straight line representing Japan's domestic demand for motorcycles and rice.&#10;Equilibrium Points:&#10;&#10;Point A: Japan's pre-trade production and consumption equilibrium, where its domestic price ratio (&#10;(&#10;𝑃&#10;𝑅&#10;/&#10;𝑃&#10;𝑀&#10;)&#10;𝐽&#10;(P &#10;R&#10;​&#10; /P &#10;M&#10;​&#10; ) &#10;J&#10; ) aligns with its PPF.&#10;Post-Trade Equilibrium: Shown by the dashed tangent line representing a shift to the global price ratio.&#10;Relative Prices:&#10;&#10;(&#10;𝑃&#10;𝑅&#10;/&#10;𝑃&#10;𝑀&#10;)&#10;𝐽&#10;(P &#10;R&#10;​&#10; /P &#10;M&#10;​&#10; ) &#10;J&#10; : Japan's pre-trade relative price ratio.&#10;Dashed lines represent changes in price ratios with trade.&#10;Key Insights:&#10;Comparative Advantage:&#10;&#10;Vietnam specializes in rice production due to its lower opportunity cost.&#10;Japan specializes in motorcycle production for the same reason.&#10;Impact of Trade:&#10;&#10;Pre-trade equilibrium reflects domestic price ratios (&#10;(&#10;𝑃&#10;𝑅&#10;/&#10;𝑃&#10;𝑀&#10;)&#10;𝑉&#10;(P &#10;R&#10;​&#10; /P &#10;M&#10;​&#10; ) &#10;V&#10;  for Vietnam and &#10;(&#10;𝑃&#10;𝑅&#10;/&#10;𝑃&#10;𝑀&#10;)&#10;𝐽&#10;(P &#10;R&#10;​&#10; /P &#10;M&#10;​&#10; ) &#10;J&#10;  for Japan).&#10;Trade introduces a global price ratio, indicated by the dashed tangent lines, encouraging specialization and international exchange.&#10;Gains from Trade:&#10;&#10;Both countries benefit by specializing and trading at the world price ratio, enabling consumption beyond their PPFs.">
            <a:extLst>
              <a:ext uri="{FF2B5EF4-FFF2-40B4-BE49-F238E27FC236}">
                <a16:creationId xmlns:a16="http://schemas.microsoft.com/office/drawing/2014/main" id="{B650603E-853A-164C-A215-25B22137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6" y="1981200"/>
            <a:ext cx="7181127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4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B140-A51D-F64A-8247-B83B9F7D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Figure 4.9 Migration and comparative advantage between Vietnam and Japan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D1C98-2F2F-2246-870B-5DEC440F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This image contains two economic graphs, one for Vietnam (on the left) and one for Japan (on the right), illustrating production possibility frontiers (PPFs), demand curves, and pre-trade and post-trade equilibrium points. Below is a detailed description:&#10;Graph for Vietnam (Left):&#10;Axes:&#10;The vertical axis represents &#10;Q  M (quantity of motorcycles).&#10;The horizontal axis represents &#10;Q  R (quantity of rice).&#10;Key Features:&#10;Production Possibility Frontier (PPF):&#10;A convex curve indicating Vietnam’s trade-off between producing rice and motorcycles. Vietnam specializes in rice production, where it has a comparative advantage.&#10;Demand Curve (DD):&#10;A straight upward-sloping line representing domestic demand for rice and motorcycles.&#10;Equilibrium Points:&#10;Point A: Pre-trade equilibrium, where Vietnam’s domestic production and consumption occur at the tangent of &#10;( 𝑃 𝑅 / 𝑃 𝑀 ) 𝑉 (P  R ​  /P  M  )  V&#10;  (Vietnam’s relative price ratio).&#10;Post-Trade Adjustments: Dashed lines represent how Vietnam's equilibrium shifts with trade to align with global price levels.&#10;Relative Prices:&#10;( 𝑃 𝑅 / 𝑃 𝑀 ) 𝑉 (P  R ​ /P  M  ) V&#10; : Vietnam's pre-trade price ratio of rice to motorcycles, shown as a tangent to the PPF at Point A.&#10;Dashed Lines: Indicate global price adjustments leading to trade opportunities.&#10;Graph for Japan (Right):&#10;Axes:&#10;The vertical axis represents &#10;Q M  (quantity of motorcycles).&#10;The horizontal axis represents &#10;𝑄𝑅 (quantity of rice).&#10;Key Features:&#10;Production Possibility Frontier (PPF):&#10;A convex curve showing Japan’s trade-off between producing motorcycles and rice. Japan specializes in motorcycle production, where it has a comparative advantage.&#10;Demand Curve (DD):&#10;A straight upward-sloping line representing domestic demand for motorcycles and rice.&#10;Equilibrium Points:&#10;Point A: Pre-trade equilibrium, where Japan’s domestic production and consumption occur at the tangent of &#10;( 𝑃 𝑅 / 𝑃 𝑀 ) 𝐽 (P  R ​ /P M ) J  (Japan’s relative price ratio).&#10;Post-Trade Adjustments: Dashed lines indicate global price ratios and trade opportunities.&#10;Relative Prices:&#10;(𝑃𝑅/𝑃𝑀)𝐽(P R​ /P M​ ) J : Japan’s pre-trade price ratio of rice to motorcycles, shown as a tangent to the PPF at Point A.&#10;Dashed Lines: Indicate global price adjustments leading to trade specialization.&#10;Key Economic Insights:&#10;Comparative Advantage:&#10;Vietnam has a comparative advantage in rice production, while Japan has a comparative advantage in motorcycle production.&#10;Impact of Trade:&#10;Trade shifts production and consumption to align with global prices, allowing each country to specialize in its comparative advantage while benefiting from imports.&#10;Pre-Trade vs. Post-Trade Equilibrium:&#10;Before trade, each country operates at its domestic equilibrium (Point A), determined by domestic prices.&#10;Post-trade adjustments allow consumption and production to expand beyond their PPFs, improving welfare.">
            <a:extLst>
              <a:ext uri="{FF2B5EF4-FFF2-40B4-BE49-F238E27FC236}">
                <a16:creationId xmlns:a16="http://schemas.microsoft.com/office/drawing/2014/main" id="{14002A53-4CCB-F54B-B938-3CCBAD44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0" y="1865577"/>
            <a:ext cx="7300579" cy="40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9F1D-D71A-EE4A-8D98-666E8D3A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1CEF-3C68-9945-93FC-C8973494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Heckscher-Ohlin model </a:t>
            </a:r>
            <a:r>
              <a:rPr lang="en-US" dirty="0"/>
              <a:t>lies at the heart of the field of trade theory and has shown to have empirical relevance.</a:t>
            </a:r>
          </a:p>
          <a:p>
            <a:r>
              <a:rPr lang="en-US" dirty="0"/>
              <a:t>Applied trade policy analysis draws on the insights of both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Ricardian</a:t>
            </a:r>
            <a:r>
              <a:rPr lang="en-US" dirty="0"/>
              <a:t> and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Heckscher-Ohlin models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F480B-2507-7C4D-A41D-CA79542A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90000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08B1-6035-D54C-9139-FC1617F8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FDI, Migration, and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3CC1-8F60-4C4C-AE0A-3D939B08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FDI can function as a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substitute</a:t>
            </a:r>
            <a:r>
              <a:rPr lang="en-US" sz="2800" dirty="0"/>
              <a:t> for trade (assuming that production technology is the same in each country).</a:t>
            </a:r>
          </a:p>
          <a:p>
            <a:r>
              <a:rPr lang="en-US" sz="2800" dirty="0"/>
              <a:t>Where technologies differ, sometimes FDI can be a complement to trade.</a:t>
            </a:r>
          </a:p>
          <a:p>
            <a:r>
              <a:rPr lang="en-US" sz="2800" dirty="0"/>
              <a:t>Migration can function as a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substitute</a:t>
            </a:r>
            <a:r>
              <a:rPr lang="en-US" sz="2800" dirty="0"/>
              <a:t> for trade (assuming that production technology is the same in each country).</a:t>
            </a:r>
          </a:p>
          <a:p>
            <a:r>
              <a:rPr lang="en-US" sz="2800" dirty="0"/>
              <a:t>Where technologies differ, sometimes migration can be a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complement</a:t>
            </a:r>
            <a:r>
              <a:rPr lang="en-US" sz="2800" dirty="0"/>
              <a:t> to trade.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1FE18-716F-624C-AD1E-C3A44766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423131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1079-A390-C545-96B8-4E89F1EF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537-57AC-1844-82FD-59C0EC51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400" dirty="0"/>
              <a:t>Heckscher-Ohlin model’s assumptions: </a:t>
            </a:r>
          </a:p>
          <a:p>
            <a:pPr lvl="1"/>
            <a:r>
              <a:rPr lang="en-US" sz="2000" dirty="0"/>
              <a:t>Only two resources or factors of production. Perfect competition, full employment, and profit maximization. Countries differ from one another in only one way (factor endowments). Technology is the same everywhere.</a:t>
            </a:r>
          </a:p>
          <a:p>
            <a:r>
              <a:rPr lang="en-US" sz="2400" dirty="0"/>
              <a:t>The gains from trade occur for the country </a:t>
            </a:r>
            <a:r>
              <a:rPr lang="en-US" sz="2400" i="1" dirty="0"/>
              <a:t>as a whole</a:t>
            </a:r>
            <a:r>
              <a:rPr lang="en-US" sz="2400" dirty="0"/>
              <a:t>. Doesn’t mean that every individual or group within the country benefits.</a:t>
            </a:r>
          </a:p>
          <a:p>
            <a:r>
              <a:rPr lang="en-US" sz="2400" dirty="0"/>
              <a:t>Some goods are traded that do not contribute to increased welfare.</a:t>
            </a:r>
          </a:p>
          <a:p>
            <a:r>
              <a:rPr lang="en-US" sz="2400" dirty="0"/>
              <a:t>Impacts of trade on the basis of comparative advantage on the environment.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55453-DBB2-9F42-835A-CC1FC9D3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7839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22F5-8409-3349-A1D9-63051AE9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Comparative Advantage and the Environment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51239-4FBB-D647-96DD-5F0506DDA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scale or growth effect</a:t>
            </a:r>
            <a:r>
              <a:rPr lang="en-US" sz="2800" i="1" dirty="0"/>
              <a:t>: </a:t>
            </a:r>
            <a:r>
              <a:rPr lang="en-US" sz="2800" dirty="0"/>
              <a:t>the possibility that trade can stimulate the overall</a:t>
            </a:r>
            <a:r>
              <a:rPr lang="zh-CN" altLang="en-US" sz="2800" dirty="0"/>
              <a:t> </a:t>
            </a:r>
            <a:r>
              <a:rPr lang="en-US" sz="2800" dirty="0"/>
              <a:t>level of economic activity, which can, in turn, have environmental repercussions.</a:t>
            </a:r>
          </a:p>
          <a:p>
            <a:r>
              <a:rPr lang="en-US" sz="2800" dirty="0"/>
              <a:t>The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activity composition effect</a:t>
            </a:r>
            <a:r>
              <a:rPr lang="en-US" sz="2800" i="1" dirty="0"/>
              <a:t>: </a:t>
            </a:r>
            <a:r>
              <a:rPr lang="en-US" sz="2800" dirty="0"/>
              <a:t>trade changes the location of countries on the PPF.</a:t>
            </a:r>
          </a:p>
          <a:p>
            <a:r>
              <a:rPr lang="en-US" sz="2800" dirty="0"/>
              <a:t>The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technique effect</a:t>
            </a:r>
            <a:r>
              <a:rPr lang="en-US" sz="2800" i="1" dirty="0"/>
              <a:t>: </a:t>
            </a:r>
            <a:r>
              <a:rPr lang="en-US" sz="2800" dirty="0"/>
              <a:t>the possibility that the pollutant intensity of a given level of output in a sector can change, sometimes for the better. </a:t>
            </a:r>
          </a:p>
          <a:p>
            <a:r>
              <a:rPr lang="en-US" sz="2800" dirty="0"/>
              <a:t>The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net effect</a:t>
            </a:r>
            <a:r>
              <a:rPr lang="en-US" sz="2800" i="1" dirty="0"/>
              <a:t>:</a:t>
            </a:r>
            <a:r>
              <a:rPr lang="en-US" sz="2800" dirty="0"/>
              <a:t> combination of the above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865B9-0445-4B4C-B672-A2B2A504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346791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86CF-42B7-AF40-8026-BF3D82A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4.1: The Gravity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00A6-3703-0649-98DE-BA8324C2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Gravity models </a:t>
                </a:r>
                <a:r>
                  <a:rPr lang="en-US" sz="2400" dirty="0"/>
                  <a:t>utilize the gravitational force concept as an analogy to explain the volume of trade or foreign direct investment between the countries of the world.</a:t>
                </a:r>
              </a:p>
              <a:p>
                <a:pPr lvl="1"/>
                <a:r>
                  <a:rPr lang="en-US" sz="2000" dirty="0"/>
                  <a:t>E.g., gravity models establish a baseline for trade or FDI flows as determined by gross domestic product, population, and distance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aseline="-25000" dirty="0"/>
                  <a:t> 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aseline="-25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baseline="-2500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𝐺𝐹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func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baseline="-25000" dirty="0"/>
                  <a:t>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baseline="-2500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r>
                  <a:rPr lang="en-US" sz="2400" baseline="-25000" dirty="0"/>
                  <a:t>    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baseline="-250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func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baseline="-250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24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i="1" baseline="-2500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24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func>
                        <m:func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baseline="-25000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baseline="-250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func>
                      <m:r>
                        <a:rPr lang="en-US" sz="2000" i="1" baseline="-25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baseline="-250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000" i="1" baseline="-250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𝑃𝑂𝑃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 baseline="-25000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func>
                      <m:func>
                        <m:funcPr>
                          <m:ctrlPr>
                            <a:rPr lang="en-US" sz="2000" i="1" baseline="-2500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𝑃𝑂𝑃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baseline="-25000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baseline="-25000" dirty="0"/>
              </a:p>
              <a:p>
                <a:pPr marL="0" indent="0" algn="ctr">
                  <a:buNone/>
                </a:pPr>
                <a:endParaRPr lang="en-US" sz="2400" baseline="-25000" dirty="0"/>
              </a:p>
              <a:p>
                <a:pPr marL="0" indent="0" algn="ctr">
                  <a:buNone/>
                </a:pPr>
                <a:endParaRPr lang="en-US" sz="2400" baseline="-25000" dirty="0"/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00A6-3703-0649-98DE-BA8324C2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2"/>
                <a:stretch>
                  <a:fillRect l="-309" t="-1015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C76A7-8594-D640-9DF8-82BB9CEE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21113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6EE1-5BB3-A346-8872-E7BCF6A8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5088-E6C7-DE46-AFAF-C628FF0F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types of resources used in production processes</a:t>
            </a:r>
          </a:p>
          <a:p>
            <a:pPr lvl="1"/>
            <a:r>
              <a:rPr lang="en-US" dirty="0"/>
              <a:t>Appear as independent variables in production functions, with firms’ outputs as dependent variables</a:t>
            </a:r>
          </a:p>
          <a:p>
            <a:pPr lvl="1"/>
            <a:r>
              <a:rPr lang="en-US" dirty="0"/>
              <a:t>Commonly used: labor, human capital, physical capital (including capital goods), land</a:t>
            </a:r>
          </a:p>
          <a:p>
            <a:r>
              <a:rPr lang="en-US" dirty="0"/>
              <a:t>Countries differ significantly in their endowments of these factors of production (Fig. 4.1)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83F1B-F632-054A-9769-68DB6D17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134986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D8C9-5FF3-7742-B439-F0D4D00D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153400" cy="941387"/>
          </a:xfrm>
        </p:spPr>
        <p:txBody>
          <a:bodyPr/>
          <a:lstStyle/>
          <a:p>
            <a:r>
              <a:rPr lang="en-US" sz="2800" dirty="0"/>
              <a:t>Figure 4.1 Endowments of natural capital, physical capital, and human capital by region (percentages)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47C3F-0400-A947-B64A-63302AE1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5" descr="This is a stacked bar chart comparing the distribution of three types of capital (natural, physical, and human) as percentages for different global regions and the world as a whole. Here's a detailed description:&#10;&#10;X-Axis (Categories):&#10;Represents regions of the world, labeled as:&#10;Africa&#10;Asia&#10;Europe&#10;Latin America and the Caribbean&#10;North America&#10;Oceania&#10;World (global average)&#10;Y-Axis (Percentages):&#10;Ranges from 0% to 100%, representing the total contribution of the three capital types to each region.&#10;Bars (Stacked Sections):&#10;Each bar is divided into three segments, corresponding to the proportions of capital types:&#10;&#10;Natural Capital (Black Segment):&#10;&#10;The percentage contribution of natural resources (e.g., forests, minerals, ecosystems).&#10;Highest in Africa and Latin America and the Caribbean.&#10;Lowest in Europe and North America.&#10;Physical Capital (Dark Gray Segment):&#10;&#10;The percentage contribution of built infrastructure (e.g., buildings, machines, technology).&#10;More prominent in Europe, North America, and Asia.&#10;Less significant in Africa and Oceania.&#10;Human Capital (Light Gray Segment):&#10;&#10;The percentage contribution of education, health, and skills of the workforce.&#10;Largest proportion in all regions, particularly in Europe, North America, and the global average.&#10;Observations:&#10;Africa: Dominated by natural capital (~30%), with smaller shares of physical and human capital (~20% each).&#10;Asia: Balanced distribution with a higher share of human capital (~40%), followed by natural and physical capital (~30% each).&#10;Europe: Minimal natural capital (~10%), with higher physical (~30%) and human capital (~60%).&#10;Latin America and the Caribbean: Significant natural capital (~30%), with human capital (~40%) being the largest component.&#10;North America: Similar to Europe, low natural capital (~10%), with high human capital (~50%).&#10;Oceania: A mix of natural (~30%) and human capital (~50%), with a smaller share of physical capital (~20%).&#10;World Average: Reflects a composite of all regions, dominated by human capital (~50%) with smaller contributions from physical (~30%) and natural capital (~20%).&#10;Key Insights:&#10;Human capital constitutes the largest proportion of wealth in most regions and globally.&#10;Natural capital is most significant in Africa and Latin America, aligning with their rich ecosystems and natural resources.&#10;Developed regions like Europe and North America rely heavily on human and physical capital, with minimal reliance on natural capital.">
            <a:extLst>
              <a:ext uri="{FF2B5EF4-FFF2-40B4-BE49-F238E27FC236}">
                <a16:creationId xmlns:a16="http://schemas.microsoft.com/office/drawing/2014/main" id="{1D33668B-6438-DC49-8734-955BFB0A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1" y="1219200"/>
            <a:ext cx="687863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26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4B20-6555-4E47-8345-8048BF89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2718B-6426-4043-9E88-2BD8A099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219200"/>
            <a:ext cx="8229600" cy="5029200"/>
          </a:xfrm>
        </p:spPr>
        <p:txBody>
          <a:bodyPr/>
          <a:lstStyle/>
          <a:p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Factor endowments</a:t>
            </a:r>
            <a:r>
              <a:rPr lang="en-US" sz="2800" dirty="0"/>
              <a:t>: characterize countries. </a:t>
            </a:r>
          </a:p>
          <a:p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Factor intensities</a:t>
            </a:r>
            <a:r>
              <a:rPr lang="en-US" sz="2800" dirty="0"/>
              <a:t>: characterize sectors, reflecting the technology associated with sectors across all countries.</a:t>
            </a:r>
          </a:p>
          <a:p>
            <a:pPr lvl="1"/>
            <a:r>
              <a:rPr lang="en-US" sz="2000" dirty="0"/>
              <a:t>E.g.: Chemicals sector: capital-intensive</a:t>
            </a:r>
          </a:p>
          <a:p>
            <a:pPr lvl="1"/>
            <a:r>
              <a:rPr lang="en-US" sz="2000" dirty="0"/>
              <a:t>Clothing sector: labor-intensive</a:t>
            </a:r>
          </a:p>
          <a:p>
            <a:pPr lvl="1"/>
            <a:r>
              <a:rPr lang="en-US" sz="2000" dirty="0"/>
              <a:t>Agricultural sector: natural resources-intensive</a:t>
            </a:r>
          </a:p>
          <a:p>
            <a:r>
              <a:rPr lang="en-US" sz="2400" dirty="0"/>
              <a:t>In the H-O model, technologies are assumed to be </a:t>
            </a:r>
            <a:r>
              <a:rPr lang="en-US" sz="2400" i="1" dirty="0"/>
              <a:t>identical across countries</a:t>
            </a:r>
            <a:r>
              <a:rPr lang="en-US" sz="2400" dirty="0"/>
              <a:t>.</a:t>
            </a:r>
          </a:p>
          <a:p>
            <a:r>
              <a:rPr lang="en-US" sz="2400" dirty="0">
                <a:sym typeface="Wingdings" pitchFamily="2" charset="2"/>
              </a:rPr>
              <a:t>The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interaction of country-based factor endowments with sector-based factor intensities </a:t>
            </a:r>
            <a:r>
              <a:rPr lang="en-US" sz="2400" dirty="0">
                <a:sym typeface="Wingdings" pitchFamily="2" charset="2"/>
              </a:rPr>
              <a:t>determines patterns of comparative advantage.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99C79-75A9-6A41-8F1D-E6C832E9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427783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2F2F-A6C9-C94B-9760-9BC7B72E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Figure 4.2 Demand diagonals in Vietnam and Japan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1647D-C164-EA40-8209-8231A4A9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03DFA-95E1-4C49-A533-92CADF93F6BC}"/>
              </a:ext>
            </a:extLst>
          </p:cNvPr>
          <p:cNvSpPr/>
          <p:nvPr/>
        </p:nvSpPr>
        <p:spPr>
          <a:xfrm>
            <a:off x="457201" y="5486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Assume that demands for rice and motorcycles in both Vietnam and Japan are such that these two goods are consumed in the same, fixed proportions</a:t>
            </a:r>
          </a:p>
        </p:txBody>
      </p:sp>
      <p:pic>
        <p:nvPicPr>
          <p:cNvPr id="7" name="Picture 2" descr="This image consists of two side-by-side graphs labeled &quot;Vietnam&quot; and &quot;Japan,&quot; showing simple demand relationships. Here is a detailed description:&#10;&#10;Graph Structure:&#10;Each graph has two axes:&#10;&#10;Horizontal Axis (QR): Represents quantity of resource or product R.&#10;Vertical Axis (QM): Represents quantity of resource or product M.&#10;Both axes originate from the bottom-left corner, forming an increasing scale as they move outward.&#10;&#10;Demand Curve (DD):&#10;A single upward-sloping diagonal line labeled &quot;DD&quot; appears in both graphs.&#10;In Vietnam's graph: The line starts at the origin (0,0) and extends diagonally upward and to the right.&#10;In Japan's graph: The line follows a similar pattern, starting at the origin and extending diagonally upward and to the right.&#10;Key Characteristics:&#10;The graphs are minimalist and only illustrate the demand relationship (DD) between QM and QR for each country.&#10;There are no specific data points, scales, or additional elements (e.g., numerical values or intersections), making these conceptual representations of demand trends rather than quantitative graphs.">
            <a:extLst>
              <a:ext uri="{FF2B5EF4-FFF2-40B4-BE49-F238E27FC236}">
                <a16:creationId xmlns:a16="http://schemas.microsoft.com/office/drawing/2014/main" id="{C0103214-D964-B14C-A0F6-9AE494166B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7" y="1744488"/>
            <a:ext cx="6855985" cy="37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5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3FA1-0AA5-A042-8B1B-7A17416E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Figure 4.3 The Heckscher–Ohlin model of comparative advantage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2A4D2-440A-0849-AF22-5EBFEAEF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  <p:pic>
        <p:nvPicPr>
          <p:cNvPr id="5" name="Picture 2" descr="This image is a flowchart comparing the economic relationships between Vietnam and Japan based on their factor endowments, comparative advantages, trade, and production outcomes. Below is a detailed description:&#10;&#10;Flowchart Layout:&#10;The chart is divided into two vertical columns:&#10;Left Column: Represents Vietnam.&#10;Right Column: Represents Japan.&#10;Arrows indicate causal relationships and interactions between the steps in the process.&#10;Steps in the Flowchart:&#10;Endowments:&#10;&#10;Vietnam: &quot;Relatively land-abundant.&quot;&#10;Japan: &quot;Relatively capital-abundant.&quot;&#10;Arrows connect the two columns, showing the contrasting factor endowments.&#10;Comparative Advantage:&#10;&#10;Vietnam: &quot;Comparative advantage in rice.&quot;&#10;Japan: &quot;Comparative advantage in motorcycles.&quot;&#10;Arrows labeled &quot;Comparative advantage&quot; link the two countries, emphasizing their specialization based on resource endowments.&#10;Trade:&#10;&#10;Vietnam: &quot;Export rice. Import motorcycles.&quot;&#10;Japan: &quot;Export motorcycles. Import rice.&quot;&#10;Arrows labeled &quot;Trade&quot; connect the trade relationships between the two countries.&#10;Production:&#10;&#10;Vietnam: &quot;Increased output of rice. Decreased output of motorcycles.&quot;&#10;Japan: &quot;Increased output of motorcycles. Decreased output of rice.&quot;&#10;Arrows labeled &quot;Production&quot; connect the outcomes of specialization for each country.&#10;Key Economic Concepts Highlighted:&#10;Factor Endowments: Differences in resources (land vs. capital) drive comparative advantage.&#10;Specialization and Trade: Each country focuses on producing goods where they have a comparative advantage, leading to mutual benefits through trade.&#10;Production Shifts: Specialization increases output of the good in which each country has an advantage while reducing output of the other.">
            <a:extLst>
              <a:ext uri="{FF2B5EF4-FFF2-40B4-BE49-F238E27FC236}">
                <a16:creationId xmlns:a16="http://schemas.microsoft.com/office/drawing/2014/main" id="{6EA9B966-F83B-C34F-8027-6E9CE8D8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3899382" cy="467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9B520-06D3-8B49-AAA7-0D608BAED7D6}"/>
              </a:ext>
            </a:extLst>
          </p:cNvPr>
          <p:cNvSpPr txBox="1"/>
          <p:nvPr/>
        </p:nvSpPr>
        <p:spPr>
          <a:xfrm>
            <a:off x="5706533" y="2980267"/>
            <a:ext cx="28956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 country exports the good whose production is intensive in its abundant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factor. It imports the good whose production is intensive in its scarce factor.</a:t>
            </a:r>
          </a:p>
        </p:txBody>
      </p:sp>
    </p:spTree>
    <p:extLst>
      <p:ext uri="{BB962C8B-B14F-4D97-AF65-F5344CB8AC3E}">
        <p14:creationId xmlns:p14="http://schemas.microsoft.com/office/powerpoint/2010/main" val="426444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FD66-885F-654A-99D1-82AF20A4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Factors of Production to Comparative Advantage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8C7F-EC9B-264C-9411-D318010D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Increasing </a:t>
            </a:r>
            <a:r>
              <a:rPr lang="en-US" sz="2800" b="1" dirty="0"/>
              <a:t>opportunity costs</a:t>
            </a:r>
            <a:r>
              <a:rPr lang="en-US" sz="2800" dirty="0"/>
              <a:t>: the two sectors represented have different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factor intensities</a:t>
            </a:r>
            <a:r>
              <a:rPr lang="en-US" sz="2800" dirty="0"/>
              <a:t> and therefore benefit differently from additional units of the two factors considered</a:t>
            </a:r>
          </a:p>
          <a:p>
            <a:r>
              <a:rPr lang="en-US" sz="2800" dirty="0"/>
              <a:t>Vietnam: relatively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land-abundant</a:t>
            </a:r>
          </a:p>
          <a:p>
            <a:pPr lvl="1"/>
            <a:r>
              <a:rPr lang="en-US" sz="2400" dirty="0"/>
              <a:t>Gives it a comparative advantage in producing land-intensive goods (rice)</a:t>
            </a:r>
            <a:r>
              <a:rPr lang="en-US" sz="2400" i="1" dirty="0"/>
              <a:t> </a:t>
            </a:r>
          </a:p>
          <a:p>
            <a:r>
              <a:rPr lang="en-US" sz="2800" dirty="0"/>
              <a:t>Japan: relatively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capital-abundant</a:t>
            </a:r>
          </a:p>
          <a:p>
            <a:pPr lvl="1"/>
            <a:r>
              <a:rPr lang="en-US" sz="2400" dirty="0"/>
              <a:t>Gives it a comparative advantage in producing capital-intensive goods (motorcycles)</a:t>
            </a:r>
            <a:r>
              <a:rPr lang="en-US" sz="2400" i="1" dirty="0"/>
              <a:t> 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2765F-7A15-EB46-82B2-DD6612DD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</a:t>
            </a:r>
          </a:p>
          <a:p>
            <a:r>
              <a:rPr lang="en-US" altLang="en-US" dirty="0"/>
              <a:t>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65030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112316-9B31-0944-B685-AEA1C443C3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7317" y="5823492"/>
            <a:ext cx="664380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4.4 Production possibility frontiers in Vietnam and Japan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BA79-5A00-5D4A-9A92-A1983BA07293}"/>
              </a:ext>
            </a:extLst>
          </p:cNvPr>
          <p:cNvSpPr/>
          <p:nvPr/>
        </p:nvSpPr>
        <p:spPr>
          <a:xfrm>
            <a:off x="533400" y="1229478"/>
            <a:ext cx="1560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Vietnam is relatively </a:t>
            </a:r>
            <a:r>
              <a:rPr lang="en-US" i="1" dirty="0">
                <a:solidFill>
                  <a:srgbClr val="C00000"/>
                </a:solidFill>
              </a:rPr>
              <a:t>land-abundant</a:t>
            </a:r>
            <a:r>
              <a:rPr lang="en-US" dirty="0">
                <a:solidFill>
                  <a:srgbClr val="C00000"/>
                </a:solidFill>
              </a:rPr>
              <a:t>, this causes a bias in its PPF towards the </a:t>
            </a:r>
            <a:r>
              <a:rPr lang="en-US" i="1" dirty="0">
                <a:solidFill>
                  <a:srgbClr val="C00000"/>
                </a:solidFill>
              </a:rPr>
              <a:t>land-intensive</a:t>
            </a:r>
            <a:r>
              <a:rPr lang="en-US" dirty="0">
                <a:solidFill>
                  <a:srgbClr val="C00000"/>
                </a:solidFill>
              </a:rPr>
              <a:t> good rice.</a:t>
            </a:r>
          </a:p>
        </p:txBody>
      </p:sp>
      <p:pic>
        <p:nvPicPr>
          <p:cNvPr id="5" name="Picture 2" descr="This image consists of two side-by-side production possibility frontier (PPF) graphs, one for Vietnam and one for Japan. Each graph represents the trade-offs between producing two goods: &#10;𝑄&#10;𝑀&#10;Q &#10;M&#10;​&#10;  (quantity of motorcycles) and &#10;𝑄&#10;𝑅&#10;Q &#10;R&#10;​&#10;  (quantity of rice). Below is a detailed description:&#10;&#10;Graph for Vietnam (Left):&#10;Axes:&#10;&#10;The vertical axis represents &#10;𝑄&#10;𝑀&#10;Q &#10;M&#10;​&#10;  (quantity of motorcycles).&#10;The horizontal axis represents &#10;𝑄&#10;𝑅&#10;Q &#10;R&#10;​&#10;  (quantity of rice).&#10;Curve:&#10;&#10;The production possibility frontier (PPF) is a downward-sloping, convex curve starting at the vertical axis (high &#10;𝑄&#10;𝑀&#10;Q &#10;M&#10;​&#10; , no &#10;𝑄&#10;𝑅&#10;Q &#10;R&#10;​&#10; ) and ending at the horizontal axis (high &#10;𝑄&#10;𝑅&#10;Q &#10;R&#10;​&#10; , no &#10;𝑄&#10;𝑀&#10;Q &#10;M&#10;​&#10; ).&#10;This shape reflects Vietnam’s comparative advantage in rice production, showing it can produce large quantities of rice with relatively less opportunity cost, while motorcycles require more resources.&#10;Graph for Japan (Right):&#10;Axes:&#10;&#10;The vertical axis represents &#10;𝑄&#10;𝑀&#10;Q &#10;M&#10;​&#10;  (quantity of motorcycles).&#10;The horizontal axis represents &#10;𝑄&#10;𝑅&#10;Q &#10;R&#10;​&#10;  (quantity of rice).&#10;Curve:&#10;&#10;The PPF is similarly downward-sloping and convex but starts higher on the vertical axis and ends lower on the horizontal axis compared to Vietnam’s curve.&#10;This reflects Japan’s comparative advantage in motorcycles, showing it can produce large quantities of motorcycles with relatively less opportunity cost, while rice production is more resource-intensive.&#10;Key Insights:&#10;Trade-offs: Both graphs illustrate the trade-offs between producing rice and motorcycles. Vietnam’s PPF emphasizes rice production efficiency, while Japan’s emphasizes motorcycle production efficiency.&#10;Comparative Advantage: The differing shapes and positions of the PPFs highlight the countries’ comparative advantages:&#10;Vietnam specializes in rice production due to land abundance.&#10;Japan specializes in motorcycle production due to capital abundance.&#10;Mutual Gains from Trade: When both countries specialize and trade, they can operate beyond their individual PPFs, increasing overall consumption of both goods.">
            <a:extLst>
              <a:ext uri="{FF2B5EF4-FFF2-40B4-BE49-F238E27FC236}">
                <a16:creationId xmlns:a16="http://schemas.microsoft.com/office/drawing/2014/main" id="{51E5AD0B-147C-F942-8DD7-C319278B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40" y="2345894"/>
            <a:ext cx="5527560" cy="311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1BD01-BBBB-034B-B5F0-BC01DA25C375}"/>
              </a:ext>
            </a:extLst>
          </p:cNvPr>
          <p:cNvSpPr txBox="1"/>
          <p:nvPr/>
        </p:nvSpPr>
        <p:spPr>
          <a:xfrm>
            <a:off x="7248640" y="1229478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Japan is relative </a:t>
            </a:r>
            <a:r>
              <a:rPr lang="en-US" i="1" dirty="0">
                <a:solidFill>
                  <a:srgbClr val="C00000"/>
                </a:solidFill>
              </a:rPr>
              <a:t>capital-abundant</a:t>
            </a:r>
            <a:r>
              <a:rPr lang="en-US" dirty="0">
                <a:solidFill>
                  <a:srgbClr val="C00000"/>
                </a:solidFill>
              </a:rPr>
              <a:t>, this causes a bias in its PPFs toward the </a:t>
            </a:r>
            <a:r>
              <a:rPr lang="en-US" i="1" dirty="0">
                <a:solidFill>
                  <a:srgbClr val="C00000"/>
                </a:solidFill>
              </a:rPr>
              <a:t>capital-intensive</a:t>
            </a:r>
            <a:r>
              <a:rPr lang="en-US" dirty="0">
                <a:solidFill>
                  <a:srgbClr val="C00000"/>
                </a:solidFill>
              </a:rPr>
              <a:t> good motorcycles.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3E25A-2B0A-2C40-9EA3-7CC816A0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Kenneth A. Reinert, Cambridge University Press 2021</a:t>
            </a:r>
          </a:p>
        </p:txBody>
      </p:sp>
    </p:spTree>
    <p:extLst>
      <p:ext uri="{BB962C8B-B14F-4D97-AF65-F5344CB8AC3E}">
        <p14:creationId xmlns:p14="http://schemas.microsoft.com/office/powerpoint/2010/main" val="4237515349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E24C4ABA1C94593A5D5AEAECA7343" ma:contentTypeVersion="17" ma:contentTypeDescription="Create a new document." ma:contentTypeScope="" ma:versionID="de76bc3a2869181d2446d923ea4b6be0">
  <xsd:schema xmlns:xsd="http://www.w3.org/2001/XMLSchema" xmlns:xs="http://www.w3.org/2001/XMLSchema" xmlns:p="http://schemas.microsoft.com/office/2006/metadata/properties" xmlns:ns2="4fac8261-9e7f-49bd-9ad1-3d8ff24d3444" xmlns:ns3="c00e84f8-d27d-4a88-9238-e8ac26935f62" targetNamespace="http://schemas.microsoft.com/office/2006/metadata/properties" ma:root="true" ma:fieldsID="8c68cffba3d78558ab75daf1a85a67bd" ns2:_="" ns3:_="">
    <xsd:import namespace="4fac8261-9e7f-49bd-9ad1-3d8ff24d3444"/>
    <xsd:import namespace="c00e84f8-d27d-4a88-9238-e8ac26935f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irstName" minOccurs="0"/>
                <xsd:element ref="ns2:LastNa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c8261-9e7f-49bd-9ad1-3d8ff24d3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irstName" ma:index="10" nillable="true" ma:displayName="First Name" ma:format="Dropdown" ma:internalName="FirstName">
      <xsd:simpleType>
        <xsd:restriction base="dms:Text">
          <xsd:maxLength value="255"/>
        </xsd:restriction>
      </xsd:simpleType>
    </xsd:element>
    <xsd:element name="LastName" ma:index="11" nillable="true" ma:displayName="Last Name" ma:format="Dropdown" ma:internalName="LastName">
      <xsd:simpleType>
        <xsd:restriction base="dms:Text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e84f8-d27d-4a88-9238-e8ac26935f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0895196-0a8f-43a7-9b6c-41eeae9874b3}" ma:internalName="TaxCatchAll" ma:showField="CatchAllData" ma:web="c00e84f8-d27d-4a88-9238-e8ac26935f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rstName xmlns="4fac8261-9e7f-49bd-9ad1-3d8ff24d3444" xsi:nil="true"/>
    <LastName xmlns="4fac8261-9e7f-49bd-9ad1-3d8ff24d3444" xsi:nil="true"/>
    <TaxCatchAll xmlns="c00e84f8-d27d-4a88-9238-e8ac26935f62" xsi:nil="true"/>
    <lcf76f155ced4ddcb4097134ff3c332f xmlns="4fac8261-9e7f-49bd-9ad1-3d8ff24d34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9DAD22-999F-4412-ABF7-A4B2D97FF972}"/>
</file>

<file path=customXml/itemProps2.xml><?xml version="1.0" encoding="utf-8"?>
<ds:datastoreItem xmlns:ds="http://schemas.openxmlformats.org/officeDocument/2006/customXml" ds:itemID="{C3135E1A-EFE3-49A0-975B-7D24DAFEEF7A}"/>
</file>

<file path=customXml/itemProps3.xml><?xml version="1.0" encoding="utf-8"?>
<ds:datastoreItem xmlns:ds="http://schemas.openxmlformats.org/officeDocument/2006/customXml" ds:itemID="{8B821470-7EAB-429B-BDB1-F8DBA98A5FC0}"/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6828</TotalTime>
  <Words>1321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Garamond</vt:lpstr>
      <vt:lpstr>Times</vt:lpstr>
      <vt:lpstr>Wingdings</vt:lpstr>
      <vt:lpstr>Edge</vt:lpstr>
      <vt:lpstr>Chapter 4: Heckscher–Ohlin Model of Comparative Advantage</vt:lpstr>
      <vt:lpstr>Introduction</vt:lpstr>
      <vt:lpstr>Factors of Production</vt:lpstr>
      <vt:lpstr>Figure 4.1 Endowments of natural capital, physical capital, and human capital by region (percentages)</vt:lpstr>
      <vt:lpstr>Factors of Production</vt:lpstr>
      <vt:lpstr>Figure 4.2 Demand diagonals in Vietnam and Japan</vt:lpstr>
      <vt:lpstr>Figure 4.3 The Heckscher–Ohlin model of comparative advantage </vt:lpstr>
      <vt:lpstr>From Factors of Production to Comparative Advantage </vt:lpstr>
      <vt:lpstr>Figure 4.4 Production possibility frontiers in Vietnam and Japan</vt:lpstr>
      <vt:lpstr>Figure 4.5 Relative autarky prices in Vietnam and Japan</vt:lpstr>
      <vt:lpstr>International Trade</vt:lpstr>
      <vt:lpstr>International Trade</vt:lpstr>
      <vt:lpstr>Figure 4.7 Trade between Vietnam and Japan</vt:lpstr>
      <vt:lpstr>International trade: a summary</vt:lpstr>
      <vt:lpstr>Revealed Comparative Advantage</vt:lpstr>
      <vt:lpstr>Gains from Trade</vt:lpstr>
      <vt:lpstr>FDI, Migration, and Comparative Advantage</vt:lpstr>
      <vt:lpstr>Figure 4.8 FDI and comparative advantage between Vietnam and Japan</vt:lpstr>
      <vt:lpstr>Figure 4.9 Migration and comparative advantage between Vietnam and Japan </vt:lpstr>
      <vt:lpstr>FDI, Migration, and Comparative Advantage</vt:lpstr>
      <vt:lpstr>Limitations</vt:lpstr>
      <vt:lpstr>Comparative Advantage and the Environment </vt:lpstr>
      <vt:lpstr>Appendix 4.1: The Gravity Model</vt:lpstr>
    </vt:vector>
  </TitlesOfParts>
  <Company>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Kenneth</dc:creator>
  <cp:lastModifiedBy>Robert Starr</cp:lastModifiedBy>
  <cp:revision>180</cp:revision>
  <dcterms:created xsi:type="dcterms:W3CDTF">2009-09-02T15:55:36Z</dcterms:created>
  <dcterms:modified xsi:type="dcterms:W3CDTF">2024-12-02T14:51:54Z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0x010100A8EE24C4ABA1C94593A5D5AEAECA7343</vt:lpwstr>
  </property>
</Properties>
</file>