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56" r:id="rId2"/>
    <p:sldId id="257" r:id="rId3"/>
    <p:sldId id="258" r:id="rId4"/>
    <p:sldId id="275" r:id="rId5"/>
    <p:sldId id="276" r:id="rId6"/>
    <p:sldId id="259" r:id="rId7"/>
    <p:sldId id="261" r:id="rId8"/>
    <p:sldId id="277" r:id="rId9"/>
    <p:sldId id="266" r:id="rId10"/>
    <p:sldId id="280" r:id="rId11"/>
    <p:sldId id="267" r:id="rId12"/>
    <p:sldId id="279" r:id="rId13"/>
    <p:sldId id="282" r:id="rId14"/>
    <p:sldId id="272" r:id="rId15"/>
    <p:sldId id="271" r:id="rId16"/>
    <p:sldId id="273" r:id="rId17"/>
    <p:sldId id="27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82" autoAdjust="0"/>
  </p:normalViewPr>
  <p:slideViewPr>
    <p:cSldViewPr>
      <p:cViewPr varScale="1">
        <p:scale>
          <a:sx n="94" d="100"/>
          <a:sy n="94" d="100"/>
        </p:scale>
        <p:origin x="774" y="84"/>
      </p:cViewPr>
      <p:guideLst>
        <p:guide orient="horz" pos="2160"/>
        <p:guide pos="2880"/>
      </p:guideLst>
    </p:cSldViewPr>
  </p:slideViewPr>
  <p:outlineViewPr>
    <p:cViewPr>
      <p:scale>
        <a:sx n="33" d="100"/>
        <a:sy n="33" d="100"/>
      </p:scale>
      <p:origin x="0" y="-499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5F585-C0A0-4BE3-9C49-E8B2C7216352}" type="datetimeFigureOut">
              <a:rPr lang="en-US" smtClean="0"/>
              <a:pPr/>
              <a:t>11/18/2024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E530B-BECC-4F2D-8746-69F9494D12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r>
              <a:rPr lang="en-US" altLang="en-US" dirty="0"/>
              <a:t>© Kenneth A. Reinert, Cambridge University Press 2021</a:t>
            </a:r>
          </a:p>
        </p:txBody>
      </p:sp>
      <p:sp>
        <p:nvSpPr>
          <p:cNvPr id="5126" name="Rectangle 6"/>
          <p:cNvSpPr>
            <a:spLocks noGrp="1" noChangeArrowheads="1"/>
          </p:cNvSpPr>
          <p:nvPr>
            <p:ph type="sldNum" sz="quarter" idx="4"/>
          </p:nvPr>
        </p:nvSpPr>
        <p:spPr/>
        <p:txBody>
          <a:bodyPr/>
          <a:lstStyle>
            <a:lvl1pPr>
              <a:defRPr/>
            </a:lvl1pPr>
          </a:lstStyle>
          <a:p>
            <a:fld id="{4BDA208C-0688-451A-BF7D-CB40AAA901C4}"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F7841A66-284C-4A22-A49E-DC0CACB3BCC6}"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0AA4B6D9-72D8-48FE-89F1-8A6E90EFC9C3}"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25945742-A09E-4108-97F0-EC14CBAB3DD7}"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6" name="Slide Number Placeholder 5"/>
          <p:cNvSpPr>
            <a:spLocks noGrp="1"/>
          </p:cNvSpPr>
          <p:nvPr>
            <p:ph type="sldNum" sz="quarter" idx="12"/>
          </p:nvPr>
        </p:nvSpPr>
        <p:spPr/>
        <p:txBody>
          <a:bodyPr/>
          <a:lstStyle>
            <a:lvl1pPr>
              <a:defRPr/>
            </a:lvl1pPr>
          </a:lstStyle>
          <a:p>
            <a:fld id="{96D853BE-A1DA-4E80-A1E7-8B16AD483EE6}"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3686DA7B-245A-4581-9C64-12541CBEEEE8}"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9" name="Slide Number Placeholder 8"/>
          <p:cNvSpPr>
            <a:spLocks noGrp="1"/>
          </p:cNvSpPr>
          <p:nvPr>
            <p:ph type="sldNum" sz="quarter" idx="12"/>
          </p:nvPr>
        </p:nvSpPr>
        <p:spPr/>
        <p:txBody>
          <a:bodyPr/>
          <a:lstStyle>
            <a:lvl1pPr>
              <a:defRPr/>
            </a:lvl1pPr>
          </a:lstStyle>
          <a:p>
            <a:fld id="{F45BA80E-3BFD-472F-AE02-49E3938DE3F7}"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5" name="Slide Number Placeholder 4"/>
          <p:cNvSpPr>
            <a:spLocks noGrp="1"/>
          </p:cNvSpPr>
          <p:nvPr>
            <p:ph type="sldNum" sz="quarter" idx="12"/>
          </p:nvPr>
        </p:nvSpPr>
        <p:spPr/>
        <p:txBody>
          <a:bodyPr/>
          <a:lstStyle>
            <a:lvl1pPr>
              <a:defRPr/>
            </a:lvl1pPr>
          </a:lstStyle>
          <a:p>
            <a:fld id="{4B4E657D-427E-49A8-AE2B-014959872571}"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4" name="Slide Number Placeholder 3"/>
          <p:cNvSpPr>
            <a:spLocks noGrp="1"/>
          </p:cNvSpPr>
          <p:nvPr>
            <p:ph type="sldNum" sz="quarter" idx="12"/>
          </p:nvPr>
        </p:nvSpPr>
        <p:spPr/>
        <p:txBody>
          <a:bodyPr/>
          <a:lstStyle>
            <a:lvl1pPr>
              <a:defRPr/>
            </a:lvl1pPr>
          </a:lstStyle>
          <a:p>
            <a:fld id="{1EAA6922-3B73-47B7-AFF6-98D87648B919}"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A7E85FAF-C9CB-4BC9-9447-470DEB033C18}"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a:t>© Kenneth A. Reinert, Cambridge University Press 2021</a:t>
            </a:r>
          </a:p>
        </p:txBody>
      </p:sp>
      <p:sp>
        <p:nvSpPr>
          <p:cNvPr id="7" name="Slide Number Placeholder 6"/>
          <p:cNvSpPr>
            <a:spLocks noGrp="1"/>
          </p:cNvSpPr>
          <p:nvPr>
            <p:ph type="sldNum" sz="quarter" idx="12"/>
          </p:nvPr>
        </p:nvSpPr>
        <p:spPr/>
        <p:txBody>
          <a:bodyPr/>
          <a:lstStyle>
            <a:lvl1pPr>
              <a:defRPr/>
            </a:lvl1pPr>
          </a:lstStyle>
          <a:p>
            <a:fld id="{0630799C-F568-49FA-B969-71232FD780AD}"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en-US" altLang="en-US" dirty="0"/>
              <a:t>© Kenneth A. Reinert, Cambridge University Press 2021</a:t>
            </a: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244241F1-C488-4FAA-B18B-3106F568F33B}"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Chapter 3: Comparative Advantage</a:t>
            </a:r>
          </a:p>
        </p:txBody>
      </p:sp>
      <p:sp>
        <p:nvSpPr>
          <p:cNvPr id="2051" name="Rectangle 3"/>
          <p:cNvSpPr>
            <a:spLocks noGrp="1" noChangeArrowheads="1"/>
          </p:cNvSpPr>
          <p:nvPr>
            <p:ph type="subTitle" idx="1"/>
          </p:nvPr>
        </p:nvSpPr>
        <p:spPr/>
        <p:txBody>
          <a:bodyPr/>
          <a:lstStyle/>
          <a:p>
            <a:r>
              <a:rPr lang="en-US" dirty="0"/>
              <a:t>An Introduction to International Economics: New Perspectives on the World Economy</a:t>
            </a:r>
          </a:p>
        </p:txBody>
      </p:sp>
      <p:sp>
        <p:nvSpPr>
          <p:cNvPr id="4" name="Footer Placeholder 3"/>
          <p:cNvSpPr>
            <a:spLocks noGrp="1"/>
          </p:cNvSpPr>
          <p:nvPr>
            <p:ph type="ftr" sz="quarter" idx="3"/>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ACAEC-6CD1-244E-8AFD-FC8EB15920E8}"/>
              </a:ext>
            </a:extLst>
          </p:cNvPr>
          <p:cNvSpPr>
            <a:spLocks noGrp="1"/>
          </p:cNvSpPr>
          <p:nvPr>
            <p:ph type="title"/>
          </p:nvPr>
        </p:nvSpPr>
        <p:spPr/>
        <p:txBody>
          <a:bodyPr/>
          <a:lstStyle/>
          <a:p>
            <a:r>
              <a:rPr lang="en-US" sz="4400" dirty="0"/>
              <a:t>Autarky and Comparative Advantage</a:t>
            </a:r>
            <a:endParaRPr lang="en-US" dirty="0"/>
          </a:p>
        </p:txBody>
      </p:sp>
      <p:sp>
        <p:nvSpPr>
          <p:cNvPr id="3" name="Content Placeholder 2">
            <a:extLst>
              <a:ext uri="{FF2B5EF4-FFF2-40B4-BE49-F238E27FC236}">
                <a16:creationId xmlns:a16="http://schemas.microsoft.com/office/drawing/2014/main" id="{9001ED1F-B1AD-0749-BF99-D36ADDF8265C}"/>
              </a:ext>
            </a:extLst>
          </p:cNvPr>
          <p:cNvSpPr>
            <a:spLocks noGrp="1"/>
          </p:cNvSpPr>
          <p:nvPr>
            <p:ph idx="1"/>
          </p:nvPr>
        </p:nvSpPr>
        <p:spPr/>
        <p:txBody>
          <a:bodyPr/>
          <a:lstStyle/>
          <a:p>
            <a:r>
              <a:rPr lang="en-US" sz="2400" dirty="0">
                <a:sym typeface="Wingdings" pitchFamily="2" charset="2"/>
              </a:rPr>
              <a:t>This is </a:t>
            </a:r>
            <a:r>
              <a:rPr lang="en-US" sz="2400" dirty="0"/>
              <a:t>an expression of the pattern of </a:t>
            </a:r>
            <a:r>
              <a:rPr lang="en-US" sz="2400" dirty="0">
                <a:solidFill>
                  <a:schemeClr val="accent5">
                    <a:lumMod val="50000"/>
                  </a:schemeClr>
                </a:solidFill>
              </a:rPr>
              <a:t>comparative advantage</a:t>
            </a:r>
          </a:p>
          <a:p>
            <a:pPr lvl="1"/>
            <a:r>
              <a:rPr lang="en-US" sz="1800" dirty="0"/>
              <a:t>Differences in economy-wide supply conditions cause differences in relative autarky prices and hence a pattern of comparative advantage</a:t>
            </a:r>
          </a:p>
          <a:p>
            <a:r>
              <a:rPr lang="en-US" sz="2400" dirty="0"/>
              <a:t>Note that comparative advantage involves </a:t>
            </a:r>
            <a:r>
              <a:rPr lang="en-US" sz="2400" dirty="0">
                <a:solidFill>
                  <a:schemeClr val="accent5">
                    <a:lumMod val="50000"/>
                  </a:schemeClr>
                </a:solidFill>
              </a:rPr>
              <a:t>four</a:t>
            </a:r>
            <a:r>
              <a:rPr lang="en-US" sz="2400" dirty="0"/>
              <a:t> prices rather than </a:t>
            </a:r>
            <a:r>
              <a:rPr lang="en-US" sz="2400" dirty="0">
                <a:solidFill>
                  <a:schemeClr val="accent5">
                    <a:lumMod val="50000"/>
                  </a:schemeClr>
                </a:solidFill>
              </a:rPr>
              <a:t>two</a:t>
            </a:r>
            <a:r>
              <a:rPr lang="en-US" sz="2400" dirty="0"/>
              <a:t> prices as in absolute advantage</a:t>
            </a:r>
          </a:p>
          <a:p>
            <a:pPr lvl="1"/>
            <a:r>
              <a:rPr lang="en-US" sz="1800" dirty="0"/>
              <a:t>Consequently, a country can have </a:t>
            </a:r>
            <a:r>
              <a:rPr lang="en-US" sz="1800" i="1" dirty="0">
                <a:solidFill>
                  <a:schemeClr val="accent5">
                    <a:lumMod val="50000"/>
                  </a:schemeClr>
                </a:solidFill>
              </a:rPr>
              <a:t>comparative advantage </a:t>
            </a:r>
            <a:r>
              <a:rPr lang="en-US" sz="1800" dirty="0"/>
              <a:t>in a good in which it has an </a:t>
            </a:r>
            <a:r>
              <a:rPr lang="en-US" sz="1800" i="1" dirty="0">
                <a:solidFill>
                  <a:schemeClr val="accent5">
                    <a:lumMod val="50000"/>
                  </a:schemeClr>
                </a:solidFill>
              </a:rPr>
              <a:t>absolute disadvantage</a:t>
            </a:r>
            <a:r>
              <a:rPr lang="en-US" sz="1800" i="1" dirty="0"/>
              <a:t>.</a:t>
            </a:r>
          </a:p>
          <a:p>
            <a:endParaRPr lang="en-US" sz="3200" dirty="0"/>
          </a:p>
        </p:txBody>
      </p:sp>
      <p:sp>
        <p:nvSpPr>
          <p:cNvPr id="4" name="Footer Placeholder 3">
            <a:extLst>
              <a:ext uri="{FF2B5EF4-FFF2-40B4-BE49-F238E27FC236}">
                <a16:creationId xmlns:a16="http://schemas.microsoft.com/office/drawing/2014/main" id="{1EE947B4-284F-AC41-9B98-62BC879E1407}"/>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539746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International Trade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3124200" cy="4530725"/>
              </a:xfrm>
            </p:spPr>
            <p:txBody>
              <a:bodyPr/>
              <a:lstStyle/>
              <a:p>
                <a:r>
                  <a:rPr lang="en-US" sz="2000" dirty="0"/>
                  <a:t>If Vietnam and Japan abandon autarky in favor of trade, the world relative price of rice will lie somewhere between the two autarky price ratios</a:t>
                </a:r>
              </a:p>
              <a:p>
                <a:pPr marL="0" indent="0" algn="ctr">
                  <a:buNone/>
                </a:pPr>
                <a14:m>
                  <m:oMath xmlns:m="http://schemas.openxmlformats.org/officeDocument/2006/math">
                    <m:sSup>
                      <m:sSupPr>
                        <m:ctrlPr>
                          <a:rPr lang="en-US" sz="2000" i="1" dirty="0" smtClean="0">
                            <a:latin typeface="Cambria Math" panose="02040503050406030204" pitchFamily="18" charset="0"/>
                          </a:rPr>
                        </m:ctrlPr>
                      </m:sSupPr>
                      <m:e>
                        <m:d>
                          <m:dPr>
                            <m:ctrlPr>
                              <a:rPr lang="en-US" sz="2000" b="1" i="1">
                                <a:latin typeface="Cambria Math" panose="02040503050406030204" pitchFamily="18" charset="0"/>
                              </a:rPr>
                            </m:ctrlPr>
                          </m:dPr>
                          <m:e>
                            <m:f>
                              <m:fPr>
                                <m:ctrlPr>
                                  <a:rPr lang="en-US" sz="2000" b="1" i="1">
                                    <a:latin typeface="Cambria Math" panose="02040503050406030204" pitchFamily="18" charset="0"/>
                                  </a:rPr>
                                </m:ctrlPr>
                              </m:fPr>
                              <m:num>
                                <m:sSub>
                                  <m:sSubPr>
                                    <m:ctrlPr>
                                      <a:rPr lang="en-US" sz="2000" b="1" i="1">
                                        <a:latin typeface="Cambria Math" panose="02040503050406030204" pitchFamily="18" charset="0"/>
                                      </a:rPr>
                                    </m:ctrlPr>
                                  </m:sSubPr>
                                  <m:e>
                                    <m:r>
                                      <a:rPr lang="en-US" sz="2000" b="1" i="1">
                                        <a:latin typeface="Cambria Math" panose="02040503050406030204" pitchFamily="18" charset="0"/>
                                      </a:rPr>
                                      <m:t>𝑷</m:t>
                                    </m:r>
                                  </m:e>
                                  <m:sub>
                                    <m:r>
                                      <a:rPr lang="en-US" sz="2000" b="1" i="1">
                                        <a:latin typeface="Cambria Math" panose="02040503050406030204" pitchFamily="18" charset="0"/>
                                      </a:rPr>
                                      <m:t>𝑹</m:t>
                                    </m:r>
                                  </m:sub>
                                </m:sSub>
                              </m:num>
                              <m:den>
                                <m:sSub>
                                  <m:sSubPr>
                                    <m:ctrlPr>
                                      <a:rPr lang="en-US" sz="2000" b="1" i="1">
                                        <a:latin typeface="Cambria Math" panose="02040503050406030204" pitchFamily="18" charset="0"/>
                                      </a:rPr>
                                    </m:ctrlPr>
                                  </m:sSubPr>
                                  <m:e>
                                    <m:r>
                                      <a:rPr lang="en-US" sz="2000" b="1" i="1">
                                        <a:latin typeface="Cambria Math" panose="02040503050406030204" pitchFamily="18" charset="0"/>
                                      </a:rPr>
                                      <m:t>𝑷</m:t>
                                    </m:r>
                                  </m:e>
                                  <m:sub>
                                    <m:r>
                                      <a:rPr lang="en-US" sz="2000" b="1" i="1">
                                        <a:latin typeface="Cambria Math" panose="02040503050406030204" pitchFamily="18" charset="0"/>
                                      </a:rPr>
                                      <m:t>𝑴</m:t>
                                    </m:r>
                                  </m:sub>
                                </m:sSub>
                              </m:den>
                            </m:f>
                          </m:e>
                        </m:d>
                      </m:e>
                      <m:sup>
                        <m:r>
                          <a:rPr lang="en-US" sz="2000" b="0" i="1" dirty="0" smtClean="0">
                            <a:latin typeface="Cambria Math" panose="02040503050406030204" pitchFamily="18" charset="0"/>
                          </a:rPr>
                          <m:t>𝑉</m:t>
                        </m:r>
                      </m:sup>
                    </m:sSup>
                  </m:oMath>
                </a14:m>
                <a:r>
                  <a:rPr lang="en-US" sz="2000" dirty="0"/>
                  <a:t>&lt; </a:t>
                </a:r>
                <a14:m>
                  <m:oMath xmlns:m="http://schemas.openxmlformats.org/officeDocument/2006/math">
                    <m:sSup>
                      <m:sSupPr>
                        <m:ctrlPr>
                          <a:rPr lang="en-US" sz="2000" i="1" dirty="0">
                            <a:latin typeface="Cambria Math" panose="02040503050406030204" pitchFamily="18" charset="0"/>
                          </a:rPr>
                        </m:ctrlPr>
                      </m:sSupPr>
                      <m:e>
                        <m:d>
                          <m:dPr>
                            <m:ctrlPr>
                              <a:rPr lang="en-US" sz="2000" b="1" i="1">
                                <a:latin typeface="Cambria Math" panose="02040503050406030204" pitchFamily="18" charset="0"/>
                              </a:rPr>
                            </m:ctrlPr>
                          </m:dPr>
                          <m:e>
                            <m:f>
                              <m:fPr>
                                <m:ctrlPr>
                                  <a:rPr lang="en-US" sz="2000" b="1" i="1">
                                    <a:latin typeface="Cambria Math" panose="02040503050406030204" pitchFamily="18" charset="0"/>
                                  </a:rPr>
                                </m:ctrlPr>
                              </m:fPr>
                              <m:num>
                                <m:sSub>
                                  <m:sSubPr>
                                    <m:ctrlPr>
                                      <a:rPr lang="en-US" sz="2000" b="1" i="1">
                                        <a:latin typeface="Cambria Math" panose="02040503050406030204" pitchFamily="18" charset="0"/>
                                      </a:rPr>
                                    </m:ctrlPr>
                                  </m:sSubPr>
                                  <m:e>
                                    <m:r>
                                      <a:rPr lang="en-US" sz="2000" b="1" i="1">
                                        <a:latin typeface="Cambria Math" panose="02040503050406030204" pitchFamily="18" charset="0"/>
                                      </a:rPr>
                                      <m:t>𝑷</m:t>
                                    </m:r>
                                  </m:e>
                                  <m:sub>
                                    <m:r>
                                      <a:rPr lang="en-US" sz="2000" b="1" i="1">
                                        <a:latin typeface="Cambria Math" panose="02040503050406030204" pitchFamily="18" charset="0"/>
                                      </a:rPr>
                                      <m:t>𝑹</m:t>
                                    </m:r>
                                  </m:sub>
                                </m:sSub>
                              </m:num>
                              <m:den>
                                <m:sSub>
                                  <m:sSubPr>
                                    <m:ctrlPr>
                                      <a:rPr lang="en-US" sz="2000" b="1" i="1">
                                        <a:latin typeface="Cambria Math" panose="02040503050406030204" pitchFamily="18" charset="0"/>
                                      </a:rPr>
                                    </m:ctrlPr>
                                  </m:sSubPr>
                                  <m:e>
                                    <m:r>
                                      <a:rPr lang="en-US" sz="2000" b="1" i="1">
                                        <a:latin typeface="Cambria Math" panose="02040503050406030204" pitchFamily="18" charset="0"/>
                                      </a:rPr>
                                      <m:t>𝑷</m:t>
                                    </m:r>
                                  </m:e>
                                  <m:sub>
                                    <m:r>
                                      <a:rPr lang="en-US" sz="2000" b="1" i="1">
                                        <a:latin typeface="Cambria Math" panose="02040503050406030204" pitchFamily="18" charset="0"/>
                                      </a:rPr>
                                      <m:t>𝑴</m:t>
                                    </m:r>
                                  </m:sub>
                                </m:sSub>
                              </m:den>
                            </m:f>
                          </m:e>
                        </m:d>
                      </m:e>
                      <m:sup>
                        <m:r>
                          <a:rPr lang="en-US" sz="2000" b="0" i="1" dirty="0" smtClean="0">
                            <a:latin typeface="Cambria Math" panose="02040503050406030204" pitchFamily="18" charset="0"/>
                          </a:rPr>
                          <m:t>𝑊</m:t>
                        </m:r>
                      </m:sup>
                    </m:sSup>
                  </m:oMath>
                </a14:m>
                <a:r>
                  <a:rPr lang="en-US" sz="2000" dirty="0"/>
                  <a:t>&lt; </a:t>
                </a:r>
                <a14:m>
                  <m:oMath xmlns:m="http://schemas.openxmlformats.org/officeDocument/2006/math">
                    <m:sSup>
                      <m:sSupPr>
                        <m:ctrlPr>
                          <a:rPr lang="en-US" sz="2000" i="1" dirty="0">
                            <a:latin typeface="Cambria Math" panose="02040503050406030204" pitchFamily="18" charset="0"/>
                          </a:rPr>
                        </m:ctrlPr>
                      </m:sSupPr>
                      <m:e>
                        <m:d>
                          <m:dPr>
                            <m:ctrlPr>
                              <a:rPr lang="en-US" sz="2000" b="1" i="1">
                                <a:latin typeface="Cambria Math" panose="02040503050406030204" pitchFamily="18" charset="0"/>
                              </a:rPr>
                            </m:ctrlPr>
                          </m:dPr>
                          <m:e>
                            <m:f>
                              <m:fPr>
                                <m:ctrlPr>
                                  <a:rPr lang="en-US" sz="2000" b="1" i="1">
                                    <a:latin typeface="Cambria Math" panose="02040503050406030204" pitchFamily="18" charset="0"/>
                                  </a:rPr>
                                </m:ctrlPr>
                              </m:fPr>
                              <m:num>
                                <m:sSub>
                                  <m:sSubPr>
                                    <m:ctrlPr>
                                      <a:rPr lang="en-US" sz="2000" b="1" i="1">
                                        <a:latin typeface="Cambria Math" panose="02040503050406030204" pitchFamily="18" charset="0"/>
                                      </a:rPr>
                                    </m:ctrlPr>
                                  </m:sSubPr>
                                  <m:e>
                                    <m:r>
                                      <a:rPr lang="en-US" sz="2000" b="1" i="1">
                                        <a:latin typeface="Cambria Math" panose="02040503050406030204" pitchFamily="18" charset="0"/>
                                      </a:rPr>
                                      <m:t>𝑷</m:t>
                                    </m:r>
                                  </m:e>
                                  <m:sub>
                                    <m:r>
                                      <a:rPr lang="en-US" sz="2000" b="1" i="1">
                                        <a:latin typeface="Cambria Math" panose="02040503050406030204" pitchFamily="18" charset="0"/>
                                      </a:rPr>
                                      <m:t>𝑹</m:t>
                                    </m:r>
                                  </m:sub>
                                </m:sSub>
                              </m:num>
                              <m:den>
                                <m:sSub>
                                  <m:sSubPr>
                                    <m:ctrlPr>
                                      <a:rPr lang="en-US" sz="2000" b="1" i="1">
                                        <a:latin typeface="Cambria Math" panose="02040503050406030204" pitchFamily="18" charset="0"/>
                                      </a:rPr>
                                    </m:ctrlPr>
                                  </m:sSubPr>
                                  <m:e>
                                    <m:r>
                                      <a:rPr lang="en-US" sz="2000" b="1" i="1">
                                        <a:latin typeface="Cambria Math" panose="02040503050406030204" pitchFamily="18" charset="0"/>
                                      </a:rPr>
                                      <m:t>𝑷</m:t>
                                    </m:r>
                                  </m:e>
                                  <m:sub>
                                    <m:r>
                                      <a:rPr lang="en-US" sz="2000" b="1" i="1">
                                        <a:latin typeface="Cambria Math" panose="02040503050406030204" pitchFamily="18" charset="0"/>
                                      </a:rPr>
                                      <m:t>𝑴</m:t>
                                    </m:r>
                                  </m:sub>
                                </m:sSub>
                              </m:den>
                            </m:f>
                          </m:e>
                        </m:d>
                      </m:e>
                      <m:sup>
                        <m:r>
                          <a:rPr lang="en-US" sz="2000" b="0" i="1" dirty="0" smtClean="0">
                            <a:latin typeface="Cambria Math" panose="02040503050406030204" pitchFamily="18" charset="0"/>
                          </a:rPr>
                          <m:t>𝐽</m:t>
                        </m:r>
                      </m:sup>
                    </m:sSup>
                  </m:oMath>
                </a14:m>
                <a:endParaRPr lang="en-US" sz="2000" dirty="0"/>
              </a:p>
              <a:p>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3124200" cy="4530725"/>
              </a:xfrm>
              <a:blipFill>
                <a:blip r:embed="rId2"/>
                <a:stretch>
                  <a:fillRect t="-559" r="-2439"/>
                </a:stretch>
              </a:blipFill>
            </p:spPr>
            <p:txBody>
              <a:bodyPr/>
              <a:lstStyle/>
              <a:p>
                <a:r>
                  <a:rPr lang="en-US">
                    <a:noFill/>
                  </a:rPr>
                  <a:t> </a:t>
                </a:r>
              </a:p>
            </p:txBody>
          </p:sp>
        </mc:Fallback>
      </mc:AlternateContent>
      <p:pic>
        <p:nvPicPr>
          <p:cNvPr id="5" name="Picture 2" descr="&quot;Two side-by-side graphs are shown, labeled 'Vietnam' on the left and 'Japan' on the right. Both graphs have the vertical axis labeled 'Qₘ' (quantity of good M) and the horizontal axis labeled 'Qᵣ' (quantity of good R).&#10;&#10;In the Vietnam graph:&#10;&#10;A downward-sloping production possibility frontier (PPF) is shown, with endpoints at the maximum production levels of good M and good R.&#10;A dashed line intersects the graph, representing a trade or price ratio.&#10;Three points are labeled:&#10;'A,' where the PPF intersects another line.&#10;'B,' at the maximum production level for good R.&#10;'C,' positioned above point 'A' on the dashed line.&#10;In the Japan graph:&#10;&#10;A similar PPF is shown, with endpoints representing the maximum production levels of good M and good R.&#10;A parallel dashed line intersects the graph, representing the same trade or price ratio.&#10;Three points are labeled:&#10;'A,' where the PPF intersects another line.&#10;'B,' at the maximum production level for good M.&#10;'C,' located on the dashed line closer to the Qᵣ axis.&#10;These graphs illustrate the production, trade, and consumption possibilities for Vietnam and Japan, highlighting differences in specialization and resource allocation.&quot;">
            <a:extLst>
              <a:ext uri="{FF2B5EF4-FFF2-40B4-BE49-F238E27FC236}">
                <a16:creationId xmlns:a16="http://schemas.microsoft.com/office/drawing/2014/main" id="{A003D1AE-D0AE-8D42-AF9E-6FED822DD8E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3061" y="2085205"/>
            <a:ext cx="4679636" cy="268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0CE5F3DD-BB74-6840-B1AB-2DB157971CFD}"/>
              </a:ext>
            </a:extLst>
          </p:cNvPr>
          <p:cNvSpPr txBox="1"/>
          <p:nvPr/>
        </p:nvSpPr>
        <p:spPr>
          <a:xfrm>
            <a:off x="4090737" y="4981074"/>
            <a:ext cx="3986463" cy="584775"/>
          </a:xfrm>
          <a:prstGeom prst="rect">
            <a:avLst/>
          </a:prstGeom>
          <a:noFill/>
        </p:spPr>
        <p:txBody>
          <a:bodyPr wrap="square" rtlCol="0">
            <a:spAutoFit/>
          </a:bodyPr>
          <a:lstStyle/>
          <a:p>
            <a:r>
              <a:rPr lang="en-US" sz="1600" dirty="0">
                <a:solidFill>
                  <a:schemeClr val="tx2"/>
                </a:solidFill>
              </a:rPr>
              <a:t>Figure 3.4: Autarky and Comparative Advantage in Vietnam and Japan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BD90D-C629-574B-A06B-7E627A159D9F}"/>
              </a:ext>
            </a:extLst>
          </p:cNvPr>
          <p:cNvSpPr>
            <a:spLocks noGrp="1"/>
          </p:cNvSpPr>
          <p:nvPr>
            <p:ph type="title"/>
          </p:nvPr>
        </p:nvSpPr>
        <p:spPr/>
        <p:txBody>
          <a:bodyPr/>
          <a:lstStyle/>
          <a:p>
            <a:r>
              <a:rPr lang="en-US" sz="3600" dirty="0"/>
              <a:t>International Trade</a:t>
            </a:r>
          </a:p>
        </p:txBody>
      </p:sp>
      <p:sp>
        <p:nvSpPr>
          <p:cNvPr id="3" name="Content Placeholder 2">
            <a:extLst>
              <a:ext uri="{FF2B5EF4-FFF2-40B4-BE49-F238E27FC236}">
                <a16:creationId xmlns:a16="http://schemas.microsoft.com/office/drawing/2014/main" id="{8016E90B-FAFD-B04D-8AE8-A4BE3DF495A1}"/>
              </a:ext>
            </a:extLst>
          </p:cNvPr>
          <p:cNvSpPr>
            <a:spLocks noGrp="1"/>
          </p:cNvSpPr>
          <p:nvPr>
            <p:ph idx="1"/>
          </p:nvPr>
        </p:nvSpPr>
        <p:spPr>
          <a:xfrm>
            <a:off x="457200" y="990600"/>
            <a:ext cx="3657600" cy="5140325"/>
          </a:xfrm>
        </p:spPr>
        <p:txBody>
          <a:bodyPr/>
          <a:lstStyle/>
          <a:p>
            <a:r>
              <a:rPr lang="en-US" sz="2000" dirty="0"/>
              <a:t>Impacts on production:</a:t>
            </a:r>
          </a:p>
          <a:p>
            <a:pPr lvl="1"/>
            <a:r>
              <a:rPr lang="en-US" sz="1600" dirty="0"/>
              <a:t>With constant opportunity costs and linear PPFs, the world price lines rest on the far corners of the PPFs.</a:t>
            </a:r>
          </a:p>
          <a:p>
            <a:pPr lvl="1"/>
            <a:r>
              <a:rPr lang="en-US" sz="1600" dirty="0"/>
              <a:t>The movement from autarky to trade (from A to B) involves </a:t>
            </a:r>
            <a:r>
              <a:rPr lang="en-US" sz="1600" i="1" dirty="0">
                <a:solidFill>
                  <a:schemeClr val="accent5">
                    <a:lumMod val="50000"/>
                  </a:schemeClr>
                </a:solidFill>
              </a:rPr>
              <a:t>complete specialization</a:t>
            </a:r>
            <a:r>
              <a:rPr lang="en-US" sz="1600" dirty="0">
                <a:solidFill>
                  <a:schemeClr val="accent5">
                    <a:lumMod val="50000"/>
                  </a:schemeClr>
                </a:solidFill>
              </a:rPr>
              <a:t> </a:t>
            </a:r>
            <a:r>
              <a:rPr lang="en-US" sz="1600" dirty="0"/>
              <a:t>in production according to comparative advantage.</a:t>
            </a:r>
          </a:p>
          <a:p>
            <a:r>
              <a:rPr lang="en-US" sz="2000" dirty="0"/>
              <a:t>Impacts on consumption:</a:t>
            </a:r>
          </a:p>
          <a:p>
            <a:pPr lvl="1"/>
            <a:r>
              <a:rPr lang="en-US" sz="1600" dirty="0"/>
              <a:t>Countries now consume at point C.</a:t>
            </a:r>
          </a:p>
          <a:p>
            <a:r>
              <a:rPr lang="en-US" sz="2000" dirty="0"/>
              <a:t>In contrast to autarky, the consumption and production points are now </a:t>
            </a:r>
            <a:r>
              <a:rPr lang="en-US" sz="2000" i="1" dirty="0"/>
              <a:t>different</a:t>
            </a:r>
            <a:endParaRPr lang="en-US" sz="2000" dirty="0"/>
          </a:p>
          <a:p>
            <a:pPr lvl="1"/>
            <a:r>
              <a:rPr lang="en-US" sz="1600" dirty="0"/>
              <a:t>It is possible because of trade.</a:t>
            </a:r>
          </a:p>
        </p:txBody>
      </p:sp>
      <p:pic>
        <p:nvPicPr>
          <p:cNvPr id="7" name="Picture 2" descr="&quot;Two side-by-side graphs are shown, labeled 'Vietnam' on the left and 'Japan' on the right. Both graphs have the vertical axis labeled 'Qₘ' (quantity of good M) and the horizontal axis labeled 'Qᵣ' (quantity of good R).&#10;&#10;In the Vietnam graph:&#10;&#10;A downward-sloping production possibility frontier (PPF) is shown, with endpoints at the maximum production levels of good M and good R.&#10;A dashed line intersects the graph, representing a trade or price ratio.&#10;Three points are labeled:&#10;'A,' where the PPF intersects another line.&#10;'B,' at the maximum production level for good R.&#10;'C,' positioned above point 'A' on the dashed line.&#10;In the Japan graph:&#10;&#10;A similar PPF is shown, with endpoints representing the maximum production levels of good M and good R.&#10;A parallel dashed line intersects the graph, representing the same trade or price ratio.&#10;Three points are labeled:&#10;'A,' where the PPF intersects another line.&#10;'B,' at the maximum production level for good M.&#10;'C,' located on the dashed line closer to the Qᵣ axis.&#10;These graphs illustrate the production, trade, and consumption possibilities for Vietnam and Japan, highlighting differences in specialization and resource allocation.&quot;">
            <a:extLst>
              <a:ext uri="{FF2B5EF4-FFF2-40B4-BE49-F238E27FC236}">
                <a16:creationId xmlns:a16="http://schemas.microsoft.com/office/drawing/2014/main" id="{84C72983-DC86-A347-94D2-8624CE78E9A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7164" y="1761751"/>
            <a:ext cx="4679636" cy="268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D2CEB9B6-7EA8-BF47-83E9-09D8BCAD323F}"/>
              </a:ext>
            </a:extLst>
          </p:cNvPr>
          <p:cNvSpPr txBox="1"/>
          <p:nvPr/>
        </p:nvSpPr>
        <p:spPr>
          <a:xfrm>
            <a:off x="4314840" y="4657620"/>
            <a:ext cx="3986463" cy="584775"/>
          </a:xfrm>
          <a:prstGeom prst="rect">
            <a:avLst/>
          </a:prstGeom>
          <a:noFill/>
        </p:spPr>
        <p:txBody>
          <a:bodyPr wrap="square" rtlCol="0">
            <a:spAutoFit/>
          </a:bodyPr>
          <a:lstStyle/>
          <a:p>
            <a:r>
              <a:rPr lang="en-US" sz="1600" dirty="0">
                <a:solidFill>
                  <a:schemeClr val="tx2"/>
                </a:solidFill>
              </a:rPr>
              <a:t>Figure 3.4: Autarky and Comparative Advantage in Vietnam and Japan</a:t>
            </a:r>
          </a:p>
        </p:txBody>
      </p:sp>
      <p:sp>
        <p:nvSpPr>
          <p:cNvPr id="4" name="Footer Placeholder 3">
            <a:extLst>
              <a:ext uri="{FF2B5EF4-FFF2-40B4-BE49-F238E27FC236}">
                <a16:creationId xmlns:a16="http://schemas.microsoft.com/office/drawing/2014/main" id="{3E8C25EA-0F20-F14E-BFC2-9FA46BF70EB4}"/>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01962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FAFA7972-2379-FC4D-9329-29660456AE12}"/>
              </a:ext>
            </a:extLst>
          </p:cNvPr>
          <p:cNvSpPr txBox="1">
            <a:spLocks noGrp="1"/>
          </p:cNvSpPr>
          <p:nvPr>
            <p:ph type="title" idx="4294967295"/>
          </p:nvPr>
        </p:nvSpPr>
        <p:spPr>
          <a:xfrm>
            <a:off x="1314505" y="5528846"/>
            <a:ext cx="6438942" cy="338554"/>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chemeClr val="tx2"/>
                </a:solidFill>
                <a:effectLst/>
                <a:uLnTx/>
                <a:uFillTx/>
                <a:latin typeface="Arial" charset="0"/>
                <a:ea typeface="+mn-ea"/>
                <a:cs typeface="+mn-cs"/>
              </a:rPr>
              <a:t>Figure 3.5 Trade in the Ricardian model between Vietnam and Japan</a:t>
            </a:r>
          </a:p>
        </p:txBody>
      </p:sp>
      <p:pic>
        <p:nvPicPr>
          <p:cNvPr id="3" name="Picture 2" descr="&quot;Two side-by-side graphs are shown, labeled 'Vietnam' on the left and 'Japan' on the right. Both graphs have the vertical axis labeled 'Qₘ' (quantity of good M) and the horizontal axis labeled 'Qᵣ' (quantity of good R).&#10;&#10;In the Vietnam graph:&#10;&#10;A downward-sloping production possibility frontier (PPF) is shown, with endpoints at the maximum production levels of good M and good R.&#10;A dashed line intersects the PPF, representing a trade or price ratio.&#10;Three points are labeled:&#10;'A,' where the PPF intersects a straight line.&#10;'B,' at the maximum production level for good R on the PPF.&#10;'C,' positioned above point 'A' on the dashed line.&#10;The vertical and horizontal distances from the origin are labeled to indicate production and consumption levels.&#10;In the Japan graph:&#10;&#10;A similar PPF is shown, with endpoints at the maximum production levels of good M and good R.&#10;A parallel dashed line intersects the graph, representing the same trade or price ratio.&#10;Three points are labeled:&#10;'A,' where the PPF intersects a straight line.&#10;'B,' at the maximum production level for good M on the PPF.&#10;'C,' located on the dashed line closer to the Qᵣ axis.&#10;Vertical and horizontal distances from the origin are labeled to indicate production and consumption levels.&#10;These graphs illustrate the production, trade, and consumption possibilities for Vietnam and Japan, highlighting their respective production limits, trade adjustments, and consumption points.&quot;">
            <a:extLst>
              <a:ext uri="{FF2B5EF4-FFF2-40B4-BE49-F238E27FC236}">
                <a16:creationId xmlns:a16="http://schemas.microsoft.com/office/drawing/2014/main" id="{776809E5-99AA-4152-A4B8-E38E7E4F3432}"/>
              </a:ext>
            </a:extLst>
          </p:cNvPr>
          <p:cNvPicPr>
            <a:picLocks noChangeAspect="1"/>
          </p:cNvPicPr>
          <p:nvPr/>
        </p:nvPicPr>
        <p:blipFill>
          <a:blip r:embed="rId2"/>
          <a:stretch>
            <a:fillRect/>
          </a:stretch>
        </p:blipFill>
        <p:spPr>
          <a:xfrm>
            <a:off x="990600" y="990600"/>
            <a:ext cx="6838895" cy="4157246"/>
          </a:xfrm>
          <a:prstGeom prst="rect">
            <a:avLst/>
          </a:prstGeom>
        </p:spPr>
      </p:pic>
      <p:sp>
        <p:nvSpPr>
          <p:cNvPr id="10" name="TextBox 9">
            <a:extLst>
              <a:ext uri="{FF2B5EF4-FFF2-40B4-BE49-F238E27FC236}">
                <a16:creationId xmlns:a16="http://schemas.microsoft.com/office/drawing/2014/main" id="{A4EB452B-2BFD-4F59-9F66-809B1F9F3F85}"/>
              </a:ext>
            </a:extLst>
          </p:cNvPr>
          <p:cNvSpPr txBox="1"/>
          <p:nvPr/>
        </p:nvSpPr>
        <p:spPr>
          <a:xfrm>
            <a:off x="389188" y="2209800"/>
            <a:ext cx="1202823" cy="738664"/>
          </a:xfrm>
          <a:prstGeom prst="rect">
            <a:avLst/>
          </a:prstGeom>
          <a:noFill/>
        </p:spPr>
        <p:txBody>
          <a:bodyPr wrap="square" rtlCol="0">
            <a:spAutoFit/>
          </a:bodyPr>
          <a:lstStyle/>
          <a:p>
            <a:r>
              <a:rPr lang="en-US" sz="1400" dirty="0">
                <a:solidFill>
                  <a:srgbClr val="C00000"/>
                </a:solidFill>
              </a:rPr>
              <a:t>Vietnam’s imports of motorcycles</a:t>
            </a:r>
          </a:p>
        </p:txBody>
      </p:sp>
      <p:sp>
        <p:nvSpPr>
          <p:cNvPr id="13" name="TextBox 12">
            <a:extLst>
              <a:ext uri="{FF2B5EF4-FFF2-40B4-BE49-F238E27FC236}">
                <a16:creationId xmlns:a16="http://schemas.microsoft.com/office/drawing/2014/main" id="{7295F123-4E6D-41E2-B22A-06FE7368E76B}"/>
              </a:ext>
            </a:extLst>
          </p:cNvPr>
          <p:cNvSpPr txBox="1"/>
          <p:nvPr/>
        </p:nvSpPr>
        <p:spPr>
          <a:xfrm>
            <a:off x="3581400" y="762000"/>
            <a:ext cx="1407695" cy="738664"/>
          </a:xfrm>
          <a:prstGeom prst="rect">
            <a:avLst/>
          </a:prstGeom>
          <a:noFill/>
        </p:spPr>
        <p:txBody>
          <a:bodyPr wrap="square" rtlCol="0">
            <a:spAutoFit/>
          </a:bodyPr>
          <a:lstStyle/>
          <a:p>
            <a:r>
              <a:rPr lang="en-US" sz="1400" dirty="0">
                <a:solidFill>
                  <a:srgbClr val="C00000"/>
                </a:solidFill>
              </a:rPr>
              <a:t>Japan’s exports of motorcycles</a:t>
            </a:r>
          </a:p>
        </p:txBody>
      </p:sp>
      <p:sp>
        <p:nvSpPr>
          <p:cNvPr id="18" name="TextBox 17">
            <a:extLst>
              <a:ext uri="{FF2B5EF4-FFF2-40B4-BE49-F238E27FC236}">
                <a16:creationId xmlns:a16="http://schemas.microsoft.com/office/drawing/2014/main" id="{509C4A42-7988-4D79-8C93-0988DDBBD560}"/>
              </a:ext>
            </a:extLst>
          </p:cNvPr>
          <p:cNvSpPr txBox="1"/>
          <p:nvPr/>
        </p:nvSpPr>
        <p:spPr>
          <a:xfrm>
            <a:off x="1905000" y="4993957"/>
            <a:ext cx="2138599" cy="307777"/>
          </a:xfrm>
          <a:prstGeom prst="rect">
            <a:avLst/>
          </a:prstGeom>
          <a:noFill/>
        </p:spPr>
        <p:txBody>
          <a:bodyPr wrap="none" rtlCol="0">
            <a:spAutoFit/>
          </a:bodyPr>
          <a:lstStyle/>
          <a:p>
            <a:r>
              <a:rPr lang="en-US" sz="1400" dirty="0">
                <a:solidFill>
                  <a:srgbClr val="C00000"/>
                </a:solidFill>
              </a:rPr>
              <a:t>Vietnam’s exports of rice</a:t>
            </a:r>
          </a:p>
        </p:txBody>
      </p:sp>
      <p:sp>
        <p:nvSpPr>
          <p:cNvPr id="22" name="TextBox 21">
            <a:extLst>
              <a:ext uri="{FF2B5EF4-FFF2-40B4-BE49-F238E27FC236}">
                <a16:creationId xmlns:a16="http://schemas.microsoft.com/office/drawing/2014/main" id="{169AD2A3-C1CC-4545-AD64-B7B6D8805817}"/>
              </a:ext>
            </a:extLst>
          </p:cNvPr>
          <p:cNvSpPr txBox="1"/>
          <p:nvPr/>
        </p:nvSpPr>
        <p:spPr>
          <a:xfrm>
            <a:off x="4934248" y="4953625"/>
            <a:ext cx="1884807" cy="523220"/>
          </a:xfrm>
          <a:prstGeom prst="rect">
            <a:avLst/>
          </a:prstGeom>
          <a:noFill/>
        </p:spPr>
        <p:txBody>
          <a:bodyPr wrap="square" rtlCol="0">
            <a:spAutoFit/>
          </a:bodyPr>
          <a:lstStyle/>
          <a:p>
            <a:r>
              <a:rPr lang="en-US" sz="1400" dirty="0">
                <a:solidFill>
                  <a:srgbClr val="C00000"/>
                </a:solidFill>
              </a:rPr>
              <a:t>Japan’s imports of rice</a:t>
            </a:r>
          </a:p>
        </p:txBody>
      </p:sp>
      <p:cxnSp>
        <p:nvCxnSpPr>
          <p:cNvPr id="24" name="Straight Connector 23">
            <a:extLst>
              <a:ext uri="{FF2B5EF4-FFF2-40B4-BE49-F238E27FC236}">
                <a16:creationId xmlns:a16="http://schemas.microsoft.com/office/drawing/2014/main" id="{DE946A4D-44E4-44F1-875D-0B11AD3DA71B}"/>
              </a:ext>
              <a:ext uri="{C183D7F6-B498-43B3-948B-1728B52AA6E4}">
                <adec:decorative xmlns:adec="http://schemas.microsoft.com/office/drawing/2017/decorative" val="1"/>
              </a:ext>
            </a:extLst>
          </p:cNvPr>
          <p:cNvCxnSpPr>
            <a:cxnSpLocks/>
          </p:cNvCxnSpPr>
          <p:nvPr/>
        </p:nvCxnSpPr>
        <p:spPr>
          <a:xfrm>
            <a:off x="762000" y="3069223"/>
            <a:ext cx="281047" cy="89317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940EE76-911D-4733-B4FA-641928E3ED4F}"/>
              </a:ext>
              <a:ext uri="{C183D7F6-B498-43B3-948B-1728B52AA6E4}">
                <adec:decorative xmlns:adec="http://schemas.microsoft.com/office/drawing/2017/decorative" val="1"/>
              </a:ext>
            </a:extLst>
          </p:cNvPr>
          <p:cNvCxnSpPr>
            <a:cxnSpLocks/>
          </p:cNvCxnSpPr>
          <p:nvPr/>
        </p:nvCxnSpPr>
        <p:spPr>
          <a:xfrm flipH="1">
            <a:off x="2567047" y="4814814"/>
            <a:ext cx="557153" cy="2308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FF6A176-83F9-47C9-A4C3-23D6CFD0AE32}"/>
              </a:ext>
              <a:ext uri="{C183D7F6-B498-43B3-948B-1728B52AA6E4}">
                <adec:decorative xmlns:adec="http://schemas.microsoft.com/office/drawing/2017/decorative" val="1"/>
              </a:ext>
            </a:extLst>
          </p:cNvPr>
          <p:cNvCxnSpPr>
            <a:cxnSpLocks/>
          </p:cNvCxnSpPr>
          <p:nvPr/>
        </p:nvCxnSpPr>
        <p:spPr>
          <a:xfrm>
            <a:off x="3903075" y="1524000"/>
            <a:ext cx="382172" cy="11280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0DEE604-2707-48FE-93AD-82604AA88085}"/>
              </a:ext>
              <a:ext uri="{C183D7F6-B498-43B3-948B-1728B52AA6E4}">
                <adec:decorative xmlns:adec="http://schemas.microsoft.com/office/drawing/2017/decorative" val="1"/>
              </a:ext>
            </a:extLst>
          </p:cNvPr>
          <p:cNvCxnSpPr>
            <a:cxnSpLocks/>
            <a:endCxn id="22" idx="0"/>
          </p:cNvCxnSpPr>
          <p:nvPr/>
        </p:nvCxnSpPr>
        <p:spPr>
          <a:xfrm>
            <a:off x="5755575" y="4701256"/>
            <a:ext cx="121077" cy="2523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Footer Placeholder 3">
            <a:extLst>
              <a:ext uri="{FF2B5EF4-FFF2-40B4-BE49-F238E27FC236}">
                <a16:creationId xmlns:a16="http://schemas.microsoft.com/office/drawing/2014/main" id="{7FD7482C-CFA0-C344-9F8D-CE79A1BFFE44}"/>
              </a:ext>
            </a:extLst>
          </p:cNvPr>
          <p:cNvSpPr>
            <a:spLocks noGrp="1"/>
          </p:cNvSpPr>
          <p:nvPr>
            <p:ph type="ftr" sz="quarter" idx="11"/>
          </p:nvPr>
        </p:nvSpPr>
        <p:spPr/>
        <p:txBody>
          <a:bodyPr/>
          <a:lstStyle/>
          <a:p>
            <a:r>
              <a:rPr lang="en-US" altLang="en-US" dirty="0"/>
              <a:t>© Kenneth A. Reinert, Cambridge University Press 2021</a:t>
            </a:r>
          </a:p>
        </p:txBody>
      </p:sp>
    </p:spTree>
    <p:extLst>
      <p:ext uri="{BB962C8B-B14F-4D97-AF65-F5344CB8AC3E}">
        <p14:creationId xmlns:p14="http://schemas.microsoft.com/office/powerpoint/2010/main" val="2021791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International Trade</a:t>
            </a:r>
            <a:br>
              <a:rPr lang="en-US" sz="4000" dirty="0"/>
            </a:br>
            <a:endParaRPr lang="en-US" sz="4000" dirty="0"/>
          </a:p>
        </p:txBody>
      </p:sp>
      <p:sp>
        <p:nvSpPr>
          <p:cNvPr id="3" name="Content Placeholder 2"/>
          <p:cNvSpPr>
            <a:spLocks noGrp="1"/>
          </p:cNvSpPr>
          <p:nvPr>
            <p:ph idx="1"/>
          </p:nvPr>
        </p:nvSpPr>
        <p:spPr/>
        <p:txBody>
          <a:bodyPr/>
          <a:lstStyle/>
          <a:p>
            <a:r>
              <a:rPr lang="en-US" sz="2400" dirty="0"/>
              <a:t>Absolute advantage concept can leave the impression that a country could lack an advantage in anything</a:t>
            </a:r>
          </a:p>
          <a:p>
            <a:pPr lvl="1"/>
            <a:r>
              <a:rPr lang="en-US" sz="2000" dirty="0"/>
              <a:t>Therefore have nothing to export</a:t>
            </a:r>
          </a:p>
          <a:p>
            <a:r>
              <a:rPr lang="en-US" sz="2400" dirty="0"/>
              <a:t>An </a:t>
            </a:r>
            <a:r>
              <a:rPr lang="en-US" sz="2400" dirty="0">
                <a:solidFill>
                  <a:schemeClr val="accent5">
                    <a:lumMod val="50000"/>
                  </a:schemeClr>
                </a:solidFill>
              </a:rPr>
              <a:t>absolute disadvantage </a:t>
            </a:r>
            <a:r>
              <a:rPr lang="en-US" sz="2400" dirty="0"/>
              <a:t>in a product does not preclude having a </a:t>
            </a:r>
            <a:r>
              <a:rPr lang="en-US" sz="2400" dirty="0">
                <a:solidFill>
                  <a:schemeClr val="accent5">
                    <a:lumMod val="50000"/>
                  </a:schemeClr>
                </a:solidFill>
              </a:rPr>
              <a:t>comparative advantage </a:t>
            </a:r>
            <a:r>
              <a:rPr lang="en-US" sz="2400" dirty="0"/>
              <a:t>in that product</a:t>
            </a:r>
          </a:p>
          <a:p>
            <a:pPr lvl="1"/>
            <a:r>
              <a:rPr lang="en-US" sz="2000" dirty="0"/>
              <a:t>Vietnam could have an absolute disadvantage in rice, but still export rice because of its comparative advantage</a:t>
            </a:r>
          </a:p>
          <a:p>
            <a:r>
              <a:rPr lang="en-US" sz="2400" dirty="0">
                <a:solidFill>
                  <a:schemeClr val="accent5">
                    <a:lumMod val="50000"/>
                  </a:schemeClr>
                </a:solidFill>
              </a:rPr>
              <a:t>Comparative advantage </a:t>
            </a:r>
            <a:r>
              <a:rPr lang="en-US" sz="2400" dirty="0"/>
              <a:t>is a more powerful concept than </a:t>
            </a:r>
            <a:r>
              <a:rPr lang="en-US" sz="2400" dirty="0">
                <a:solidFill>
                  <a:schemeClr val="accent5">
                    <a:lumMod val="50000"/>
                  </a:schemeClr>
                </a:solidFill>
              </a:rPr>
              <a:t>absolute advantage</a:t>
            </a:r>
          </a:p>
          <a:p>
            <a:pPr lvl="1"/>
            <a:r>
              <a:rPr lang="en-US" sz="2000" dirty="0"/>
              <a:t>Perhaps the </a:t>
            </a:r>
            <a:r>
              <a:rPr lang="en-US" sz="2000" dirty="0">
                <a:solidFill>
                  <a:schemeClr val="accent5">
                    <a:lumMod val="50000"/>
                  </a:schemeClr>
                </a:solidFill>
              </a:rPr>
              <a:t>most central concept </a:t>
            </a:r>
            <a:r>
              <a:rPr lang="en-US" sz="2000" dirty="0"/>
              <a:t>in international economics</a:t>
            </a:r>
          </a:p>
          <a:p>
            <a:pPr>
              <a:buNone/>
            </a:pPr>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International Trade: summary so far</a:t>
            </a:r>
          </a:p>
        </p:txBody>
      </p:sp>
      <p:sp>
        <p:nvSpPr>
          <p:cNvPr id="3" name="Content Placeholder 2"/>
          <p:cNvSpPr>
            <a:spLocks noGrp="1"/>
          </p:cNvSpPr>
          <p:nvPr>
            <p:ph idx="1"/>
          </p:nvPr>
        </p:nvSpPr>
        <p:spPr>
          <a:xfrm>
            <a:off x="457200" y="1524000"/>
            <a:ext cx="8229600" cy="4606925"/>
          </a:xfrm>
        </p:spPr>
        <p:txBody>
          <a:bodyPr/>
          <a:lstStyle/>
          <a:p>
            <a:r>
              <a:rPr lang="en-US" sz="2300" dirty="0">
                <a:solidFill>
                  <a:schemeClr val="accent5">
                    <a:lumMod val="50000"/>
                  </a:schemeClr>
                </a:solidFill>
              </a:rPr>
              <a:t>Differences in technology-determined supply conditions between the countries of the world give rise to complementary patterns of comparative advantage. These patterns of comparative advantage, in turn, make possible complementary patterns of international trade. </a:t>
            </a:r>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Gains from Trade</a:t>
            </a:r>
          </a:p>
        </p:txBody>
      </p:sp>
      <p:sp>
        <p:nvSpPr>
          <p:cNvPr id="3" name="Content Placeholder 2"/>
          <p:cNvSpPr>
            <a:spLocks noGrp="1"/>
          </p:cNvSpPr>
          <p:nvPr>
            <p:ph idx="1"/>
          </p:nvPr>
        </p:nvSpPr>
        <p:spPr/>
        <p:txBody>
          <a:bodyPr/>
          <a:lstStyle/>
          <a:p>
            <a:r>
              <a:rPr lang="en-US" sz="2800" dirty="0"/>
              <a:t>Should a country actually give up autarky in favor of importing and exporting?</a:t>
            </a:r>
          </a:p>
          <a:p>
            <a:r>
              <a:rPr lang="en-US" sz="2800" dirty="0"/>
              <a:t>Figure 3.5 shows that the movement from autarky to trade (points A to C) increases consumption of </a:t>
            </a:r>
            <a:r>
              <a:rPr lang="en-US" sz="2800" i="1" dirty="0"/>
              <a:t>both</a:t>
            </a:r>
            <a:r>
              <a:rPr lang="en-US" sz="2800" dirty="0"/>
              <a:t> rice </a:t>
            </a:r>
            <a:r>
              <a:rPr lang="en-US" sz="2800" i="1" dirty="0"/>
              <a:t>and</a:t>
            </a:r>
            <a:r>
              <a:rPr lang="en-US" sz="2800" dirty="0"/>
              <a:t> motorcycles</a:t>
            </a:r>
          </a:p>
          <a:p>
            <a:r>
              <a:rPr lang="en-US" sz="2800" dirty="0"/>
              <a:t>Increased consumption of both goods implies that economic welfare has increased</a:t>
            </a:r>
          </a:p>
          <a:p>
            <a:pPr lvl="1"/>
            <a:r>
              <a:rPr lang="en-US" sz="2400" dirty="0"/>
              <a:t>Vietnam and Japan have experienced </a:t>
            </a:r>
            <a:r>
              <a:rPr lang="en-US" sz="2400" dirty="0">
                <a:solidFill>
                  <a:schemeClr val="accent5">
                    <a:lumMod val="50000"/>
                  </a:schemeClr>
                </a:solidFill>
              </a:rPr>
              <a:t>mutual gains </a:t>
            </a:r>
            <a:r>
              <a:rPr lang="en-US" sz="2400" dirty="0"/>
              <a:t>from trade based on comparative advantage</a:t>
            </a:r>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Gains from Trade: Caveats</a:t>
            </a:r>
          </a:p>
        </p:txBody>
      </p:sp>
      <p:sp>
        <p:nvSpPr>
          <p:cNvPr id="3" name="Content Placeholder 2"/>
          <p:cNvSpPr>
            <a:spLocks noGrp="1"/>
          </p:cNvSpPr>
          <p:nvPr>
            <p:ph idx="1"/>
          </p:nvPr>
        </p:nvSpPr>
        <p:spPr/>
        <p:txBody>
          <a:bodyPr/>
          <a:lstStyle/>
          <a:p>
            <a:r>
              <a:rPr lang="en-US" sz="2400" dirty="0"/>
              <a:t>Strict assumptions: only one resource (labor), perfect competition, full employment, profit maximization. No international migration. Countries differ from one another in only technological efficiency.</a:t>
            </a:r>
          </a:p>
          <a:p>
            <a:r>
              <a:rPr lang="en-US" sz="2400" dirty="0"/>
              <a:t>Gains from trade occur for the country </a:t>
            </a:r>
            <a:r>
              <a:rPr lang="en-US" sz="2400" i="1" dirty="0"/>
              <a:t>as a whole </a:t>
            </a:r>
            <a:r>
              <a:rPr lang="en-US" sz="2400" dirty="0"/>
              <a:t>-- there will be groups that lose from increased trade</a:t>
            </a:r>
          </a:p>
          <a:p>
            <a:pPr lvl="1"/>
            <a:r>
              <a:rPr lang="en-US" sz="2400" dirty="0"/>
              <a:t>These groups will oppose increased trade despite the overall gains to their country </a:t>
            </a:r>
          </a:p>
          <a:p>
            <a:r>
              <a:rPr lang="en-US" sz="2400" dirty="0"/>
              <a:t>Some goods are traded that do not contribute to increased welfare such as land mines, heroin, and prostitution services </a:t>
            </a:r>
          </a:p>
          <a:p>
            <a:endParaRPr lang="en-US" sz="32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Comparative Advantage: Analytical Elements</a:t>
            </a:r>
          </a:p>
        </p:txBody>
      </p:sp>
      <p:sp>
        <p:nvSpPr>
          <p:cNvPr id="3" name="Content Placeholder 2"/>
          <p:cNvSpPr>
            <a:spLocks noGrp="1"/>
          </p:cNvSpPr>
          <p:nvPr>
            <p:ph idx="1"/>
          </p:nvPr>
        </p:nvSpPr>
        <p:spPr/>
        <p:txBody>
          <a:bodyPr/>
          <a:lstStyle/>
          <a:p>
            <a:r>
              <a:rPr lang="en-US" dirty="0"/>
              <a:t>Countries</a:t>
            </a:r>
          </a:p>
          <a:p>
            <a:r>
              <a:rPr lang="en-US" dirty="0"/>
              <a:t>Sectors</a:t>
            </a:r>
          </a:p>
          <a:p>
            <a:r>
              <a:rPr lang="en-US" dirty="0"/>
              <a:t>Factors of production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Comparative Advantage</a:t>
            </a:r>
          </a:p>
        </p:txBody>
      </p:sp>
      <p:sp>
        <p:nvSpPr>
          <p:cNvPr id="3" name="Content Placeholder 2"/>
          <p:cNvSpPr>
            <a:spLocks noGrp="1"/>
          </p:cNvSpPr>
          <p:nvPr>
            <p:ph idx="1"/>
          </p:nvPr>
        </p:nvSpPr>
        <p:spPr/>
        <p:txBody>
          <a:bodyPr/>
          <a:lstStyle/>
          <a:p>
            <a:r>
              <a:rPr lang="en-US" sz="2800" dirty="0"/>
              <a:t>As incomes increases in Vietnam, consumers began to think about a motorcycle</a:t>
            </a:r>
          </a:p>
          <a:p>
            <a:r>
              <a:rPr lang="en-US" sz="2800" dirty="0"/>
              <a:t>In this chapter, we will place motorcycles alongside rice so that you can begin to understand</a:t>
            </a:r>
          </a:p>
          <a:p>
            <a:pPr lvl="1"/>
            <a:r>
              <a:rPr lang="en-US" sz="2400" dirty="0"/>
              <a:t>Concept of </a:t>
            </a:r>
            <a:r>
              <a:rPr lang="en-US" sz="2400" b="1" dirty="0">
                <a:solidFill>
                  <a:schemeClr val="accent5">
                    <a:lumMod val="50000"/>
                  </a:schemeClr>
                </a:solidFill>
              </a:rPr>
              <a:t>comparative advantage </a:t>
            </a:r>
            <a:r>
              <a:rPr lang="en-US" sz="2400" dirty="0"/>
              <a:t>and its role in generating patterns of trade among the countries of the world</a:t>
            </a:r>
          </a:p>
          <a:p>
            <a:pPr lvl="1"/>
            <a:r>
              <a:rPr lang="en-US" sz="2400" dirty="0"/>
              <a:t>Requires the use of a </a:t>
            </a:r>
            <a:r>
              <a:rPr lang="en-US" sz="2400" b="1" dirty="0">
                <a:solidFill>
                  <a:schemeClr val="accent5">
                    <a:lumMod val="50000"/>
                  </a:schemeClr>
                </a:solidFill>
              </a:rPr>
              <a:t>production possibilities frontier </a:t>
            </a:r>
            <a:r>
              <a:rPr lang="en-US" sz="2400" dirty="0"/>
              <a:t>(PPF)</a:t>
            </a:r>
          </a:p>
          <a:p>
            <a:endParaRPr lang="en-US"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Review of PPFs</a:t>
            </a:r>
          </a:p>
        </p:txBody>
      </p:sp>
      <p:sp>
        <p:nvSpPr>
          <p:cNvPr id="3" name="Content Placeholder 2"/>
          <p:cNvSpPr>
            <a:spLocks noGrp="1"/>
          </p:cNvSpPr>
          <p:nvPr>
            <p:ph idx="1"/>
          </p:nvPr>
        </p:nvSpPr>
        <p:spPr>
          <a:xfrm>
            <a:off x="457200" y="1905000"/>
            <a:ext cx="8229600" cy="4225925"/>
          </a:xfrm>
        </p:spPr>
        <p:txBody>
          <a:bodyPr/>
          <a:lstStyle/>
          <a:p>
            <a:r>
              <a:rPr lang="en-US" b="1" dirty="0">
                <a:solidFill>
                  <a:schemeClr val="accent5">
                    <a:lumMod val="50000"/>
                  </a:schemeClr>
                </a:solidFill>
              </a:rPr>
              <a:t>PPFs</a:t>
            </a:r>
            <a:r>
              <a:rPr lang="en-US" dirty="0"/>
              <a:t> depict the combinations of output of two goods (rice and motorcycles) that the economy (Vietnam or Japan) can produce given its available resources and technology.</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69EDA4-6FEC-E545-B874-28BCD79996B3}"/>
              </a:ext>
            </a:extLst>
          </p:cNvPr>
          <p:cNvSpPr txBox="1">
            <a:spLocks noGrp="1"/>
          </p:cNvSpPr>
          <p:nvPr>
            <p:ph type="title" idx="4294967295"/>
          </p:nvPr>
        </p:nvSpPr>
        <p:spPr>
          <a:xfrm>
            <a:off x="1600200" y="5714999"/>
            <a:ext cx="2257990"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chemeClr val="tx2"/>
                </a:solidFill>
                <a:effectLst/>
                <a:uLnTx/>
                <a:uFillTx/>
                <a:latin typeface="Arial" charset="0"/>
                <a:ea typeface="+mn-ea"/>
                <a:cs typeface="+mn-cs"/>
              </a:rPr>
              <a:t>Figure 3.6: The PPF</a:t>
            </a:r>
          </a:p>
        </p:txBody>
      </p:sp>
      <p:pic>
        <p:nvPicPr>
          <p:cNvPr id="8" name="Picture 2" descr="&quot;Graph depicting a production possibility frontier (PPF). The horizontal axis is labeled 'Qᵣ' (quantity of good R), and the vertical axis is labeled 'Qₘ' (quantity of good M).&#10;&#10;The curve represents the PPF, showing the trade-off between producing quantities of Qᵣ and Qₘ.&#10;Two points on the curve are labeled: 'A' and 'B.' Point A corresponds to (Qᴹᴬ, Qᴿᴬ), and Point B corresponds to (Qᴹᴮ, Qᴿᴮ), with dashed lines indicating their respective values on the axes.&#10;Point 'C' lies above and to the right of the PPF, representing an unattainable production level given current resources.&#10;Point 'D' lies below and to the left of the PPF, representing an inefficient use of resources.&#10;This graph illustrates the concept of opportunity cost, efficiency, and feasibility within a production system.&quot;">
            <a:extLst>
              <a:ext uri="{FF2B5EF4-FFF2-40B4-BE49-F238E27FC236}">
                <a16:creationId xmlns:a16="http://schemas.microsoft.com/office/drawing/2014/main" id="{FB9B5FED-4410-9F49-B0C7-C592077B3E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298052"/>
            <a:ext cx="5334000" cy="4261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D04FA9D5-D179-5048-AAD4-3AF30F633680}"/>
              </a:ext>
            </a:extLst>
          </p:cNvPr>
          <p:cNvSpPr/>
          <p:nvPr/>
        </p:nvSpPr>
        <p:spPr>
          <a:xfrm>
            <a:off x="4267200" y="3124200"/>
            <a:ext cx="4572000" cy="1200329"/>
          </a:xfrm>
          <a:prstGeom prst="rect">
            <a:avLst/>
          </a:prstGeom>
        </p:spPr>
        <p:txBody>
          <a:bodyPr>
            <a:spAutoFit/>
          </a:bodyPr>
          <a:lstStyle/>
          <a:p>
            <a:pPr lvl="1"/>
            <a:r>
              <a:rPr lang="en-US" dirty="0">
                <a:solidFill>
                  <a:srgbClr val="C00000"/>
                </a:solidFill>
              </a:rPr>
              <a:t>A: full employment on the PPF</a:t>
            </a:r>
          </a:p>
          <a:p>
            <a:pPr lvl="1"/>
            <a:r>
              <a:rPr lang="en-US" dirty="0">
                <a:solidFill>
                  <a:srgbClr val="C00000"/>
                </a:solidFill>
              </a:rPr>
              <a:t>B: full employment on the PPF</a:t>
            </a:r>
          </a:p>
          <a:p>
            <a:pPr lvl="1"/>
            <a:r>
              <a:rPr lang="en-US" dirty="0">
                <a:solidFill>
                  <a:srgbClr val="C00000"/>
                </a:solidFill>
              </a:rPr>
              <a:t>C: not feasible</a:t>
            </a:r>
          </a:p>
          <a:p>
            <a:pPr lvl="1"/>
            <a:r>
              <a:rPr lang="en-US" dirty="0">
                <a:solidFill>
                  <a:srgbClr val="C00000"/>
                </a:solidFill>
              </a:rPr>
              <a:t>D: feasible with unemployed resources</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Autarky and Comparative Advantage</a:t>
            </a:r>
          </a:p>
        </p:txBody>
      </p:sp>
      <p:sp>
        <p:nvSpPr>
          <p:cNvPr id="3" name="Content Placeholder 2"/>
          <p:cNvSpPr>
            <a:spLocks noGrp="1"/>
          </p:cNvSpPr>
          <p:nvPr>
            <p:ph idx="1"/>
          </p:nvPr>
        </p:nvSpPr>
        <p:spPr>
          <a:xfrm>
            <a:off x="457200" y="1600200"/>
            <a:ext cx="3581400" cy="4530725"/>
          </a:xfrm>
        </p:spPr>
        <p:txBody>
          <a:bodyPr/>
          <a:lstStyle/>
          <a:p>
            <a:r>
              <a:rPr lang="en-US" sz="2000" dirty="0"/>
              <a:t>Consider again Vietnam and Japan</a:t>
            </a:r>
          </a:p>
          <a:p>
            <a:r>
              <a:rPr lang="en-US" sz="2000" dirty="0"/>
              <a:t>Both of these countries produce two goods</a:t>
            </a:r>
            <a:r>
              <a:rPr lang="en-US" sz="2000" dirty="0">
                <a:cs typeface="Arial" charset="0"/>
              </a:rPr>
              <a:t>—</a:t>
            </a:r>
            <a:r>
              <a:rPr lang="en-US" sz="2000" dirty="0"/>
              <a:t>rice and motorcycles</a:t>
            </a:r>
          </a:p>
          <a:p>
            <a:r>
              <a:rPr lang="en-US" sz="2000" dirty="0"/>
              <a:t>Assume that demand for rice and motorcycles in both Vietnam and Japan is such that these two goods are consumed in the same, fixed proportions</a:t>
            </a:r>
            <a:endParaRPr lang="en-US" sz="1800" dirty="0"/>
          </a:p>
          <a:p>
            <a:endParaRPr lang="en-US" sz="2000" dirty="0"/>
          </a:p>
        </p:txBody>
      </p:sp>
      <p:pic>
        <p:nvPicPr>
          <p:cNvPr id="5" name="Picture 5" descr="&quot;Two side-by-side graphs are labeled 'Vietnam' on the left and 'Japan' on the right. In both graphs, the vertical axis is labeled 'Qₘ' (quantity of good M), and the horizontal axis is labeled 'Qᵣ' (quantity of good R). Each graph features a single straight line labeled 'DD,' sloping upward from the origin, representing the demand relationship between Qₘ and Qᵣ in the respective countries.&quot;">
            <a:extLst>
              <a:ext uri="{FF2B5EF4-FFF2-40B4-BE49-F238E27FC236}">
                <a16:creationId xmlns:a16="http://schemas.microsoft.com/office/drawing/2014/main" id="{26437978-A9C8-164C-B9E0-9F998AD8224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22558" y="1828800"/>
            <a:ext cx="4875403" cy="259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6AEC62CD-AD72-2544-850F-EA88A39042A1}"/>
              </a:ext>
            </a:extLst>
          </p:cNvPr>
          <p:cNvSpPr txBox="1"/>
          <p:nvPr/>
        </p:nvSpPr>
        <p:spPr>
          <a:xfrm>
            <a:off x="4608095" y="4969042"/>
            <a:ext cx="3926305" cy="584775"/>
          </a:xfrm>
          <a:prstGeom prst="rect">
            <a:avLst/>
          </a:prstGeom>
          <a:noFill/>
        </p:spPr>
        <p:txBody>
          <a:bodyPr wrap="square" rtlCol="0">
            <a:spAutoFit/>
          </a:bodyPr>
          <a:lstStyle/>
          <a:p>
            <a:r>
              <a:rPr lang="en-US" sz="1600" dirty="0">
                <a:solidFill>
                  <a:schemeClr val="tx2"/>
                </a:solidFill>
              </a:rPr>
              <a:t>Figure 3.1:  Demand Diagonals in Vietnam and Japan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Production Possibilities Frontier</a:t>
            </a:r>
          </a:p>
        </p:txBody>
      </p:sp>
      <p:sp>
        <p:nvSpPr>
          <p:cNvPr id="7" name="TextBox 6">
            <a:extLst>
              <a:ext uri="{FF2B5EF4-FFF2-40B4-BE49-F238E27FC236}">
                <a16:creationId xmlns:a16="http://schemas.microsoft.com/office/drawing/2014/main" id="{263C7BBA-CA21-2942-8E1F-5B20F558C353}"/>
              </a:ext>
            </a:extLst>
          </p:cNvPr>
          <p:cNvSpPr txBox="1"/>
          <p:nvPr/>
        </p:nvSpPr>
        <p:spPr>
          <a:xfrm>
            <a:off x="457200" y="2450598"/>
            <a:ext cx="1372766" cy="1754326"/>
          </a:xfrm>
          <a:prstGeom prst="rect">
            <a:avLst/>
          </a:prstGeom>
          <a:noFill/>
        </p:spPr>
        <p:txBody>
          <a:bodyPr wrap="square" rtlCol="0">
            <a:spAutoFit/>
          </a:bodyPr>
          <a:lstStyle/>
          <a:p>
            <a:r>
              <a:rPr lang="en-US" sz="1200" dirty="0">
                <a:solidFill>
                  <a:srgbClr val="C00000"/>
                </a:solidFill>
              </a:rPr>
              <a:t>Resource or technology conditions in Vietnam give it a production possibilities frontier (PPF) that is biased towards rice</a:t>
            </a:r>
          </a:p>
        </p:txBody>
      </p:sp>
      <p:pic>
        <p:nvPicPr>
          <p:cNvPr id="5" name="Picture 2" descr="&quot;Two side-by-side graphs are shown, labeled 'Vietnam' on the left and 'Japan' on the right. Both graphs have the vertical axis labeled 'Qₘ' (quantity of good M) and the horizontal axis labeled 'Qᵣ' (quantity of good R).&#10;&#10;In the Vietnam graph:&#10;&#10;A downward-sloping straight line is drawn, representing the production possibility frontier (PPF).&#10;The endpoints of the line are labeled as &#10;𝐿&#10;𝑣&#10;/&#10;𝑎&#10;𝑚&#10;𝑣&#10;L &#10;v&#10; /a &#10;m&#10;v&#10;​&#10;  on the Qₘ axis and &#10;𝐿&#10;𝑣&#10;/&#10;𝑎&#10;𝑟&#10;𝑣&#10;L &#10;v&#10; /a &#10;r&#10;v&#10;​&#10;  on the Qᵣ axis.&#10;The slope of the line is labeled as &#10;−&#10;𝑎&#10;𝑟&#10;𝑣&#10;/&#10;𝑎&#10;𝑚&#10;𝑣&#10;−a &#10;r&#10;v&#10;​&#10; /a &#10;m&#10;v&#10;​&#10; .&#10;In the Japan graph:&#10;&#10;A similar downward-sloping line is drawn, representing Japan's PPF.&#10;The endpoints are labeled &#10;𝐿&#10;𝑗&#10;/&#10;𝑎&#10;𝑚&#10;𝑗&#10;L &#10;j&#10; /a &#10;m&#10;j&#10;​&#10;  on the Qₘ axis and &#10;𝐿&#10;𝑗&#10;/&#10;𝑎&#10;𝑟&#10;𝑗&#10;L &#10;j&#10; /a &#10;r&#10;j&#10;​&#10;  on the Qᵣ axis.&#10;The slope of the line is labeled as &#10;−&#10;𝑎&#10;𝑟&#10;𝑗&#10;/&#10;𝑎&#10;𝑚&#10;𝑗&#10;−a &#10;r&#10;j&#10;​&#10; /a &#10;m&#10;j&#10;​&#10; .&#10;These graphs illustrate the trade-offs in production for Vietnam and Japan, with the slopes representing the opportunity costs of producing one good in terms of the other.&quot;">
            <a:extLst>
              <a:ext uri="{FF2B5EF4-FFF2-40B4-BE49-F238E27FC236}">
                <a16:creationId xmlns:a16="http://schemas.microsoft.com/office/drawing/2014/main" id="{758BB2CB-4578-0047-A470-695BCB21160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7312" y="1284436"/>
            <a:ext cx="5479544" cy="2959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4251B091-48B0-6C4F-9F85-7D68AB976F4D}"/>
              </a:ext>
            </a:extLst>
          </p:cNvPr>
          <p:cNvSpPr txBox="1"/>
          <p:nvPr/>
        </p:nvSpPr>
        <p:spPr>
          <a:xfrm>
            <a:off x="7563339" y="2450598"/>
            <a:ext cx="1239252" cy="1384995"/>
          </a:xfrm>
          <a:prstGeom prst="rect">
            <a:avLst/>
          </a:prstGeom>
          <a:noFill/>
        </p:spPr>
        <p:txBody>
          <a:bodyPr wrap="square" rtlCol="0">
            <a:spAutoFit/>
          </a:bodyPr>
          <a:lstStyle>
            <a:defPPr>
              <a:defRPr lang="en-US"/>
            </a:defPPr>
            <a:lvl1pPr>
              <a:defRPr sz="1200">
                <a:solidFill>
                  <a:srgbClr val="C00000"/>
                </a:solidFill>
              </a:defRPr>
            </a:lvl1pPr>
          </a:lstStyle>
          <a:p>
            <a:r>
              <a:rPr lang="en-US" dirty="0"/>
              <a:t>Resource or technology conditions in Japan give it a PPF that is biased towards motorcycles</a:t>
            </a:r>
          </a:p>
        </p:txBody>
      </p:sp>
      <p:sp>
        <p:nvSpPr>
          <p:cNvPr id="6" name="TextBox 5">
            <a:extLst>
              <a:ext uri="{FF2B5EF4-FFF2-40B4-BE49-F238E27FC236}">
                <a16:creationId xmlns:a16="http://schemas.microsoft.com/office/drawing/2014/main" id="{F8E471AF-11D0-2E4C-9313-E7BCE8D9221B}"/>
              </a:ext>
            </a:extLst>
          </p:cNvPr>
          <p:cNvSpPr txBox="1"/>
          <p:nvPr/>
        </p:nvSpPr>
        <p:spPr>
          <a:xfrm>
            <a:off x="1997312" y="4551597"/>
            <a:ext cx="5772825" cy="338554"/>
          </a:xfrm>
          <a:prstGeom prst="rect">
            <a:avLst/>
          </a:prstGeom>
          <a:noFill/>
        </p:spPr>
        <p:txBody>
          <a:bodyPr wrap="square" rtlCol="0">
            <a:spAutoFit/>
          </a:bodyPr>
          <a:lstStyle/>
          <a:p>
            <a:r>
              <a:rPr lang="en-US" sz="1600" dirty="0">
                <a:solidFill>
                  <a:schemeClr val="tx2"/>
                </a:solidFill>
              </a:rPr>
              <a:t>Figure 3.2:  Ricardian PPFs in Vietnam and Japan</a:t>
            </a:r>
          </a:p>
        </p:txBody>
      </p:sp>
      <p:sp>
        <p:nvSpPr>
          <p:cNvPr id="3" name="Content Placeholder 2"/>
          <p:cNvSpPr>
            <a:spLocks noGrp="1"/>
          </p:cNvSpPr>
          <p:nvPr>
            <p:ph idx="1"/>
          </p:nvPr>
        </p:nvSpPr>
        <p:spPr>
          <a:xfrm>
            <a:off x="304800" y="5032373"/>
            <a:ext cx="8153400" cy="1139825"/>
          </a:xfrm>
        </p:spPr>
        <p:txBody>
          <a:bodyPr/>
          <a:lstStyle/>
          <a:p>
            <a:r>
              <a:rPr lang="en-US" sz="1600" dirty="0"/>
              <a:t>Vietnam might have superior technology in rice production, and Japan might have superior technology in motorcycle production or</a:t>
            </a:r>
          </a:p>
          <a:p>
            <a:r>
              <a:rPr lang="en-US" sz="1600" dirty="0"/>
              <a:t>Vietnam might be better endowed in rice production factors (land and labor), and Japan might be better endowed in motorcycles production factors (physical capital)</a:t>
            </a:r>
          </a:p>
          <a:p>
            <a:endParaRPr lang="en-US" sz="1600" dirty="0"/>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8793-10BE-D94B-8B9A-89892BAA37DE}"/>
              </a:ext>
            </a:extLst>
          </p:cNvPr>
          <p:cNvSpPr>
            <a:spLocks noGrp="1"/>
          </p:cNvSpPr>
          <p:nvPr>
            <p:ph type="title"/>
          </p:nvPr>
        </p:nvSpPr>
        <p:spPr/>
        <p:txBody>
          <a:bodyPr/>
          <a:lstStyle/>
          <a:p>
            <a:r>
              <a:rPr lang="en-US" sz="4400" dirty="0"/>
              <a:t>Production Possibilities Frontier</a:t>
            </a:r>
            <a:endParaRPr lang="en-US" dirty="0"/>
          </a:p>
        </p:txBody>
      </p:sp>
      <p:sp>
        <p:nvSpPr>
          <p:cNvPr id="3" name="Content Placeholder 2">
            <a:extLst>
              <a:ext uri="{FF2B5EF4-FFF2-40B4-BE49-F238E27FC236}">
                <a16:creationId xmlns:a16="http://schemas.microsoft.com/office/drawing/2014/main" id="{DED5D133-3F51-0F4E-B3E7-A20C80B939F1}"/>
              </a:ext>
            </a:extLst>
          </p:cNvPr>
          <p:cNvSpPr>
            <a:spLocks noGrp="1"/>
          </p:cNvSpPr>
          <p:nvPr>
            <p:ph idx="1"/>
          </p:nvPr>
        </p:nvSpPr>
        <p:spPr/>
        <p:txBody>
          <a:bodyPr/>
          <a:lstStyle/>
          <a:p>
            <a:r>
              <a:rPr lang="en-US" dirty="0"/>
              <a:t>PPFs are a special sort of resource constraint.</a:t>
            </a:r>
          </a:p>
          <a:p>
            <a:r>
              <a:rPr lang="en-US" dirty="0"/>
              <a:t>the slope of any resource constraint gives the </a:t>
            </a:r>
            <a:r>
              <a:rPr lang="en-US" b="1" dirty="0">
                <a:solidFill>
                  <a:schemeClr val="accent5">
                    <a:lumMod val="50000"/>
                  </a:schemeClr>
                </a:solidFill>
              </a:rPr>
              <a:t>opportunity cost </a:t>
            </a:r>
            <a:r>
              <a:rPr lang="en-US" dirty="0"/>
              <a:t>of the item on the horizontal axis of the diagram.</a:t>
            </a:r>
          </a:p>
          <a:p>
            <a:pPr lvl="1"/>
            <a:r>
              <a:rPr lang="en-US" dirty="0"/>
              <a:t>(Which country has the lower opportunity cost of rice? Vietnam)</a:t>
            </a:r>
          </a:p>
          <a:p>
            <a:endParaRPr lang="en-US" dirty="0"/>
          </a:p>
        </p:txBody>
      </p:sp>
      <p:sp>
        <p:nvSpPr>
          <p:cNvPr id="4" name="Footer Placeholder 3">
            <a:extLst>
              <a:ext uri="{FF2B5EF4-FFF2-40B4-BE49-F238E27FC236}">
                <a16:creationId xmlns:a16="http://schemas.microsoft.com/office/drawing/2014/main" id="{24707907-77F5-274F-87CD-0540D4C06661}"/>
              </a:ext>
            </a:extLst>
          </p:cNvPr>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extLst>
      <p:ext uri="{BB962C8B-B14F-4D97-AF65-F5344CB8AC3E}">
        <p14:creationId xmlns:p14="http://schemas.microsoft.com/office/powerpoint/2010/main" val="200760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1135"/>
            <a:ext cx="8229600" cy="1139825"/>
          </a:xfrm>
        </p:spPr>
        <p:txBody>
          <a:bodyPr/>
          <a:lstStyle/>
          <a:p>
            <a:r>
              <a:rPr lang="en-US" sz="4000" dirty="0"/>
              <a:t>Autarky and Comparative Advantage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90525" y="1081087"/>
                <a:ext cx="3810000" cy="4911725"/>
              </a:xfrm>
            </p:spPr>
            <p:txBody>
              <a:bodyPr/>
              <a:lstStyle/>
              <a:p>
                <a:r>
                  <a:rPr lang="en-US" sz="2000" dirty="0"/>
                  <a:t>Assumption: </a:t>
                </a:r>
                <a:r>
                  <a:rPr lang="en-US" sz="1800" dirty="0"/>
                  <a:t>With full employment (which puts the economies on rather than inside the PPF), profit maximization, and perfect competition, opportunity costs of production are fully reflected in relative prices.</a:t>
                </a:r>
              </a:p>
              <a:p>
                <a:r>
                  <a:rPr lang="en-US" sz="1800" dirty="0"/>
                  <a:t>the constant slopes of the two PPFs where the demand diagonal crosses it are the relative prices of rice in the two countries: </a:t>
                </a:r>
              </a:p>
              <a:p>
                <a:pPr algn="ctr"/>
                <a14:m>
                  <m:oMath xmlns:m="http://schemas.openxmlformats.org/officeDocument/2006/math">
                    <m:sSup>
                      <m:sSupPr>
                        <m:ctrlPr>
                          <a:rPr lang="en-US" sz="1800" b="0" i="1" smtClean="0">
                            <a:latin typeface="Cambria Math" panose="02040503050406030204" pitchFamily="18" charset="0"/>
                          </a:rPr>
                        </m:ctrlPr>
                      </m:sSupPr>
                      <m:e>
                        <m:r>
                          <m:rPr>
                            <m:nor/>
                          </m:rPr>
                          <a:rPr lang="en-US" sz="1800" dirty="0"/>
                          <m:t>(</m:t>
                        </m:r>
                        <m:f>
                          <m:fPr>
                            <m:type m:val="skw"/>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panose="02040503050406030204" pitchFamily="18" charset="0"/>
                                  </a:rPr>
                                  <m:t>𝑃</m:t>
                                </m:r>
                              </m:e>
                              <m:sub>
                                <m:r>
                                  <a:rPr lang="en-US" sz="1800" i="1">
                                    <a:latin typeface="Cambria Math" panose="02040503050406030204" pitchFamily="18" charset="0"/>
                                  </a:rPr>
                                  <m:t>𝑅</m:t>
                                </m:r>
                              </m:sub>
                            </m:sSub>
                          </m:num>
                          <m:den>
                            <m:sSub>
                              <m:sSubPr>
                                <m:ctrlPr>
                                  <a:rPr lang="en-US" sz="1800" i="1">
                                    <a:latin typeface="Cambria Math" panose="02040503050406030204" pitchFamily="18" charset="0"/>
                                  </a:rPr>
                                </m:ctrlPr>
                              </m:sSubPr>
                              <m:e>
                                <m:r>
                                  <a:rPr lang="en-US" sz="1800" i="1">
                                    <a:latin typeface="Cambria Math" panose="02040503050406030204" pitchFamily="18" charset="0"/>
                                  </a:rPr>
                                  <m:t>𝑃</m:t>
                                </m:r>
                              </m:e>
                              <m:sub>
                                <m:r>
                                  <a:rPr lang="en-US" sz="1800" i="1">
                                    <a:latin typeface="Cambria Math" panose="02040503050406030204" pitchFamily="18" charset="0"/>
                                  </a:rPr>
                                  <m:t>𝑀</m:t>
                                </m:r>
                              </m:sub>
                            </m:sSub>
                          </m:den>
                        </m:f>
                        <m:r>
                          <a:rPr lang="en-US" sz="1800" i="1">
                            <a:latin typeface="Cambria Math" panose="02040503050406030204" pitchFamily="18" charset="0"/>
                          </a:rPr>
                          <m:t>)</m:t>
                        </m:r>
                      </m:e>
                      <m:sup>
                        <m:r>
                          <a:rPr lang="en-US" sz="1800" b="0" i="1" smtClean="0">
                            <a:latin typeface="Cambria Math" panose="02040503050406030204" pitchFamily="18" charset="0"/>
                          </a:rPr>
                          <m:t>𝑉</m:t>
                        </m:r>
                      </m:sup>
                    </m:sSup>
                    <m:r>
                      <a:rPr lang="en-US" sz="1800" b="0" i="1" smtClean="0">
                        <a:latin typeface="Cambria Math" panose="02040503050406030204" pitchFamily="18" charset="0"/>
                      </a:rPr>
                      <m:t>&lt;</m:t>
                    </m:r>
                  </m:oMath>
                </a14:m>
                <a:r>
                  <a:rPr lang="en-US" sz="1800" dirty="0"/>
                  <a:t> </a:t>
                </a:r>
                <a14:m>
                  <m:oMath xmlns:m="http://schemas.openxmlformats.org/officeDocument/2006/math">
                    <m:sSup>
                      <m:sSupPr>
                        <m:ctrlPr>
                          <a:rPr lang="en-US" sz="1800" i="1">
                            <a:latin typeface="Cambria Math" panose="02040503050406030204" pitchFamily="18" charset="0"/>
                          </a:rPr>
                        </m:ctrlPr>
                      </m:sSupPr>
                      <m:e>
                        <m:r>
                          <m:rPr>
                            <m:nor/>
                          </m:rPr>
                          <a:rPr lang="en-US" sz="1800" dirty="0"/>
                          <m:t>(</m:t>
                        </m:r>
                        <m:f>
                          <m:fPr>
                            <m:type m:val="skw"/>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panose="02040503050406030204" pitchFamily="18" charset="0"/>
                                  </a:rPr>
                                  <m:t>𝑃</m:t>
                                </m:r>
                              </m:e>
                              <m:sub>
                                <m:r>
                                  <a:rPr lang="en-US" sz="1800" i="1">
                                    <a:latin typeface="Cambria Math" panose="02040503050406030204" pitchFamily="18" charset="0"/>
                                  </a:rPr>
                                  <m:t>𝑅</m:t>
                                </m:r>
                              </m:sub>
                            </m:sSub>
                          </m:num>
                          <m:den>
                            <m:sSub>
                              <m:sSubPr>
                                <m:ctrlPr>
                                  <a:rPr lang="en-US" sz="1800" i="1">
                                    <a:latin typeface="Cambria Math" panose="02040503050406030204" pitchFamily="18" charset="0"/>
                                  </a:rPr>
                                </m:ctrlPr>
                              </m:sSubPr>
                              <m:e>
                                <m:r>
                                  <a:rPr lang="en-US" sz="1800" i="1">
                                    <a:latin typeface="Cambria Math" panose="02040503050406030204" pitchFamily="18" charset="0"/>
                                  </a:rPr>
                                  <m:t>𝑃</m:t>
                                </m:r>
                              </m:e>
                              <m:sub>
                                <m:r>
                                  <a:rPr lang="en-US" sz="1800" i="1">
                                    <a:latin typeface="Cambria Math" panose="02040503050406030204" pitchFamily="18" charset="0"/>
                                  </a:rPr>
                                  <m:t>𝑀</m:t>
                                </m:r>
                              </m:sub>
                            </m:sSub>
                          </m:den>
                        </m:f>
                        <m:r>
                          <a:rPr lang="en-US" sz="1800" i="1">
                            <a:latin typeface="Cambria Math" panose="02040503050406030204" pitchFamily="18" charset="0"/>
                          </a:rPr>
                          <m:t>)</m:t>
                        </m:r>
                      </m:e>
                      <m:sup>
                        <m:r>
                          <a:rPr lang="en-US" sz="1800" b="0" i="1" smtClean="0">
                            <a:latin typeface="Cambria Math" panose="02040503050406030204" pitchFamily="18" charset="0"/>
                          </a:rPr>
                          <m:t>𝐽</m:t>
                        </m:r>
                      </m:sup>
                    </m:sSup>
                  </m:oMath>
                </a14:m>
                <a:endParaRPr lang="en-US" sz="1800" dirty="0"/>
              </a:p>
              <a:p>
                <a:r>
                  <a:rPr lang="en-US" sz="1800" dirty="0"/>
                  <a:t>(under autarky, the opportunity cost/relative price of rice is lower in Vietnam than in Japan)</a:t>
                </a:r>
                <a:endParaRPr lang="en-US" sz="2200" dirty="0"/>
              </a:p>
              <a:p>
                <a:pPr>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90525" y="1081087"/>
                <a:ext cx="3810000" cy="4911725"/>
              </a:xfrm>
              <a:blipFill>
                <a:blip r:embed="rId3"/>
                <a:stretch>
                  <a:fillRect t="-515" r="-1661" b="-4124"/>
                </a:stretch>
              </a:blipFill>
            </p:spPr>
            <p:txBody>
              <a:bodyPr/>
              <a:lstStyle/>
              <a:p>
                <a:r>
                  <a:rPr lang="en-US">
                    <a:noFill/>
                  </a:rPr>
                  <a:t> </a:t>
                </a:r>
              </a:p>
            </p:txBody>
          </p:sp>
        </mc:Fallback>
      </mc:AlternateContent>
      <p:graphicFrame>
        <p:nvGraphicFramePr>
          <p:cNvPr id="6"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773537439"/>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name="Equation" r:id="rId4" imgW="114120" imgH="215640" progId="Equation.3">
                  <p:embed/>
                </p:oleObj>
              </mc:Choice>
              <mc:Fallback>
                <p:oleObj name="Equation" r:id="rId4" imgW="114120" imgH="21564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 name="Picture 2" descr="&quot;Two side-by-side graphs are shown, labeled 'Vietnam' on the left and 'Japan' on the right. Both graphs have the vertical axis labeled 'Qₘ' (quantity of good M) and the horizontal axis labeled 'Qᵣ' (quantity of good R).&#10;&#10;In the Vietnam graph:&#10;&#10;A downward-sloping production possibility frontier (PPF) is shown, with endpoints labeled at maximum quantities of good M and good R.&#10;A dashed line intersects the graph, representing a price ratio.&#10;Three points are labeled:&#10;'A,' where the PPF and a straight line intersect.&#10;'B,' at the maximum production point for good R on the PPF.&#10;'C,' located above point 'A' on the dashed line.&#10;In the Japan graph:&#10;&#10;A similar PPF is shown, with endpoints at maximum quantities of good M and good R.&#10;A dashed line, parallel to the one in the Vietnam graph, intersects this graph as well.&#10;Three points are labeled:&#10;'A,' where the PPF and a straight line intersect.&#10;'B,' at the maximum production point for good M on the PPF.&#10;'C,' located on the dashed line closer to the Qᵣ axis.&#10;These graphs illustrate the production and consumption possibilities for Vietnam and Japan, highlighting the impact of trade and resource allocation.&quot;">
            <a:extLst>
              <a:ext uri="{FF2B5EF4-FFF2-40B4-BE49-F238E27FC236}">
                <a16:creationId xmlns:a16="http://schemas.microsoft.com/office/drawing/2014/main" id="{27E1179D-8B21-0D48-ACC8-6D5FA587266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25305" y="2128998"/>
            <a:ext cx="4903458"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9254EA29-5ACC-3346-B2C4-C63A3720BBDB}"/>
              </a:ext>
            </a:extLst>
          </p:cNvPr>
          <p:cNvSpPr txBox="1"/>
          <p:nvPr/>
        </p:nvSpPr>
        <p:spPr>
          <a:xfrm>
            <a:off x="4514850" y="5303838"/>
            <a:ext cx="4413913" cy="523220"/>
          </a:xfrm>
          <a:prstGeom prst="rect">
            <a:avLst/>
          </a:prstGeom>
          <a:noFill/>
        </p:spPr>
        <p:txBody>
          <a:bodyPr wrap="square" rtlCol="0">
            <a:spAutoFit/>
          </a:bodyPr>
          <a:lstStyle/>
          <a:p>
            <a:r>
              <a:rPr lang="en-US" sz="1400" dirty="0">
                <a:solidFill>
                  <a:schemeClr val="tx2"/>
                </a:solidFill>
              </a:rPr>
              <a:t>Figure 3.3 Autarky in the Ricardian model in Vietnam and Japan</a:t>
            </a:r>
          </a:p>
        </p:txBody>
      </p:sp>
      <p:sp>
        <p:nvSpPr>
          <p:cNvPr id="4" name="Footer Placeholder 3"/>
          <p:cNvSpPr>
            <a:spLocks noGrp="1"/>
          </p:cNvSpPr>
          <p:nvPr>
            <p:ph type="ftr" sz="quarter" idx="11"/>
          </p:nvPr>
        </p:nvSpPr>
        <p:spPr/>
        <p:txBody>
          <a:bodyPr/>
          <a:lstStyle/>
          <a:p>
            <a:r>
              <a:rPr lang="en-US" altLang="en-US" dirty="0"/>
              <a:t>© Kenneth A. Reinert, </a:t>
            </a:r>
          </a:p>
          <a:p>
            <a:r>
              <a:rPr lang="en-US" altLang="en-US" dirty="0"/>
              <a:t>Cambridge University Press 2021</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EE24C4ABA1C94593A5D5AEAECA7343" ma:contentTypeVersion="17" ma:contentTypeDescription="Create a new document." ma:contentTypeScope="" ma:versionID="de76bc3a2869181d2446d923ea4b6be0">
  <xsd:schema xmlns:xsd="http://www.w3.org/2001/XMLSchema" xmlns:xs="http://www.w3.org/2001/XMLSchema" xmlns:p="http://schemas.microsoft.com/office/2006/metadata/properties" xmlns:ns2="4fac8261-9e7f-49bd-9ad1-3d8ff24d3444" xmlns:ns3="c00e84f8-d27d-4a88-9238-e8ac26935f62" targetNamespace="http://schemas.microsoft.com/office/2006/metadata/properties" ma:root="true" ma:fieldsID="8c68cffba3d78558ab75daf1a85a67bd" ns2:_="" ns3:_="">
    <xsd:import namespace="4fac8261-9e7f-49bd-9ad1-3d8ff24d3444"/>
    <xsd:import namespace="c00e84f8-d27d-4a88-9238-e8ac26935f62"/>
    <xsd:element name="properties">
      <xsd:complexType>
        <xsd:sequence>
          <xsd:element name="documentManagement">
            <xsd:complexType>
              <xsd:all>
                <xsd:element ref="ns2:MediaServiceMetadata" minOccurs="0"/>
                <xsd:element ref="ns2:MediaServiceFastMetadata" minOccurs="0"/>
                <xsd:element ref="ns2:FirstName" minOccurs="0"/>
                <xsd:element ref="ns2:LastNam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ac8261-9e7f-49bd-9ad1-3d8ff24d34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FirstName" ma:index="10" nillable="true" ma:displayName="First Name" ma:format="Dropdown" ma:internalName="FirstName">
      <xsd:simpleType>
        <xsd:restriction base="dms:Text">
          <xsd:maxLength value="255"/>
        </xsd:restriction>
      </xsd:simpleType>
    </xsd:element>
    <xsd:element name="LastName" ma:index="11" nillable="true" ma:displayName="Last Name" ma:format="Dropdown" ma:internalName="LastName">
      <xsd:simpleType>
        <xsd:restriction base="dms:Text">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6c1bbba-1a2d-496b-84ee-32d91506626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0e84f8-d27d-4a88-9238-e8ac26935f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895196-0a8f-43a7-9b6c-41eeae9874b3}" ma:internalName="TaxCatchAll" ma:showField="CatchAllData" ma:web="c00e84f8-d27d-4a88-9238-e8ac26935f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rstName xmlns="4fac8261-9e7f-49bd-9ad1-3d8ff24d3444" xsi:nil="true"/>
    <LastName xmlns="4fac8261-9e7f-49bd-9ad1-3d8ff24d3444" xsi:nil="true"/>
    <TaxCatchAll xmlns="c00e84f8-d27d-4a88-9238-e8ac26935f62" xsi:nil="true"/>
    <lcf76f155ced4ddcb4097134ff3c332f xmlns="4fac8261-9e7f-49bd-9ad1-3d8ff24d344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43E0EA7-DC7F-49C7-BCAE-EAF1C5E6E5D6}"/>
</file>

<file path=customXml/itemProps2.xml><?xml version="1.0" encoding="utf-8"?>
<ds:datastoreItem xmlns:ds="http://schemas.openxmlformats.org/officeDocument/2006/customXml" ds:itemID="{AC54A27A-0329-4351-A8C9-7E1AB707C2FF}"/>
</file>

<file path=customXml/itemProps3.xml><?xml version="1.0" encoding="utf-8"?>
<ds:datastoreItem xmlns:ds="http://schemas.openxmlformats.org/officeDocument/2006/customXml" ds:itemID="{86F435DB-7CAE-4847-ACDD-FD4890B30B3C}"/>
</file>

<file path=docProps/app.xml><?xml version="1.0" encoding="utf-8"?>
<Properties xmlns="http://schemas.openxmlformats.org/officeDocument/2006/extended-properties" xmlns:vt="http://schemas.openxmlformats.org/officeDocument/2006/docPropsVTypes">
  <Template>Edge</Template>
  <TotalTime>562</TotalTime>
  <Words>1115</Words>
  <Application>Microsoft Office PowerPoint</Application>
  <PresentationFormat>On-screen Show (4:3)</PresentationFormat>
  <Paragraphs>114</Paragraphs>
  <Slides>17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Cambria Math</vt:lpstr>
      <vt:lpstr>Garamond</vt:lpstr>
      <vt:lpstr>Wingdings</vt:lpstr>
      <vt:lpstr>Edge</vt:lpstr>
      <vt:lpstr>Equation</vt:lpstr>
      <vt:lpstr>Chapter 3: Comparative Advantage</vt:lpstr>
      <vt:lpstr>Comparative Advantage: Analytical Elements</vt:lpstr>
      <vt:lpstr>Comparative Advantage</vt:lpstr>
      <vt:lpstr>Review of PPFs</vt:lpstr>
      <vt:lpstr>Figure 3.6: The PPF</vt:lpstr>
      <vt:lpstr>Autarky and Comparative Advantage</vt:lpstr>
      <vt:lpstr>Production Possibilities Frontier</vt:lpstr>
      <vt:lpstr>Production Possibilities Frontier</vt:lpstr>
      <vt:lpstr>Autarky and Comparative Advantage</vt:lpstr>
      <vt:lpstr>Autarky and Comparative Advantage</vt:lpstr>
      <vt:lpstr>International Trade</vt:lpstr>
      <vt:lpstr>International Trade</vt:lpstr>
      <vt:lpstr>Figure 3.5 Trade in the Ricardian model between Vietnam and Japan</vt:lpstr>
      <vt:lpstr>International Trade </vt:lpstr>
      <vt:lpstr>International Trade: summary so far</vt:lpstr>
      <vt:lpstr>Gains from Trade</vt:lpstr>
      <vt:lpstr>Gains from Trade: Caveats</vt:lpstr>
    </vt:vector>
  </TitlesOfParts>
  <Company>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Kenneth</dc:creator>
  <cp:lastModifiedBy>Robert Starr</cp:lastModifiedBy>
  <cp:revision>145</cp:revision>
  <dcterms:created xsi:type="dcterms:W3CDTF">2009-09-02T15:55:36Z</dcterms:created>
  <dcterms:modified xsi:type="dcterms:W3CDTF">2024-11-18T20:41:50Z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0x010100A8EE24C4ABA1C94593A5D5AEAECA7343</vt:lpwstr>
  </property>
</Properties>
</file>