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6" r:id="rId2"/>
    <p:sldId id="257" r:id="rId3"/>
    <p:sldId id="258" r:id="rId4"/>
    <p:sldId id="281" r:id="rId5"/>
    <p:sldId id="284" r:id="rId6"/>
    <p:sldId id="259" r:id="rId7"/>
    <p:sldId id="282" r:id="rId8"/>
    <p:sldId id="283" r:id="rId9"/>
    <p:sldId id="287" r:id="rId10"/>
    <p:sldId id="263" r:id="rId11"/>
    <p:sldId id="266" r:id="rId12"/>
    <p:sldId id="285" r:id="rId13"/>
    <p:sldId id="267" r:id="rId14"/>
    <p:sldId id="286" r:id="rId15"/>
    <p:sldId id="270" r:id="rId16"/>
    <p:sldId id="269" r:id="rId17"/>
    <p:sldId id="271" r:id="rId18"/>
    <p:sldId id="272" r:id="rId19"/>
    <p:sldId id="273" r:id="rId20"/>
    <p:sldId id="278" r:id="rId21"/>
    <p:sldId id="279" r:id="rId22"/>
    <p:sldId id="28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Chapter 2: Absolute Advantage" id="{C8744CB0-E8B4-5546-99E5-D59B04A2AA01}">
          <p14:sldIdLst>
            <p14:sldId id="256"/>
            <p14:sldId id="257"/>
            <p14:sldId id="258"/>
            <p14:sldId id="281"/>
            <p14:sldId id="284"/>
            <p14:sldId id="259"/>
            <p14:sldId id="282"/>
            <p14:sldId id="283"/>
            <p14:sldId id="287"/>
            <p14:sldId id="263"/>
            <p14:sldId id="266"/>
            <p14:sldId id="285"/>
            <p14:sldId id="267"/>
            <p14:sldId id="286"/>
            <p14:sldId id="270"/>
            <p14:sldId id="269"/>
            <p14:sldId id="271"/>
            <p14:sldId id="272"/>
            <p14:sldId id="273"/>
            <p14:sldId id="278"/>
            <p14:sldId id="279"/>
            <p14:sldId id="28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82" autoAdjust="0"/>
  </p:normalViewPr>
  <p:slideViewPr>
    <p:cSldViewPr>
      <p:cViewPr varScale="1">
        <p:scale>
          <a:sx n="94" d="100"/>
          <a:sy n="94" d="100"/>
        </p:scale>
        <p:origin x="1410" y="84"/>
      </p:cViewPr>
      <p:guideLst>
        <p:guide orient="horz" pos="2160"/>
        <p:guide pos="2880"/>
      </p:guideLst>
    </p:cSldViewPr>
  </p:slideViewPr>
  <p:outlineViewPr>
    <p:cViewPr>
      <p:scale>
        <a:sx n="33" d="100"/>
        <a:sy n="33" d="100"/>
      </p:scale>
      <p:origin x="0" y="-1049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11/18/2024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dirty="0"/>
              <a:t>© Kenneth A. Reinert, Cambridge University Press 2021</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dirty="0"/>
              <a:t>© Kenneth A. Reinert, Cambridge University Press 2021</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2: Absolute Advantage</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Absolute Advantage in Supply and Demand</a:t>
            </a:r>
          </a:p>
        </p:txBody>
      </p:sp>
      <p:sp>
        <p:nvSpPr>
          <p:cNvPr id="3" name="Content Placeholder 2"/>
          <p:cNvSpPr>
            <a:spLocks noGrp="1"/>
          </p:cNvSpPr>
          <p:nvPr>
            <p:ph idx="1"/>
          </p:nvPr>
        </p:nvSpPr>
        <p:spPr>
          <a:xfrm>
            <a:off x="457200" y="1417638"/>
            <a:ext cx="3087890" cy="4713287"/>
          </a:xfrm>
        </p:spPr>
        <p:txBody>
          <a:bodyPr/>
          <a:lstStyle/>
          <a:p>
            <a:pPr>
              <a:lnSpc>
                <a:spcPct val="90000"/>
              </a:lnSpc>
            </a:pPr>
            <a:r>
              <a:rPr lang="en-US" sz="2400" dirty="0"/>
              <a:t>Rice is produced in both Vietnam and Japan</a:t>
            </a:r>
          </a:p>
          <a:p>
            <a:pPr>
              <a:lnSpc>
                <a:spcPct val="90000"/>
              </a:lnSpc>
            </a:pPr>
            <a:r>
              <a:rPr lang="en-US" sz="2400" dirty="0"/>
              <a:t>Assume demand conditions are exactly the same in both countries</a:t>
            </a:r>
          </a:p>
          <a:p>
            <a:pPr lvl="1">
              <a:lnSpc>
                <a:spcPct val="90000"/>
              </a:lnSpc>
            </a:pPr>
            <a:r>
              <a:rPr lang="en-US" sz="2000" dirty="0"/>
              <a:t>Implies demand curves for rice in the two countries are exactly the same (Figure 2.1)</a:t>
            </a:r>
          </a:p>
          <a:p>
            <a:pPr>
              <a:buNone/>
            </a:pPr>
            <a:endParaRPr lang="en-US" sz="2800" dirty="0"/>
          </a:p>
        </p:txBody>
      </p:sp>
      <p:pic>
        <p:nvPicPr>
          <p:cNvPr id="5" name="Picture 5" descr="&#10;&quot;Two separate demand graphs are shown side by side, labeled 'Vietnam' on the left and 'Japan' on the right. Both graphs have the same structure: the horizontal axis is labeled 'Q' (quantity), and the vertical axis is labeled 'P' (price). In each graph, the demand curve (D) slopes downward from left to right, indicating an inverse relationship between price and quantity demanded. The curves represent the demand in Vietnam and Japan respectively.&quot;">
            <a:extLst>
              <a:ext uri="{FF2B5EF4-FFF2-40B4-BE49-F238E27FC236}">
                <a16:creationId xmlns:a16="http://schemas.microsoft.com/office/drawing/2014/main" id="{18474E62-9E87-4C4B-87AB-0F69072085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6490" y="1434844"/>
            <a:ext cx="5598910"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819DC56A-D276-974A-AB70-2F9B04A66419}"/>
              </a:ext>
            </a:extLst>
          </p:cNvPr>
          <p:cNvSpPr txBox="1"/>
          <p:nvPr/>
        </p:nvSpPr>
        <p:spPr>
          <a:xfrm>
            <a:off x="3538215" y="5172502"/>
            <a:ext cx="5374228" cy="369332"/>
          </a:xfrm>
          <a:prstGeom prst="rect">
            <a:avLst/>
          </a:prstGeom>
          <a:noFill/>
        </p:spPr>
        <p:txBody>
          <a:bodyPr wrap="none" rtlCol="0">
            <a:spAutoFit/>
          </a:bodyPr>
          <a:lstStyle/>
          <a:p>
            <a:r>
              <a:rPr lang="en-US" dirty="0">
                <a:solidFill>
                  <a:schemeClr val="accent2"/>
                </a:solidFill>
              </a:rPr>
              <a:t>Figure 2.1. Demand for Rice in Vietnam and Japan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Autarky Price</a:t>
            </a:r>
          </a:p>
        </p:txBody>
      </p:sp>
      <p:sp>
        <p:nvSpPr>
          <p:cNvPr id="3" name="Content Placeholder 2"/>
          <p:cNvSpPr>
            <a:spLocks noGrp="1"/>
          </p:cNvSpPr>
          <p:nvPr>
            <p:ph idx="1"/>
          </p:nvPr>
        </p:nvSpPr>
        <p:spPr/>
        <p:txBody>
          <a:bodyPr/>
          <a:lstStyle/>
          <a:p>
            <a:r>
              <a:rPr lang="en-US" dirty="0"/>
              <a:t>Since no trade is involved between Vietnam and Japan</a:t>
            </a:r>
          </a:p>
          <a:p>
            <a:pPr lvl="1"/>
            <a:r>
              <a:rPr lang="en-US" dirty="0"/>
              <a:t>These two prices are known in international economics as </a:t>
            </a:r>
            <a:r>
              <a:rPr lang="en-US" b="1" dirty="0">
                <a:solidFill>
                  <a:schemeClr val="accent5">
                    <a:lumMod val="50000"/>
                  </a:schemeClr>
                </a:solidFill>
              </a:rPr>
              <a:t>autarky prices</a:t>
            </a:r>
          </a:p>
          <a:p>
            <a:pPr lvl="2"/>
            <a:r>
              <a:rPr lang="en-US" dirty="0"/>
              <a:t>Autarky is a situation in which a country has no economic relationships with other countries</a:t>
            </a:r>
          </a:p>
          <a:p>
            <a:pPr lvl="2"/>
            <a:r>
              <a:rPr lang="en-US" dirty="0"/>
              <a:t>Figure 2.2 depicts a situation in which autarky price of rice is lower in Vietnam than in Japan</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61929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7C8DF-E8B2-4C44-868F-091385F022C9}"/>
              </a:ext>
            </a:extLst>
          </p:cNvPr>
          <p:cNvSpPr>
            <a:spLocks noGrp="1"/>
          </p:cNvSpPr>
          <p:nvPr>
            <p:ph type="title"/>
          </p:nvPr>
        </p:nvSpPr>
        <p:spPr/>
        <p:txBody>
          <a:bodyPr/>
          <a:lstStyle/>
          <a:p>
            <a:r>
              <a:rPr lang="en-US" sz="3600" dirty="0"/>
              <a:t>Absolute Advantage in Supply and Demand</a:t>
            </a:r>
            <a:endParaRPr lang="en-US" sz="3600" dirty="0">
              <a:solidFill>
                <a:schemeClr val="bg1"/>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129E02E-0AA1-614D-8911-8C92B7C48F44}"/>
                  </a:ext>
                </a:extLst>
              </p:cNvPr>
              <p:cNvSpPr>
                <a:spLocks noGrp="1"/>
              </p:cNvSpPr>
              <p:nvPr>
                <p:ph idx="1"/>
              </p:nvPr>
            </p:nvSpPr>
            <p:spPr>
              <a:xfrm>
                <a:off x="261223" y="1412875"/>
                <a:ext cx="3671673" cy="4835525"/>
              </a:xfrm>
            </p:spPr>
            <p:txBody>
              <a:bodyPr/>
              <a:lstStyle/>
              <a:p>
                <a:pPr>
                  <a:lnSpc>
                    <a:spcPct val="90000"/>
                  </a:lnSpc>
                </a:pPr>
                <a:r>
                  <a:rPr lang="en-US" sz="2000" dirty="0"/>
                  <a:t>Assume that Vietnam has better technology in producing rice than Japan.</a:t>
                </a:r>
              </a:p>
              <a:p>
                <a:pPr>
                  <a:lnSpc>
                    <a:spcPct val="90000"/>
                  </a:lnSpc>
                </a:pPr>
                <a:r>
                  <a:rPr lang="en-US" sz="2000" dirty="0"/>
                  <a:t>The supply curve for Vietnam is farther to the right than supply curve for Japan (Figure 2.2)</a:t>
                </a:r>
              </a:p>
              <a:p>
                <a:pPr lvl="1">
                  <a:lnSpc>
                    <a:spcPct val="90000"/>
                  </a:lnSpc>
                </a:pPr>
                <a:r>
                  <a:rPr lang="en-US" sz="2000" dirty="0"/>
                  <a:t>At every price Vietnam supplies more rice than Japan</a:t>
                </a:r>
              </a:p>
              <a:p>
                <a:pPr lvl="1">
                  <a:lnSpc>
                    <a:spcPct val="90000"/>
                  </a:lnSpc>
                </a:pPr>
                <a:r>
                  <a:rPr lang="en-US" sz="2000" dirty="0"/>
                  <a:t>Autarky prices </a:t>
                </a:r>
                <a14:m>
                  <m:oMath xmlns:m="http://schemas.openxmlformats.org/officeDocument/2006/math">
                    <m:sSup>
                      <m:sSupPr>
                        <m:ctrlPr>
                          <a:rPr lang="en-US" sz="2000" i="1" smtClean="0">
                            <a:latin typeface="Cambria Math" panose="02040503050406030204" pitchFamily="18" charset="0"/>
                          </a:rPr>
                        </m:ctrlPr>
                      </m:sSupPr>
                      <m:e>
                        <m:r>
                          <a:rPr lang="en-US" sz="2000" b="0" i="1" smtClean="0">
                            <a:latin typeface="Cambria Math" panose="02040503050406030204" pitchFamily="18" charset="0"/>
                          </a:rPr>
                          <m:t>𝑃</m:t>
                        </m:r>
                      </m:e>
                      <m:sup>
                        <m:r>
                          <a:rPr lang="en-US" sz="2000" b="0" i="1" smtClean="0">
                            <a:latin typeface="Cambria Math" panose="02040503050406030204" pitchFamily="18" charset="0"/>
                          </a:rPr>
                          <m:t>𝑉</m:t>
                        </m:r>
                      </m:sup>
                    </m:sSup>
                    <m:r>
                      <a:rPr lang="en-US" sz="2000" b="0" i="1" smtClean="0">
                        <a:latin typeface="Cambria Math" panose="02040503050406030204" pitchFamily="18" charset="0"/>
                      </a:rPr>
                      <m:t>&lt;</m:t>
                    </m:r>
                    <m:sSup>
                      <m:sSupPr>
                        <m:ctrlPr>
                          <a:rPr lang="en-US" sz="2000" i="1">
                            <a:latin typeface="Cambria Math" panose="02040503050406030204" pitchFamily="18" charset="0"/>
                          </a:rPr>
                        </m:ctrlPr>
                      </m:sSupPr>
                      <m:e>
                        <m:r>
                          <a:rPr lang="en-US" sz="2000" i="1">
                            <a:latin typeface="Cambria Math" panose="02040503050406030204" pitchFamily="18" charset="0"/>
                          </a:rPr>
                          <m:t>𝑃</m:t>
                        </m:r>
                      </m:e>
                      <m:sup>
                        <m:r>
                          <a:rPr lang="en-US" sz="2000" b="0" i="1" smtClean="0">
                            <a:latin typeface="Cambria Math" panose="02040503050406030204" pitchFamily="18" charset="0"/>
                          </a:rPr>
                          <m:t>𝐽</m:t>
                        </m:r>
                      </m:sup>
                    </m:sSup>
                  </m:oMath>
                </a14:m>
                <a:endParaRPr lang="en-US" sz="2000" dirty="0"/>
              </a:p>
              <a:p>
                <a:r>
                  <a:rPr lang="en-US" sz="2000" dirty="0"/>
                  <a:t>The presence of absolute advantage can make international trade a possibility.</a:t>
                </a:r>
              </a:p>
              <a:p>
                <a:endParaRPr lang="en-US" sz="2400" dirty="0"/>
              </a:p>
            </p:txBody>
          </p:sp>
        </mc:Choice>
        <mc:Fallback xmlns="">
          <p:sp>
            <p:nvSpPr>
              <p:cNvPr id="3" name="Content Placeholder 2">
                <a:extLst>
                  <a:ext uri="{FF2B5EF4-FFF2-40B4-BE49-F238E27FC236}">
                    <a16:creationId xmlns:a16="http://schemas.microsoft.com/office/drawing/2014/main" id="{E129E02E-0AA1-614D-8911-8C92B7C48F44}"/>
                  </a:ext>
                </a:extLst>
              </p:cNvPr>
              <p:cNvSpPr>
                <a:spLocks noGrp="1" noRot="1" noChangeAspect="1" noMove="1" noResize="1" noEditPoints="1" noAdjustHandles="1" noChangeArrowheads="1" noChangeShapeType="1" noTextEdit="1"/>
              </p:cNvSpPr>
              <p:nvPr>
                <p:ph idx="1"/>
              </p:nvPr>
            </p:nvSpPr>
            <p:spPr>
              <a:xfrm>
                <a:off x="261223" y="1412875"/>
                <a:ext cx="3671673" cy="4835525"/>
              </a:xfrm>
              <a:blipFill>
                <a:blip r:embed="rId2"/>
                <a:stretch>
                  <a:fillRect t="-1047"/>
                </a:stretch>
              </a:blipFill>
            </p:spPr>
            <p:txBody>
              <a:bodyPr/>
              <a:lstStyle/>
              <a:p>
                <a:r>
                  <a:rPr lang="en-US">
                    <a:noFill/>
                  </a:rPr>
                  <a:t> </a:t>
                </a:r>
              </a:p>
            </p:txBody>
          </p:sp>
        </mc:Fallback>
      </mc:AlternateContent>
      <p:cxnSp>
        <p:nvCxnSpPr>
          <p:cNvPr id="8" name="Straight Arrow Connector 7">
            <a:extLst>
              <a:ext uri="{FF2B5EF4-FFF2-40B4-BE49-F238E27FC236}">
                <a16:creationId xmlns:a16="http://schemas.microsoft.com/office/drawing/2014/main" id="{0689AF71-8351-8543-B1FC-F040E275DE63}"/>
              </a:ext>
              <a:ext uri="{C183D7F6-B498-43B3-948B-1728B52AA6E4}">
                <adec:decorative xmlns:adec="http://schemas.microsoft.com/office/drawing/2017/decorative" val="1"/>
              </a:ext>
            </a:extLst>
          </p:cNvPr>
          <p:cNvCxnSpPr/>
          <p:nvPr/>
        </p:nvCxnSpPr>
        <p:spPr>
          <a:xfrm flipH="1">
            <a:off x="4038600" y="2667000"/>
            <a:ext cx="90273" cy="30480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CE1597E-C167-8C4B-8738-9C99FC2814DE}"/>
              </a:ext>
              <a:ext uri="{C183D7F6-B498-43B3-948B-1728B52AA6E4}">
                <adec:decorative xmlns:adec="http://schemas.microsoft.com/office/drawing/2017/decorative" val="1"/>
              </a:ext>
            </a:extLst>
          </p:cNvPr>
          <p:cNvCxnSpPr>
            <a:cxnSpLocks/>
          </p:cNvCxnSpPr>
          <p:nvPr/>
        </p:nvCxnSpPr>
        <p:spPr>
          <a:xfrm flipH="1" flipV="1">
            <a:off x="3982956" y="3301132"/>
            <a:ext cx="145917" cy="284162"/>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5" name="Picture 2" descr="&quot;Two supply and demand graphs are shown side by side, labeled 'Vietnam' on the left and 'Japan' on the right. In the Vietnam graph, the vertical axis is labeled 'P' (price), and the horizontal axis is labeled 'Q' (quantity). The supply curve is labeled 'Sᵛ,' and the demand curve is labeled 'D.' Two horizontal dashed lines represent prices: a higher price labeled 'Pᴶ' and a lower price labeled 'Pᵛ.' In the Japan graph, the axes are similarly labeled, with the supply curve labeled 'Sᴶ' and the demand curve labeled 'D.' The curves intersect at the higher price level, 'Pᴶ,' which is marked with a horizontal dashed line. These graphs depict market dynamics for Vietnam and Japan, including differing equilibrium points.&quot;">
            <a:extLst>
              <a:ext uri="{FF2B5EF4-FFF2-40B4-BE49-F238E27FC236}">
                <a16:creationId xmlns:a16="http://schemas.microsoft.com/office/drawing/2014/main" id="{24691C22-E9CD-3F4E-B6FA-7C4A449A65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873" y="1571985"/>
            <a:ext cx="5015127" cy="3000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C5409FD7-A757-7347-8F08-72416FBA597A}"/>
              </a:ext>
            </a:extLst>
          </p:cNvPr>
          <p:cNvSpPr txBox="1"/>
          <p:nvPr/>
        </p:nvSpPr>
        <p:spPr>
          <a:xfrm>
            <a:off x="4446972" y="4879429"/>
            <a:ext cx="4435805" cy="646331"/>
          </a:xfrm>
          <a:prstGeom prst="rect">
            <a:avLst/>
          </a:prstGeom>
          <a:noFill/>
        </p:spPr>
        <p:txBody>
          <a:bodyPr wrap="square" rtlCol="0">
            <a:spAutoFit/>
          </a:bodyPr>
          <a:lstStyle/>
          <a:p>
            <a:r>
              <a:rPr lang="en-US" dirty="0">
                <a:solidFill>
                  <a:schemeClr val="tx2"/>
                </a:solidFill>
              </a:rPr>
              <a:t>Figure 2.2. Absolute Advantage in the Rice Market</a:t>
            </a:r>
          </a:p>
        </p:txBody>
      </p:sp>
      <p:sp>
        <p:nvSpPr>
          <p:cNvPr id="6" name="TextBox 5">
            <a:extLst>
              <a:ext uri="{FF2B5EF4-FFF2-40B4-BE49-F238E27FC236}">
                <a16:creationId xmlns:a16="http://schemas.microsoft.com/office/drawing/2014/main" id="{594BEAE0-0570-7446-A207-0B82F78C5853}"/>
              </a:ext>
            </a:extLst>
          </p:cNvPr>
          <p:cNvSpPr txBox="1"/>
          <p:nvPr/>
        </p:nvSpPr>
        <p:spPr>
          <a:xfrm>
            <a:off x="3701176" y="2941481"/>
            <a:ext cx="1723549" cy="369332"/>
          </a:xfrm>
          <a:prstGeom prst="rect">
            <a:avLst/>
          </a:prstGeom>
          <a:noFill/>
        </p:spPr>
        <p:txBody>
          <a:bodyPr wrap="none" rtlCol="0">
            <a:spAutoFit/>
          </a:bodyPr>
          <a:lstStyle/>
          <a:p>
            <a:r>
              <a:rPr lang="en-US" b="1" dirty="0">
                <a:solidFill>
                  <a:srgbClr val="C00000"/>
                </a:solidFill>
              </a:rPr>
              <a:t>Autarky</a:t>
            </a:r>
            <a:r>
              <a:rPr lang="en-US" dirty="0">
                <a:solidFill>
                  <a:srgbClr val="C00000"/>
                </a:solidFill>
              </a:rPr>
              <a:t> prices</a:t>
            </a:r>
          </a:p>
        </p:txBody>
      </p:sp>
      <p:sp>
        <p:nvSpPr>
          <p:cNvPr id="4" name="Footer Placeholder 3">
            <a:extLst>
              <a:ext uri="{FF2B5EF4-FFF2-40B4-BE49-F238E27FC236}">
                <a16:creationId xmlns:a16="http://schemas.microsoft.com/office/drawing/2014/main" id="{C996388B-8A8A-9044-B16C-19B3B3AB5481}"/>
              </a:ext>
            </a:extLst>
          </p:cNvPr>
          <p:cNvSpPr>
            <a:spLocks noGrp="1"/>
          </p:cNvSpPr>
          <p:nvPr>
            <p:ph type="ftr" sz="quarter" idx="11"/>
          </p:nvPr>
        </p:nvSpPr>
        <p:spPr/>
        <p:txBody>
          <a:bodyPr/>
          <a:lstStyle/>
          <a:p>
            <a:r>
              <a:rPr lang="en-US" altLang="en-US" dirty="0"/>
              <a:t>© Kenneth A. Reinert, Cambridge University Press 2021</a:t>
            </a:r>
          </a:p>
        </p:txBody>
      </p:sp>
    </p:spTree>
    <p:extLst>
      <p:ext uri="{BB962C8B-B14F-4D97-AF65-F5344CB8AC3E}">
        <p14:creationId xmlns:p14="http://schemas.microsoft.com/office/powerpoint/2010/main" val="267445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International Trade</a:t>
            </a:r>
          </a:p>
        </p:txBody>
      </p:sp>
      <p:sp>
        <p:nvSpPr>
          <p:cNvPr id="3" name="Content Placeholder 2"/>
          <p:cNvSpPr>
            <a:spLocks noGrp="1"/>
          </p:cNvSpPr>
          <p:nvPr>
            <p:ph idx="1"/>
          </p:nvPr>
        </p:nvSpPr>
        <p:spPr/>
        <p:txBody>
          <a:bodyPr/>
          <a:lstStyle/>
          <a:p>
            <a:r>
              <a:rPr lang="en-US" dirty="0"/>
              <a:t>Absolute advantage implies a potential pattern of trade</a:t>
            </a:r>
          </a:p>
          <a:p>
            <a:pPr lvl="1"/>
            <a:r>
              <a:rPr lang="en-US" dirty="0"/>
              <a:t>If the two countries forgo autarky and begin to trade</a:t>
            </a:r>
          </a:p>
          <a:p>
            <a:pPr lvl="2"/>
            <a:r>
              <a:rPr lang="en-US" dirty="0"/>
              <a:t>World price of rice  will lie somewhere between the two autarky prices, or</a:t>
            </a:r>
          </a:p>
          <a:p>
            <a:pPr lvl="3"/>
            <a:r>
              <a:rPr lang="en-US" dirty="0"/>
              <a:t>P</a:t>
            </a:r>
            <a:r>
              <a:rPr lang="en-US" baseline="30000" dirty="0"/>
              <a:t>V</a:t>
            </a:r>
            <a:r>
              <a:rPr lang="en-US" dirty="0"/>
              <a:t> &lt; P</a:t>
            </a:r>
            <a:r>
              <a:rPr lang="en-US" baseline="30000" dirty="0"/>
              <a:t>W</a:t>
            </a:r>
            <a:r>
              <a:rPr lang="en-US" dirty="0"/>
              <a:t> &lt; P</a:t>
            </a:r>
            <a:r>
              <a:rPr lang="en-US" baseline="30000" dirty="0"/>
              <a:t>J</a:t>
            </a:r>
            <a:endParaRPr lang="en-US" dirty="0"/>
          </a:p>
          <a:p>
            <a:pPr lvl="2"/>
            <a:r>
              <a:rPr lang="en-US" dirty="0"/>
              <a:t>This situation is depicted in Figure 2.3</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554263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C645F5-7E72-2D4C-9A7D-624E3E7DE010}"/>
              </a:ext>
            </a:extLst>
          </p:cNvPr>
          <p:cNvSpPr>
            <a:spLocks noGrp="1"/>
          </p:cNvSpPr>
          <p:nvPr>
            <p:ph type="title"/>
          </p:nvPr>
        </p:nvSpPr>
        <p:spPr/>
        <p:txBody>
          <a:bodyPr/>
          <a:lstStyle/>
          <a:p>
            <a:r>
              <a:rPr lang="en-US" sz="3600" dirty="0"/>
              <a:t>Absolute Advantage in Supply and Demand</a:t>
            </a:r>
            <a:endParaRPr lang="en-US" sz="3600" dirty="0">
              <a:solidFill>
                <a:schemeClr val="bg1"/>
              </a:solidFill>
            </a:endParaRPr>
          </a:p>
        </p:txBody>
      </p:sp>
      <p:pic>
        <p:nvPicPr>
          <p:cNvPr id="6" name="Picture 2" descr="&quot;Two side-by-side supply and demand graphs are shown, labeled 'Vietnam' on the left and 'Japan' on the right. In both graphs, the vertical axis is labeled 'P' (price), and the horizontal axis is labeled 'Q' (quantity).&#10;&#10;In the Vietnam graph:&#10;&#10;The demand curve is labeled 'D,' and the supply curve is labeled 'Sᵛ.'&#10;Three horizontal dashed lines represent different price levels: 'Pᴶ' (higher price), 'Pʷ' (intermediate price), and 'Pᵛ' (lower price).&#10;An equilibrium point is labeled 'Eᵛ,' with a horizontal arrow indicating a range of trade or adjustment along the price line.&#10;In the Japan graph:&#10;&#10;The demand curve is labeled 'D,' and the supply curve is labeled 'Sᴶ.'&#10;Two price levels are marked with horizontal dashed lines: 'Pᴶ' and 'Pʷ.'&#10;An equilibrium zone is marked with 'Zᴶ,' with a horizontal arrow showing a similar range of trade or adjustment.&#10;These graphs illustrate the supply and demand dynamics in Vietnam and Japan, emphasizing differences in equilibrium points and price ranges.&quot;">
            <a:extLst>
              <a:ext uri="{FF2B5EF4-FFF2-40B4-BE49-F238E27FC236}">
                <a16:creationId xmlns:a16="http://schemas.microsoft.com/office/drawing/2014/main" id="{B7914708-B070-8449-A3B9-D865D0A6C9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1723" y="1619755"/>
            <a:ext cx="5140553"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319DC3D0-6215-834C-89A3-078B850A0833}"/>
              </a:ext>
            </a:extLst>
          </p:cNvPr>
          <p:cNvSpPr txBox="1"/>
          <p:nvPr/>
        </p:nvSpPr>
        <p:spPr>
          <a:xfrm>
            <a:off x="2391007" y="5294049"/>
            <a:ext cx="3711337" cy="369332"/>
          </a:xfrm>
          <a:prstGeom prst="rect">
            <a:avLst/>
          </a:prstGeom>
          <a:noFill/>
        </p:spPr>
        <p:txBody>
          <a:bodyPr wrap="none" rtlCol="0">
            <a:spAutoFit/>
          </a:bodyPr>
          <a:lstStyle/>
          <a:p>
            <a:r>
              <a:rPr lang="en-US" dirty="0">
                <a:solidFill>
                  <a:schemeClr val="tx2"/>
                </a:solidFill>
              </a:rPr>
              <a:t>Figure 2.3 Trade in the rice market</a:t>
            </a:r>
          </a:p>
        </p:txBody>
      </p:sp>
      <p:sp>
        <p:nvSpPr>
          <p:cNvPr id="10" name="TextBox 9">
            <a:extLst>
              <a:ext uri="{FF2B5EF4-FFF2-40B4-BE49-F238E27FC236}">
                <a16:creationId xmlns:a16="http://schemas.microsoft.com/office/drawing/2014/main" id="{95B11718-671C-314E-912E-793345A7758E}"/>
              </a:ext>
            </a:extLst>
          </p:cNvPr>
          <p:cNvSpPr txBox="1"/>
          <p:nvPr/>
        </p:nvSpPr>
        <p:spPr>
          <a:xfrm>
            <a:off x="2209800" y="2034612"/>
            <a:ext cx="2587247" cy="369332"/>
          </a:xfrm>
          <a:prstGeom prst="rect">
            <a:avLst/>
          </a:prstGeom>
          <a:noFill/>
        </p:spPr>
        <p:txBody>
          <a:bodyPr wrap="none" rtlCol="0">
            <a:spAutoFit/>
          </a:bodyPr>
          <a:lstStyle/>
          <a:p>
            <a:r>
              <a:rPr lang="en-US" dirty="0">
                <a:solidFill>
                  <a:srgbClr val="C00000"/>
                </a:solidFill>
              </a:rPr>
              <a:t>Vietnam’s export of rice</a:t>
            </a:r>
          </a:p>
        </p:txBody>
      </p:sp>
      <p:sp>
        <p:nvSpPr>
          <p:cNvPr id="11" name="TextBox 10">
            <a:extLst>
              <a:ext uri="{FF2B5EF4-FFF2-40B4-BE49-F238E27FC236}">
                <a16:creationId xmlns:a16="http://schemas.microsoft.com/office/drawing/2014/main" id="{F572BDD9-73A4-BD48-9D18-4E6E437E29E4}"/>
              </a:ext>
            </a:extLst>
          </p:cNvPr>
          <p:cNvSpPr txBox="1"/>
          <p:nvPr/>
        </p:nvSpPr>
        <p:spPr>
          <a:xfrm>
            <a:off x="4554793" y="4559087"/>
            <a:ext cx="2373407" cy="369332"/>
          </a:xfrm>
          <a:prstGeom prst="rect">
            <a:avLst/>
          </a:prstGeom>
          <a:noFill/>
        </p:spPr>
        <p:txBody>
          <a:bodyPr wrap="none" rtlCol="0">
            <a:spAutoFit/>
          </a:bodyPr>
          <a:lstStyle/>
          <a:p>
            <a:r>
              <a:rPr lang="en-US" dirty="0">
                <a:solidFill>
                  <a:srgbClr val="C00000"/>
                </a:solidFill>
              </a:rPr>
              <a:t>Japan’s import of rice</a:t>
            </a:r>
          </a:p>
        </p:txBody>
      </p:sp>
      <p:sp>
        <p:nvSpPr>
          <p:cNvPr id="22" name="TextBox 21">
            <a:extLst>
              <a:ext uri="{FF2B5EF4-FFF2-40B4-BE49-F238E27FC236}">
                <a16:creationId xmlns:a16="http://schemas.microsoft.com/office/drawing/2014/main" id="{1CE9F732-083E-DB44-86D0-AD67BC357081}"/>
              </a:ext>
            </a:extLst>
          </p:cNvPr>
          <p:cNvSpPr txBox="1"/>
          <p:nvPr/>
        </p:nvSpPr>
        <p:spPr>
          <a:xfrm>
            <a:off x="576734" y="2478111"/>
            <a:ext cx="1327355" cy="830997"/>
          </a:xfrm>
          <a:prstGeom prst="rect">
            <a:avLst/>
          </a:prstGeom>
          <a:noFill/>
        </p:spPr>
        <p:txBody>
          <a:bodyPr wrap="square" rtlCol="0">
            <a:spAutoFit/>
          </a:bodyPr>
          <a:lstStyle/>
          <a:p>
            <a:r>
              <a:rPr lang="en-US" sz="1600" dirty="0">
                <a:solidFill>
                  <a:srgbClr val="C00000"/>
                </a:solidFill>
              </a:rPr>
              <a:t>Price of rice decreases in Japan</a:t>
            </a:r>
          </a:p>
        </p:txBody>
      </p:sp>
      <p:sp>
        <p:nvSpPr>
          <p:cNvPr id="18" name="TextBox 17">
            <a:extLst>
              <a:ext uri="{FF2B5EF4-FFF2-40B4-BE49-F238E27FC236}">
                <a16:creationId xmlns:a16="http://schemas.microsoft.com/office/drawing/2014/main" id="{9499E080-A1DA-B84A-AB58-8B6B3D3110B7}"/>
              </a:ext>
            </a:extLst>
          </p:cNvPr>
          <p:cNvSpPr txBox="1"/>
          <p:nvPr/>
        </p:nvSpPr>
        <p:spPr>
          <a:xfrm>
            <a:off x="498248" y="3428518"/>
            <a:ext cx="1327355" cy="830997"/>
          </a:xfrm>
          <a:prstGeom prst="rect">
            <a:avLst/>
          </a:prstGeom>
          <a:noFill/>
        </p:spPr>
        <p:txBody>
          <a:bodyPr wrap="square" rtlCol="0">
            <a:spAutoFit/>
          </a:bodyPr>
          <a:lstStyle/>
          <a:p>
            <a:r>
              <a:rPr lang="en-US" sz="1600" dirty="0">
                <a:solidFill>
                  <a:srgbClr val="C00000"/>
                </a:solidFill>
              </a:rPr>
              <a:t>Price of rice increases in Vietnam</a:t>
            </a:r>
          </a:p>
        </p:txBody>
      </p:sp>
      <p:cxnSp>
        <p:nvCxnSpPr>
          <p:cNvPr id="19" name="Straight Arrow Connector 18">
            <a:extLst>
              <a:ext uri="{FF2B5EF4-FFF2-40B4-BE49-F238E27FC236}">
                <a16:creationId xmlns:a16="http://schemas.microsoft.com/office/drawing/2014/main" id="{2A437B72-89DA-1849-9467-9D8F0890914A}"/>
              </a:ext>
              <a:ext uri="{C183D7F6-B498-43B3-948B-1728B52AA6E4}">
                <adec:decorative xmlns:adec="http://schemas.microsoft.com/office/drawing/2017/decorative" val="1"/>
              </a:ext>
            </a:extLst>
          </p:cNvPr>
          <p:cNvCxnSpPr>
            <a:cxnSpLocks/>
          </p:cNvCxnSpPr>
          <p:nvPr/>
        </p:nvCxnSpPr>
        <p:spPr>
          <a:xfrm flipV="1">
            <a:off x="1962394" y="3223715"/>
            <a:ext cx="0" cy="586285"/>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E48701F-8D50-1A4C-94AD-DC305941969E}"/>
              </a:ext>
              <a:ext uri="{C183D7F6-B498-43B3-948B-1728B52AA6E4}">
                <adec:decorative xmlns:adec="http://schemas.microsoft.com/office/drawing/2017/decorative" val="1"/>
              </a:ext>
            </a:extLst>
          </p:cNvPr>
          <p:cNvCxnSpPr>
            <a:cxnSpLocks/>
          </p:cNvCxnSpPr>
          <p:nvPr/>
        </p:nvCxnSpPr>
        <p:spPr>
          <a:xfrm>
            <a:off x="1943417" y="2678657"/>
            <a:ext cx="0" cy="545058"/>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4E3D39E-D6B5-7149-B0C1-9B5DFBAD6AA2}"/>
              </a:ext>
              <a:ext uri="{C183D7F6-B498-43B3-948B-1728B52AA6E4}">
                <adec:decorative xmlns:adec="http://schemas.microsoft.com/office/drawing/2017/decorative" val="1"/>
              </a:ext>
            </a:extLst>
          </p:cNvPr>
          <p:cNvCxnSpPr/>
          <p:nvPr/>
        </p:nvCxnSpPr>
        <p:spPr>
          <a:xfrm flipV="1">
            <a:off x="3657600" y="2403944"/>
            <a:ext cx="0" cy="547242"/>
          </a:xfrm>
          <a:prstGeom prst="line">
            <a:avLst/>
          </a:prstGeom>
          <a:ln>
            <a:solidFill>
              <a:srgbClr val="C00000"/>
            </a:solidFill>
          </a:ln>
        </p:spPr>
        <p:style>
          <a:lnRef idx="1">
            <a:schemeClr val="accent4"/>
          </a:lnRef>
          <a:fillRef idx="0">
            <a:schemeClr val="accent4"/>
          </a:fillRef>
          <a:effectRef idx="0">
            <a:schemeClr val="accent4"/>
          </a:effectRef>
          <a:fontRef idx="minor">
            <a:schemeClr val="tx1"/>
          </a:fontRef>
        </p:style>
      </p:cxnSp>
      <p:cxnSp>
        <p:nvCxnSpPr>
          <p:cNvPr id="25" name="Straight Connector 24">
            <a:extLst>
              <a:ext uri="{FF2B5EF4-FFF2-40B4-BE49-F238E27FC236}">
                <a16:creationId xmlns:a16="http://schemas.microsoft.com/office/drawing/2014/main" id="{D97CC3A6-857E-914E-B26E-8B2E1C2805F4}"/>
              </a:ext>
              <a:ext uri="{C183D7F6-B498-43B3-948B-1728B52AA6E4}">
                <adec:decorative xmlns:adec="http://schemas.microsoft.com/office/drawing/2017/decorative" val="1"/>
              </a:ext>
            </a:extLst>
          </p:cNvPr>
          <p:cNvCxnSpPr>
            <a:cxnSpLocks/>
            <a:stCxn id="11" idx="0"/>
          </p:cNvCxnSpPr>
          <p:nvPr/>
        </p:nvCxnSpPr>
        <p:spPr>
          <a:xfrm flipH="1" flipV="1">
            <a:off x="5687419" y="3712273"/>
            <a:ext cx="54078" cy="846814"/>
          </a:xfrm>
          <a:prstGeom prst="line">
            <a:avLst/>
          </a:prstGeom>
          <a:ln>
            <a:solidFill>
              <a:srgbClr val="C00000"/>
            </a:solidFill>
          </a:ln>
        </p:spPr>
        <p:style>
          <a:lnRef idx="1">
            <a:schemeClr val="accent4"/>
          </a:lnRef>
          <a:fillRef idx="0">
            <a:schemeClr val="accent4"/>
          </a:fillRef>
          <a:effectRef idx="0">
            <a:schemeClr val="accent4"/>
          </a:effectRef>
          <a:fontRef idx="minor">
            <a:schemeClr val="tx1"/>
          </a:fontRef>
        </p:style>
      </p:cxnSp>
      <p:sp>
        <p:nvSpPr>
          <p:cNvPr id="4" name="Footer Placeholder 3">
            <a:extLst>
              <a:ext uri="{FF2B5EF4-FFF2-40B4-BE49-F238E27FC236}">
                <a16:creationId xmlns:a16="http://schemas.microsoft.com/office/drawing/2014/main" id="{9309854B-B23E-A14D-B7C1-C8A2F61A67CA}"/>
              </a:ext>
            </a:extLst>
          </p:cNvPr>
          <p:cNvSpPr>
            <a:spLocks noGrp="1"/>
          </p:cNvSpPr>
          <p:nvPr>
            <p:ph type="ftr" sz="quarter" idx="11"/>
          </p:nvPr>
        </p:nvSpPr>
        <p:spPr/>
        <p:txBody>
          <a:bodyPr/>
          <a:lstStyle/>
          <a:p>
            <a:r>
              <a:rPr lang="en-US" altLang="en-US" dirty="0"/>
              <a:t>© Kenneth A. Reinert, Cambridge University Press 2021</a:t>
            </a:r>
          </a:p>
        </p:txBody>
      </p:sp>
    </p:spTree>
    <p:extLst>
      <p:ext uri="{BB962C8B-B14F-4D97-AF65-F5344CB8AC3E}">
        <p14:creationId xmlns:p14="http://schemas.microsoft.com/office/powerpoint/2010/main" val="1227183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 Question</a:t>
            </a:r>
          </a:p>
        </p:txBody>
      </p:sp>
      <p:sp>
        <p:nvSpPr>
          <p:cNvPr id="3" name="Content Placeholder 2"/>
          <p:cNvSpPr>
            <a:spLocks noGrp="1"/>
          </p:cNvSpPr>
          <p:nvPr>
            <p:ph idx="1"/>
          </p:nvPr>
        </p:nvSpPr>
        <p:spPr/>
        <p:txBody>
          <a:bodyPr/>
          <a:lstStyle/>
          <a:p>
            <a:pPr>
              <a:lnSpc>
                <a:spcPct val="90000"/>
              </a:lnSpc>
            </a:pPr>
            <a:r>
              <a:rPr lang="en-US" dirty="0"/>
              <a:t>What ensures that the amount exported by Vietnam is the same as the amount imported by Japan? </a:t>
            </a:r>
          </a:p>
          <a:p>
            <a:pPr lvl="1">
              <a:lnSpc>
                <a:spcPct val="90000"/>
              </a:lnSpc>
            </a:pPr>
            <a:r>
              <a:rPr lang="en-US" dirty="0"/>
              <a:t>If E</a:t>
            </a:r>
            <a:r>
              <a:rPr lang="en-US" baseline="30000" dirty="0"/>
              <a:t>V</a:t>
            </a:r>
            <a:r>
              <a:rPr lang="en-US" dirty="0"/>
              <a:t> were smaller than Z</a:t>
            </a:r>
            <a:r>
              <a:rPr lang="en-US" sz="2400" baseline="30000" dirty="0"/>
              <a:t>J</a:t>
            </a:r>
            <a:r>
              <a:rPr lang="en-US" dirty="0"/>
              <a:t> there would be excess demand or a shortage in world market for rice</a:t>
            </a:r>
          </a:p>
          <a:p>
            <a:pPr lvl="2">
              <a:lnSpc>
                <a:spcPct val="90000"/>
              </a:lnSpc>
            </a:pPr>
            <a:r>
              <a:rPr lang="en-US" dirty="0"/>
              <a:t>Excess demand causes price to rise</a:t>
            </a:r>
          </a:p>
          <a:p>
            <a:pPr lvl="2">
              <a:lnSpc>
                <a:spcPct val="90000"/>
              </a:lnSpc>
            </a:pPr>
            <a:r>
              <a:rPr lang="en-US" dirty="0"/>
              <a:t>As P</a:t>
            </a:r>
            <a:r>
              <a:rPr lang="en-US" baseline="30000" dirty="0"/>
              <a:t>W</a:t>
            </a:r>
            <a:r>
              <a:rPr lang="en-US" dirty="0"/>
              <a:t> rose, exports of Vietnam would expand and imports of Japan would contract until excess demand in world market disappeared</a:t>
            </a:r>
          </a:p>
          <a:p>
            <a:pPr lvl="1">
              <a:lnSpc>
                <a:spcPct val="90000"/>
              </a:lnSpc>
            </a:pPr>
            <a:r>
              <a:rPr lang="en-US" dirty="0"/>
              <a:t>Similarly, if E</a:t>
            </a:r>
            <a:r>
              <a:rPr lang="en-US" sz="2400" baseline="30000" dirty="0"/>
              <a:t>V</a:t>
            </a:r>
            <a:r>
              <a:rPr lang="en-US" dirty="0"/>
              <a:t> were larger than Z</a:t>
            </a:r>
            <a:r>
              <a:rPr lang="en-US" sz="2400" baseline="30000" dirty="0"/>
              <a:t>J</a:t>
            </a:r>
            <a:r>
              <a:rPr lang="en-US" dirty="0"/>
              <a:t>, P</a:t>
            </a:r>
            <a:r>
              <a:rPr lang="en-US" sz="2400" baseline="30000" dirty="0"/>
              <a:t>W</a:t>
            </a:r>
            <a:r>
              <a:rPr lang="en-US" dirty="0"/>
              <a:t> would fall to bring world market back into equilibrium</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587387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 Schematic View of Absolute Advantage</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5" name="Content Placeholder 4" descr="00357fig2_5"/>
          <p:cNvPicPr>
            <a:picLocks noGrp="1" noChangeAspect="1" noChangeArrowheads="1"/>
          </p:cNvPicPr>
          <p:nvPr>
            <p:ph idx="1"/>
          </p:nvPr>
        </p:nvPicPr>
        <p:blipFill>
          <a:blip r:embed="rId2" cstate="print"/>
          <a:srcRect/>
          <a:stretch>
            <a:fillRect/>
          </a:stretch>
        </p:blipFill>
        <p:spPr bwMode="auto">
          <a:xfrm>
            <a:off x="1295400" y="1752600"/>
            <a:ext cx="6629400" cy="4114800"/>
          </a:xfrm>
          <a:prstGeom prst="rect">
            <a:avLst/>
          </a:prstGeom>
          <a:noFill/>
        </p:spPr>
      </p:pic>
    </p:spTree>
    <p:extLst>
      <p:ext uri="{BB962C8B-B14F-4D97-AF65-F5344CB8AC3E}">
        <p14:creationId xmlns:p14="http://schemas.microsoft.com/office/powerpoint/2010/main" val="996339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Summary So Far</a:t>
            </a:r>
          </a:p>
        </p:txBody>
      </p:sp>
      <p:sp>
        <p:nvSpPr>
          <p:cNvPr id="3" name="Content Placeholder 2"/>
          <p:cNvSpPr>
            <a:spLocks noGrp="1"/>
          </p:cNvSpPr>
          <p:nvPr>
            <p:ph idx="1"/>
          </p:nvPr>
        </p:nvSpPr>
        <p:spPr/>
        <p:txBody>
          <a:bodyPr/>
          <a:lstStyle/>
          <a:p>
            <a:r>
              <a:rPr lang="en-US" dirty="0"/>
              <a:t>Differences in supply conditions among countries rise to complementary patterns of absolute advantage</a:t>
            </a:r>
          </a:p>
          <a:p>
            <a:r>
              <a:rPr lang="en-US" dirty="0"/>
              <a:t>These patterns of absolute advantage make possible complementary patterns of international trade</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778126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Gains from Trade</a:t>
            </a:r>
          </a:p>
        </p:txBody>
      </p:sp>
      <p:sp>
        <p:nvSpPr>
          <p:cNvPr id="3" name="Content Placeholder 2"/>
          <p:cNvSpPr>
            <a:spLocks noGrp="1"/>
          </p:cNvSpPr>
          <p:nvPr>
            <p:ph idx="1"/>
          </p:nvPr>
        </p:nvSpPr>
        <p:spPr/>
        <p:txBody>
          <a:bodyPr/>
          <a:lstStyle/>
          <a:p>
            <a:r>
              <a:rPr lang="en-US" dirty="0"/>
              <a:t>Given a pattern of absolute advantage, it is possible for a country to give up autarky in favor of importing or exporting</a:t>
            </a:r>
          </a:p>
          <a:p>
            <a:pPr lvl="1"/>
            <a:r>
              <a:rPr lang="en-US" dirty="0"/>
              <a:t>Japan can import rice, and Vietnam can export rice</a:t>
            </a:r>
          </a:p>
          <a:p>
            <a:r>
              <a:rPr lang="en-US" dirty="0"/>
              <a:t>But should a country actually do this?</a:t>
            </a:r>
            <a:r>
              <a:rPr lang="en-US" i="1" dirty="0"/>
              <a:t> </a:t>
            </a:r>
          </a:p>
          <a:p>
            <a:r>
              <a:rPr lang="en-US" dirty="0"/>
              <a:t>To answer this question from the standard economic point of view using </a:t>
            </a:r>
            <a:r>
              <a:rPr lang="en-US" b="1" dirty="0">
                <a:solidFill>
                  <a:schemeClr val="accent5">
                    <a:lumMod val="50000"/>
                  </a:schemeClr>
                </a:solidFill>
              </a:rPr>
              <a:t>consumer surplus</a:t>
            </a:r>
            <a:r>
              <a:rPr lang="en-US" dirty="0"/>
              <a:t> and </a:t>
            </a:r>
            <a:r>
              <a:rPr lang="en-US" b="1" dirty="0">
                <a:solidFill>
                  <a:schemeClr val="accent5">
                    <a:lumMod val="50000"/>
                  </a:schemeClr>
                </a:solidFill>
              </a:rPr>
              <a:t>producer surplus</a:t>
            </a:r>
            <a:endParaRPr lang="en-US" dirty="0">
              <a:solidFill>
                <a:schemeClr val="accent5">
                  <a:lumMod val="50000"/>
                </a:schemeClr>
              </a:solidFill>
            </a:endParaRP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94469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25090ED-9EE9-D947-8B6E-9AD5CE087DFD}"/>
              </a:ext>
            </a:extLst>
          </p:cNvPr>
          <p:cNvSpPr>
            <a:spLocks noGrp="1"/>
          </p:cNvSpPr>
          <p:nvPr>
            <p:ph idx="1"/>
          </p:nvPr>
        </p:nvSpPr>
        <p:spPr>
          <a:xfrm>
            <a:off x="457200" y="304801"/>
            <a:ext cx="3254032" cy="6030010"/>
          </a:xfrm>
        </p:spPr>
        <p:txBody>
          <a:bodyPr/>
          <a:lstStyle/>
          <a:p>
            <a:r>
              <a:rPr lang="en-US" sz="2000" dirty="0"/>
              <a:t>For Vietnam:</a:t>
            </a:r>
          </a:p>
          <a:p>
            <a:pPr lvl="1"/>
            <a:r>
              <a:rPr lang="en-US" sz="1800" dirty="0"/>
              <a:t>An increase in producer surplus of area </a:t>
            </a:r>
            <a:r>
              <a:rPr lang="en-US" sz="1800" i="1" dirty="0"/>
              <a:t>A+B</a:t>
            </a:r>
          </a:p>
          <a:p>
            <a:pPr lvl="1"/>
            <a:r>
              <a:rPr lang="en-US" sz="1800" dirty="0"/>
              <a:t>A decrease in consumer surplus of area A</a:t>
            </a:r>
          </a:p>
          <a:p>
            <a:pPr lvl="1"/>
            <a:r>
              <a:rPr lang="en-US" sz="1800" dirty="0">
                <a:sym typeface="Wingdings" pitchFamily="2" charset="2"/>
              </a:rPr>
              <a:t> </a:t>
            </a:r>
            <a:r>
              <a:rPr lang="en-US" sz="1800" dirty="0"/>
              <a:t>There is a </a:t>
            </a:r>
            <a:r>
              <a:rPr lang="en-US" sz="1800" i="1" dirty="0"/>
              <a:t>net welfare increase </a:t>
            </a:r>
            <a:r>
              <a:rPr lang="en-US" sz="1800" dirty="0"/>
              <a:t>of area B</a:t>
            </a:r>
          </a:p>
          <a:p>
            <a:r>
              <a:rPr lang="en-US" sz="2000" dirty="0"/>
              <a:t>For Japan:</a:t>
            </a:r>
          </a:p>
          <a:p>
            <a:pPr lvl="1"/>
            <a:r>
              <a:rPr lang="en-US" sz="1800" dirty="0"/>
              <a:t>An increase in consumer surplus of area </a:t>
            </a:r>
            <a:r>
              <a:rPr lang="en-US" sz="1800" i="1" dirty="0"/>
              <a:t>C+D</a:t>
            </a:r>
          </a:p>
          <a:p>
            <a:pPr lvl="1"/>
            <a:r>
              <a:rPr lang="en-US" sz="1800" dirty="0"/>
              <a:t>A decrease in producer surplus of area C</a:t>
            </a:r>
          </a:p>
          <a:p>
            <a:pPr lvl="1"/>
            <a:r>
              <a:rPr lang="en-US" sz="1800" dirty="0">
                <a:sym typeface="Wingdings" pitchFamily="2" charset="2"/>
              </a:rPr>
              <a:t> </a:t>
            </a:r>
            <a:r>
              <a:rPr lang="en-US" sz="1800" dirty="0"/>
              <a:t>There is a </a:t>
            </a:r>
            <a:r>
              <a:rPr lang="en-US" sz="1800" i="1" dirty="0"/>
              <a:t>net welfare increase </a:t>
            </a:r>
            <a:r>
              <a:rPr lang="en-US" sz="1800" dirty="0"/>
              <a:t>of area D</a:t>
            </a:r>
          </a:p>
          <a:p>
            <a:pPr lvl="1"/>
            <a:endParaRPr lang="en-US" sz="1800" dirty="0"/>
          </a:p>
        </p:txBody>
      </p:sp>
      <p:pic>
        <p:nvPicPr>
          <p:cNvPr id="7" name="Picture 2" descr="&quot;Two side-by-side supply and demand graphs are shown, labeled 'Vietnam' on the left and 'Japan' on the right. In both graphs, the vertical axis is labeled 'P' (price), and the horizontal axis is labeled 'Q' (quantity).&#10;&#10;In the Vietnam graph:&#10;&#10;The demand curve is labeled 'D,' and the supply curve is labeled 'Sᵛ.'&#10;Three horizontal dashed lines represent different price levels: 'Pᴶ' (higher price), 'Pʷ' (intermediate price), and 'Pᵛ' (lower price).&#10;An equilibrium point is labeled 'Eᵛ,' with a horizontal arrow indicating a range of trade or adjustment along the price line.&#10;In the Japan graph:&#10;&#10;The demand curve is labeled 'D,' and the supply curve is labeled 'Sᴶ.'&#10;Two price levels are marked with horizontal dashed lines: 'Pᴶ' and 'Pʷ.'&#10;An equilibrium zone is marked with 'Zᴶ,' with a horizontal arrow showing a similar range of trade or adjustment.&#10;These graphs illustrate the supply and demand dynamics in Vietnam and Japan, emphasizing differences in equilibrium points and price ranges.&quot;">
            <a:extLst>
              <a:ext uri="{FF2B5EF4-FFF2-40B4-BE49-F238E27FC236}">
                <a16:creationId xmlns:a16="http://schemas.microsoft.com/office/drawing/2014/main" id="{F30DD5B9-0504-1646-B559-931FF51C2B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1232" y="1295400"/>
            <a:ext cx="516589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ECD453E6-597C-9B49-A99D-9956BA5D1C97}"/>
              </a:ext>
            </a:extLst>
          </p:cNvPr>
          <p:cNvSpPr txBox="1"/>
          <p:nvPr/>
        </p:nvSpPr>
        <p:spPr>
          <a:xfrm>
            <a:off x="4002034" y="5109746"/>
            <a:ext cx="4495801" cy="338554"/>
          </a:xfrm>
          <a:prstGeom prst="rect">
            <a:avLst/>
          </a:prstGeom>
          <a:noFill/>
        </p:spPr>
        <p:txBody>
          <a:bodyPr wrap="square" rtlCol="0">
            <a:spAutoFit/>
          </a:bodyPr>
          <a:lstStyle/>
          <a:p>
            <a:r>
              <a:rPr lang="en-US" sz="1600" dirty="0">
                <a:solidFill>
                  <a:schemeClr val="tx2"/>
                </a:solidFill>
              </a:rPr>
              <a:t>Figure 2.4. Gains from Trade in the Rice Market</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8636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Absolute Advantage: Analytical Elements</a:t>
            </a:r>
          </a:p>
        </p:txBody>
      </p:sp>
      <p:sp>
        <p:nvSpPr>
          <p:cNvPr id="3" name="Content Placeholder 2"/>
          <p:cNvSpPr>
            <a:spLocks noGrp="1"/>
          </p:cNvSpPr>
          <p:nvPr>
            <p:ph idx="1"/>
          </p:nvPr>
        </p:nvSpPr>
        <p:spPr/>
        <p:txBody>
          <a:bodyPr/>
          <a:lstStyle/>
          <a:p>
            <a:r>
              <a:rPr lang="en-US" dirty="0"/>
              <a:t>Countries</a:t>
            </a:r>
          </a:p>
          <a:p>
            <a:r>
              <a:rPr lang="en-US" dirty="0"/>
              <a:t>Sectors</a:t>
            </a:r>
          </a:p>
          <a:p>
            <a:r>
              <a:rPr lang="en-US" dirty="0"/>
              <a:t>Factors of production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Gains from Trade</a:t>
            </a:r>
            <a:endParaRPr lang="en-US" sz="4000" dirty="0">
              <a:solidFill>
                <a:schemeClr val="bg1"/>
              </a:solidFill>
            </a:endParaRPr>
          </a:p>
        </p:txBody>
      </p:sp>
      <p:sp>
        <p:nvSpPr>
          <p:cNvPr id="3" name="Content Placeholder 2"/>
          <p:cNvSpPr>
            <a:spLocks noGrp="1"/>
          </p:cNvSpPr>
          <p:nvPr>
            <p:ph idx="1"/>
          </p:nvPr>
        </p:nvSpPr>
        <p:spPr/>
        <p:txBody>
          <a:bodyPr/>
          <a:lstStyle/>
          <a:p>
            <a:pPr>
              <a:lnSpc>
                <a:spcPct val="90000"/>
              </a:lnSpc>
            </a:pPr>
            <a:r>
              <a:rPr lang="en-US" dirty="0"/>
              <a:t>Moving from autarky to either importing or exporting involves a net increase in welfare for the country involved</a:t>
            </a:r>
          </a:p>
          <a:p>
            <a:pPr lvl="1">
              <a:lnSpc>
                <a:spcPct val="90000"/>
              </a:lnSpc>
            </a:pPr>
            <a:r>
              <a:rPr lang="en-US" dirty="0"/>
              <a:t>Known as </a:t>
            </a:r>
            <a:r>
              <a:rPr lang="en-US" b="1" dirty="0">
                <a:solidFill>
                  <a:schemeClr val="accent5">
                    <a:lumMod val="50000"/>
                  </a:schemeClr>
                </a:solidFill>
              </a:rPr>
              <a:t>gains from trade</a:t>
            </a:r>
          </a:p>
          <a:p>
            <a:pPr>
              <a:lnSpc>
                <a:spcPct val="90000"/>
              </a:lnSpc>
            </a:pPr>
            <a:r>
              <a:rPr lang="en-US" dirty="0"/>
              <a:t>Many popular writings on the world economy suggest trade relationships are a win-lose proposition for the countries involved</a:t>
            </a:r>
          </a:p>
          <a:p>
            <a:pPr lvl="1">
              <a:lnSpc>
                <a:spcPct val="90000"/>
              </a:lnSpc>
            </a:pPr>
            <a:r>
              <a:rPr lang="en-US" dirty="0"/>
              <a:t>The gains from trade idea, however, tells us that trade can be mutually beneficial to countries involved</a:t>
            </a:r>
            <a:endParaRPr lang="en-US" i="1" dirty="0"/>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Limitations</a:t>
            </a:r>
          </a:p>
        </p:txBody>
      </p:sp>
      <p:sp>
        <p:nvSpPr>
          <p:cNvPr id="3" name="Content Placeholder 2"/>
          <p:cNvSpPr>
            <a:spLocks noGrp="1"/>
          </p:cNvSpPr>
          <p:nvPr>
            <p:ph idx="1"/>
          </p:nvPr>
        </p:nvSpPr>
        <p:spPr>
          <a:xfrm>
            <a:off x="457200" y="1417638"/>
            <a:ext cx="8229600" cy="4713287"/>
          </a:xfrm>
        </p:spPr>
        <p:txBody>
          <a:bodyPr/>
          <a:lstStyle/>
          <a:p>
            <a:pPr>
              <a:lnSpc>
                <a:spcPct val="90000"/>
              </a:lnSpc>
            </a:pPr>
            <a:r>
              <a:rPr lang="en-US" sz="2800" dirty="0"/>
              <a:t>The notion of absolute advantage is useful for understanding international trade both as a principle and in the context of the supply and demand framework. </a:t>
            </a:r>
          </a:p>
          <a:p>
            <a:pPr>
              <a:lnSpc>
                <a:spcPct val="90000"/>
              </a:lnSpc>
            </a:pPr>
            <a:r>
              <a:rPr lang="en-US" sz="2800" dirty="0"/>
              <a:t>It is also useful to understand that trade can improve overall welfare for countries involved.</a:t>
            </a:r>
          </a:p>
          <a:p>
            <a:pPr>
              <a:lnSpc>
                <a:spcPct val="90000"/>
              </a:lnSpc>
            </a:pPr>
            <a:r>
              <a:rPr lang="en-US" sz="2800" dirty="0"/>
              <a:t>It has limits:</a:t>
            </a:r>
          </a:p>
          <a:p>
            <a:pPr lvl="1">
              <a:lnSpc>
                <a:spcPct val="90000"/>
              </a:lnSpc>
            </a:pPr>
            <a:r>
              <a:rPr lang="en-US" sz="2400" dirty="0"/>
              <a:t>Suggests the possibility that a country could not have an absolute advantage in anything, and would have nothing to export at all</a:t>
            </a:r>
          </a:p>
          <a:p>
            <a:pPr lvl="1">
              <a:lnSpc>
                <a:spcPct val="90000"/>
              </a:lnSpc>
            </a:pPr>
            <a:r>
              <a:rPr lang="en-US" sz="2400" dirty="0"/>
              <a:t>This is unlikely</a:t>
            </a:r>
            <a:endParaRPr lang="en-US" sz="2400" dirty="0">
              <a:solidFill>
                <a:srgbClr val="000000"/>
              </a:solidFill>
            </a:endParaRPr>
          </a:p>
          <a:p>
            <a:pPr>
              <a:buNone/>
            </a:pPr>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453313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Limitations</a:t>
            </a:r>
            <a:endParaRPr lang="en-US" sz="4000" dirty="0">
              <a:solidFill>
                <a:schemeClr val="bg1"/>
              </a:solidFill>
            </a:endParaRPr>
          </a:p>
        </p:txBody>
      </p:sp>
      <p:sp>
        <p:nvSpPr>
          <p:cNvPr id="3" name="Content Placeholder 2"/>
          <p:cNvSpPr>
            <a:spLocks noGrp="1"/>
          </p:cNvSpPr>
          <p:nvPr>
            <p:ph idx="1"/>
          </p:nvPr>
        </p:nvSpPr>
        <p:spPr/>
        <p:txBody>
          <a:bodyPr/>
          <a:lstStyle/>
          <a:p>
            <a:r>
              <a:rPr lang="en-US" dirty="0">
                <a:solidFill>
                  <a:srgbClr val="000000"/>
                </a:solidFill>
              </a:rPr>
              <a:t>The notion of the gains from trade also has its limits</a:t>
            </a:r>
          </a:p>
          <a:p>
            <a:pPr lvl="1"/>
            <a:r>
              <a:rPr lang="en-US" sz="2800" dirty="0">
                <a:solidFill>
                  <a:srgbClr val="000000"/>
                </a:solidFill>
              </a:rPr>
              <a:t>Suggests that countries as a whole mutually gain from trade</a:t>
            </a:r>
          </a:p>
          <a:p>
            <a:pPr lvl="1"/>
            <a:r>
              <a:rPr lang="en-US" sz="2800" dirty="0">
                <a:solidFill>
                  <a:srgbClr val="000000"/>
                </a:solidFill>
              </a:rPr>
              <a:t>Does not suggest, however, that everyone within a country will gain from trade</a:t>
            </a:r>
          </a:p>
          <a:p>
            <a:pPr lvl="2"/>
            <a:r>
              <a:rPr lang="en-US" sz="2600" dirty="0">
                <a:solidFill>
                  <a:srgbClr val="000000"/>
                </a:solidFill>
              </a:rPr>
              <a:t>Producers of rice in Japan lose from trade, and consumers of rice in Vietnam lose from trade</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31287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Introduction</a:t>
            </a:r>
          </a:p>
        </p:txBody>
      </p:sp>
      <p:sp>
        <p:nvSpPr>
          <p:cNvPr id="3" name="Content Placeholder 2"/>
          <p:cNvSpPr>
            <a:spLocks noGrp="1"/>
          </p:cNvSpPr>
          <p:nvPr>
            <p:ph idx="1"/>
          </p:nvPr>
        </p:nvSpPr>
        <p:spPr>
          <a:xfrm>
            <a:off x="457200" y="1219200"/>
            <a:ext cx="8229600" cy="4911725"/>
          </a:xfrm>
        </p:spPr>
        <p:txBody>
          <a:bodyPr/>
          <a:lstStyle/>
          <a:p>
            <a:r>
              <a:rPr lang="en-US" sz="2400" dirty="0"/>
              <a:t>This chapter makes a first step in helping you to answer these questions</a:t>
            </a:r>
          </a:p>
          <a:p>
            <a:pPr lvl="1"/>
            <a:r>
              <a:rPr lang="en-US" sz="2000" dirty="0"/>
              <a:t>Why does a country export or import a particular good or service? </a:t>
            </a:r>
          </a:p>
          <a:p>
            <a:r>
              <a:rPr lang="en-US" sz="2400" dirty="0"/>
              <a:t>Historically, the initial explanation for patterns of trade lay with the concept of </a:t>
            </a:r>
            <a:r>
              <a:rPr lang="en-US" sz="2400" b="1" dirty="0">
                <a:solidFill>
                  <a:schemeClr val="accent5">
                    <a:lumMod val="50000"/>
                  </a:schemeClr>
                </a:solidFill>
              </a:rPr>
              <a:t>absolute advantage</a:t>
            </a:r>
            <a:r>
              <a:rPr lang="en-US" sz="2400" dirty="0"/>
              <a:t>.</a:t>
            </a:r>
          </a:p>
          <a:p>
            <a:r>
              <a:rPr lang="en-US" sz="2400" dirty="0"/>
              <a:t>Subsequently, this concept was replaced with the more powerful concept of </a:t>
            </a:r>
            <a:r>
              <a:rPr lang="en-US" sz="2400" b="1" dirty="0">
                <a:solidFill>
                  <a:schemeClr val="accent5">
                    <a:lumMod val="50000"/>
                  </a:schemeClr>
                </a:solidFill>
              </a:rPr>
              <a:t>comparative advantage</a:t>
            </a:r>
            <a:r>
              <a:rPr lang="en-US" sz="2400" dirty="0"/>
              <a:t>.</a:t>
            </a:r>
          </a:p>
          <a:p>
            <a:r>
              <a:rPr lang="en-US" sz="2400" dirty="0"/>
              <a:t>One of the most fundamental principles of economics is </a:t>
            </a:r>
            <a:r>
              <a:rPr lang="en-US" sz="2400" b="1" dirty="0">
                <a:solidFill>
                  <a:schemeClr val="accent5">
                    <a:lumMod val="50000"/>
                  </a:schemeClr>
                </a:solidFill>
              </a:rPr>
              <a:t>gains from trade</a:t>
            </a:r>
            <a:r>
              <a:rPr lang="en-US" sz="2400" dirty="0"/>
              <a:t>.</a:t>
            </a:r>
          </a:p>
          <a:p>
            <a:r>
              <a:rPr lang="en-US" sz="2400" dirty="0"/>
              <a:t>Two main explanations of comparative advantage:</a:t>
            </a:r>
          </a:p>
          <a:p>
            <a:pPr lvl="1"/>
            <a:r>
              <a:rPr lang="en-US" sz="2000" b="1" dirty="0">
                <a:solidFill>
                  <a:schemeClr val="accent5">
                    <a:lumMod val="50000"/>
                  </a:schemeClr>
                </a:solidFill>
              </a:rPr>
              <a:t>Ricardian model</a:t>
            </a:r>
          </a:p>
          <a:p>
            <a:pPr lvl="1"/>
            <a:r>
              <a:rPr lang="en-US" sz="2000" b="1" dirty="0">
                <a:solidFill>
                  <a:schemeClr val="accent5">
                    <a:lumMod val="50000"/>
                  </a:schemeClr>
                </a:solidFill>
              </a:rPr>
              <a:t>Heckscher-Ohlin model</a:t>
            </a:r>
          </a:p>
          <a:p>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8CD44-BBEE-A449-A790-FB35C3AFBA9E}"/>
              </a:ext>
            </a:extLst>
          </p:cNvPr>
          <p:cNvSpPr>
            <a:spLocks noGrp="1"/>
          </p:cNvSpPr>
          <p:nvPr>
            <p:ph type="title"/>
          </p:nvPr>
        </p:nvSpPr>
        <p:spPr/>
        <p:txBody>
          <a:bodyPr/>
          <a:lstStyle/>
          <a:p>
            <a:r>
              <a:rPr lang="en-US" dirty="0"/>
              <a:t>Defining Absolute Advantage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3A2A936-A1F7-5146-9AB9-CC5AA45D5B5B}"/>
                  </a:ext>
                </a:extLst>
              </p:cNvPr>
              <p:cNvSpPr>
                <a:spLocks noGrp="1"/>
              </p:cNvSpPr>
              <p:nvPr>
                <p:ph idx="1"/>
              </p:nvPr>
            </p:nvSpPr>
            <p:spPr/>
            <p:txBody>
              <a:bodyPr/>
              <a:lstStyle/>
              <a:p>
                <a:r>
                  <a:rPr lang="en-US" sz="2400" dirty="0"/>
                  <a:t>The idea of absolute advantage was first presented in Adam Smith’s </a:t>
                </a:r>
                <a:r>
                  <a:rPr lang="en-US" sz="2400" i="1" dirty="0"/>
                  <a:t>The Wealth of Nations</a:t>
                </a:r>
                <a:r>
                  <a:rPr lang="en-US" sz="2400" dirty="0"/>
                  <a:t>, 1776.</a:t>
                </a:r>
              </a:p>
              <a:p>
                <a:pPr lvl="1"/>
                <a:r>
                  <a:rPr lang="en-US" sz="2000" dirty="0"/>
                  <a:t>The book discredited a preceding economic philosophy known as </a:t>
                </a:r>
                <a:r>
                  <a:rPr lang="en-US" sz="2000" i="1" dirty="0">
                    <a:solidFill>
                      <a:schemeClr val="accent5">
                        <a:lumMod val="50000"/>
                      </a:schemeClr>
                    </a:solidFill>
                  </a:rPr>
                  <a:t>mercantilism</a:t>
                </a:r>
              </a:p>
              <a:p>
                <a:pPr lvl="1"/>
                <a:r>
                  <a:rPr lang="en-US" sz="2000" dirty="0">
                    <a:solidFill>
                      <a:schemeClr val="accent5">
                        <a:lumMod val="50000"/>
                      </a:schemeClr>
                    </a:solidFill>
                  </a:rPr>
                  <a:t>Absolute advantage </a:t>
                </a:r>
                <a:r>
                  <a:rPr lang="en-US" sz="2000" dirty="0"/>
                  <a:t>was one way for Smith to dispute the above notion.</a:t>
                </a:r>
              </a:p>
              <a:p>
                <a:r>
                  <a:rPr lang="en-US" sz="2400" b="1" dirty="0">
                    <a:solidFill>
                      <a:schemeClr val="accent5">
                        <a:lumMod val="50000"/>
                      </a:schemeClr>
                    </a:solidFill>
                  </a:rPr>
                  <a:t>Absolute advantage </a:t>
                </a:r>
                <a:r>
                  <a:rPr lang="en-US" sz="2400" dirty="0"/>
                  <a:t>refers to a country’s ability to produce a good or service with fewer </a:t>
                </a:r>
                <a:r>
                  <a:rPr lang="en-US" sz="2400" i="1" dirty="0"/>
                  <a:t>real</a:t>
                </a:r>
                <a:r>
                  <a:rPr lang="en-US" sz="2400" dirty="0"/>
                  <a:t> resources or inputs than another country</a:t>
                </a:r>
              </a:p>
              <a:p>
                <a:pPr lvl="1"/>
                <a:r>
                  <a:rPr lang="en-US" sz="2000" dirty="0"/>
                  <a:t>E.g.: </a:t>
                </a:r>
                <a14:m>
                  <m:oMath xmlns:m="http://schemas.openxmlformats.org/officeDocument/2006/math">
                    <m:sSubSup>
                      <m:sSubSupPr>
                        <m:ctrlPr>
                          <a:rPr lang="en-US" sz="2000" i="1" smtClean="0">
                            <a:latin typeface="Cambria Math" panose="02040503050406030204" pitchFamily="18" charset="0"/>
                          </a:rPr>
                        </m:ctrlPr>
                      </m:sSubSupPr>
                      <m:e>
                        <m:r>
                          <a:rPr lang="en-US" sz="2000" b="0" i="1" smtClean="0">
                            <a:latin typeface="Cambria Math" panose="02040503050406030204" pitchFamily="18" charset="0"/>
                          </a:rPr>
                          <m:t>𝑎</m:t>
                        </m:r>
                      </m:e>
                      <m:sub>
                        <m:r>
                          <a:rPr lang="en-US" sz="2000" b="0" i="1" smtClean="0">
                            <a:latin typeface="Cambria Math" panose="02040503050406030204" pitchFamily="18" charset="0"/>
                          </a:rPr>
                          <m:t>𝑅</m:t>
                        </m:r>
                      </m:sub>
                      <m:sup>
                        <m:r>
                          <a:rPr lang="en-US" sz="2000" b="0" i="1" smtClean="0">
                            <a:latin typeface="Cambria Math" panose="02040503050406030204" pitchFamily="18" charset="0"/>
                          </a:rPr>
                          <m:t>𝑉</m:t>
                        </m:r>
                      </m:sup>
                    </m:sSubSup>
                  </m:oMath>
                </a14:m>
                <a:r>
                  <a:rPr lang="en-US" sz="2000" dirty="0"/>
                  <a:t>&lt; </a:t>
                </a:r>
                <a14:m>
                  <m:oMath xmlns:m="http://schemas.openxmlformats.org/officeDocument/2006/math">
                    <m:sSubSup>
                      <m:sSubSupPr>
                        <m:ctrlPr>
                          <a:rPr lang="en-US" sz="2000" i="1">
                            <a:latin typeface="Cambria Math" panose="02040503050406030204" pitchFamily="18" charset="0"/>
                          </a:rPr>
                        </m:ctrlPr>
                      </m:sSubSupPr>
                      <m:e>
                        <m:r>
                          <a:rPr lang="en-US" sz="2000" i="1">
                            <a:latin typeface="Cambria Math" panose="02040503050406030204" pitchFamily="18" charset="0"/>
                          </a:rPr>
                          <m:t>𝑎</m:t>
                        </m:r>
                      </m:e>
                      <m:sub>
                        <m:r>
                          <a:rPr lang="en-US" sz="2000" i="1">
                            <a:latin typeface="Cambria Math" panose="02040503050406030204" pitchFamily="18" charset="0"/>
                          </a:rPr>
                          <m:t>𝑅</m:t>
                        </m:r>
                      </m:sub>
                      <m:sup>
                        <m:r>
                          <a:rPr lang="en-US" sz="2000" b="0" i="1" smtClean="0">
                            <a:latin typeface="Cambria Math" panose="02040503050406030204" pitchFamily="18" charset="0"/>
                          </a:rPr>
                          <m:t>𝐽</m:t>
                        </m:r>
                      </m:sup>
                    </m:sSubSup>
                  </m:oMath>
                </a14:m>
                <a:r>
                  <a:rPr lang="en-US" sz="2000" dirty="0"/>
                  <a:t>, then Vietnam has absolute advantage in the production of rice relative to Japan.</a:t>
                </a:r>
              </a:p>
              <a:p>
                <a:endParaRPr lang="en-US" sz="2400" dirty="0"/>
              </a:p>
            </p:txBody>
          </p:sp>
        </mc:Choice>
        <mc:Fallback xmlns="">
          <p:sp>
            <p:nvSpPr>
              <p:cNvPr id="3" name="Content Placeholder 2">
                <a:extLst>
                  <a:ext uri="{FF2B5EF4-FFF2-40B4-BE49-F238E27FC236}">
                    <a16:creationId xmlns:a16="http://schemas.microsoft.com/office/drawing/2014/main" id="{E3A2A936-A1F7-5146-9AB9-CC5AA45D5B5B}"/>
                  </a:ext>
                </a:extLst>
              </p:cNvPr>
              <p:cNvSpPr>
                <a:spLocks noGrp="1" noRot="1" noChangeAspect="1" noMove="1" noResize="1" noEditPoints="1" noAdjustHandles="1" noChangeArrowheads="1" noChangeShapeType="1" noTextEdit="1"/>
              </p:cNvSpPr>
              <p:nvPr>
                <p:ph idx="1"/>
              </p:nvPr>
            </p:nvSpPr>
            <p:spPr>
              <a:blipFill>
                <a:blip r:embed="rId2"/>
                <a:stretch>
                  <a:fillRect l="-309" t="-1117" r="-309"/>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D4FBEA8B-E31E-DE48-87E4-FD4475DE208C}"/>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33696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5B484-B4C7-1348-A1CB-E04F51C5BEC3}"/>
              </a:ext>
            </a:extLst>
          </p:cNvPr>
          <p:cNvSpPr>
            <a:spLocks noGrp="1"/>
          </p:cNvSpPr>
          <p:nvPr>
            <p:ph type="title"/>
          </p:nvPr>
        </p:nvSpPr>
        <p:spPr/>
        <p:txBody>
          <a:bodyPr/>
          <a:lstStyle/>
          <a:p>
            <a:r>
              <a:rPr lang="en-US" dirty="0"/>
              <a:t>Absolute Advantage: limitations</a:t>
            </a:r>
          </a:p>
        </p:txBody>
      </p:sp>
      <p:sp>
        <p:nvSpPr>
          <p:cNvPr id="3" name="Content Placeholder 2">
            <a:extLst>
              <a:ext uri="{FF2B5EF4-FFF2-40B4-BE49-F238E27FC236}">
                <a16:creationId xmlns:a16="http://schemas.microsoft.com/office/drawing/2014/main" id="{017AD7FC-2053-8B4D-B10B-52EE99BDCC84}"/>
              </a:ext>
            </a:extLst>
          </p:cNvPr>
          <p:cNvSpPr>
            <a:spLocks noGrp="1"/>
          </p:cNvSpPr>
          <p:nvPr>
            <p:ph idx="1"/>
          </p:nvPr>
        </p:nvSpPr>
        <p:spPr/>
        <p:txBody>
          <a:bodyPr/>
          <a:lstStyle/>
          <a:p>
            <a:r>
              <a:rPr lang="en-US" dirty="0"/>
              <a:t>The principle of absolute advantage is a </a:t>
            </a:r>
            <a:r>
              <a:rPr lang="en-US" i="1" dirty="0"/>
              <a:t>policy suggestion</a:t>
            </a:r>
            <a:r>
              <a:rPr lang="en-US" dirty="0"/>
              <a:t> that countries should import goods from other countries where they are produced more efficiently.</a:t>
            </a:r>
          </a:p>
          <a:p>
            <a:r>
              <a:rPr lang="en-US" dirty="0"/>
              <a:t>However, patterns of absolute advantage are </a:t>
            </a:r>
            <a:r>
              <a:rPr lang="en-US" dirty="0">
                <a:solidFill>
                  <a:schemeClr val="accent5">
                    <a:lumMod val="50000"/>
                  </a:schemeClr>
                </a:solidFill>
              </a:rPr>
              <a:t>neither necessary nor sufficient </a:t>
            </a:r>
            <a:r>
              <a:rPr lang="en-US" dirty="0"/>
              <a:t>conditions for countries to either export or import a good or service </a:t>
            </a:r>
            <a:r>
              <a:rPr lang="en-US" sz="2400" dirty="0"/>
              <a:t>(which is determined by comparative advantage to be explored in Chapters 3 and 4)</a:t>
            </a:r>
            <a:endParaRPr lang="en-US" dirty="0"/>
          </a:p>
          <a:p>
            <a:endParaRPr lang="en-US" dirty="0"/>
          </a:p>
        </p:txBody>
      </p:sp>
      <p:sp>
        <p:nvSpPr>
          <p:cNvPr id="4" name="Footer Placeholder 3">
            <a:extLst>
              <a:ext uri="{FF2B5EF4-FFF2-40B4-BE49-F238E27FC236}">
                <a16:creationId xmlns:a16="http://schemas.microsoft.com/office/drawing/2014/main" id="{FFC61635-04D0-264F-9110-7FF2D48B22E0}"/>
              </a:ext>
            </a:extLst>
          </p:cNvPr>
          <p:cNvSpPr>
            <a:spLocks noGrp="1"/>
          </p:cNvSpPr>
          <p:nvPr>
            <p:ph type="ftr" sz="quarter" idx="11"/>
          </p:nvPr>
        </p:nvSpPr>
        <p:spPr/>
        <p:txBody>
          <a:bodyPr/>
          <a:lstStyle/>
          <a:p>
            <a:r>
              <a:rPr lang="en-US" altLang="en-US" dirty="0"/>
              <a:t>© Kenneth A. Reinert, Cambridge University Press 2021</a:t>
            </a:r>
          </a:p>
        </p:txBody>
      </p:sp>
    </p:spTree>
    <p:extLst>
      <p:ext uri="{BB962C8B-B14F-4D97-AF65-F5344CB8AC3E}">
        <p14:creationId xmlns:p14="http://schemas.microsoft.com/office/powerpoint/2010/main" val="47681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Supply and Demand</a:t>
            </a:r>
            <a:endParaRPr lang="en-US" sz="4000" dirty="0"/>
          </a:p>
        </p:txBody>
      </p:sp>
      <p:pic>
        <p:nvPicPr>
          <p:cNvPr id="8" name="Picture 2" descr="&quot;Graph of a supply and demand curve. The horizontal axis is labeled 'Q' (quantity), and the vertical axis is labeled 'P' (price). The demand curve (D) slopes downward from left to right, and the supply curve (S) slopes upward from left to right. The intersection of the two curves is labeled as the equilibrium point, with corresponding price 'P_E' and quantity 'Q_E' indicated by dashed lines.&quot;">
            <a:extLst>
              <a:ext uri="{FF2B5EF4-FFF2-40B4-BE49-F238E27FC236}">
                <a16:creationId xmlns:a16="http://schemas.microsoft.com/office/drawing/2014/main" id="{B9472796-4837-904F-A335-92811984975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6043" y="2057400"/>
            <a:ext cx="3257550"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0A0E61F3-15B7-8F45-8C04-6DAABE27C6FF}"/>
              </a:ext>
            </a:extLst>
          </p:cNvPr>
          <p:cNvSpPr txBox="1"/>
          <p:nvPr/>
        </p:nvSpPr>
        <p:spPr>
          <a:xfrm>
            <a:off x="811161" y="5368413"/>
            <a:ext cx="3801169" cy="369332"/>
          </a:xfrm>
          <a:prstGeom prst="rect">
            <a:avLst/>
          </a:prstGeom>
          <a:noFill/>
        </p:spPr>
        <p:txBody>
          <a:bodyPr wrap="none" rtlCol="0">
            <a:spAutoFit/>
          </a:bodyPr>
          <a:lstStyle/>
          <a:p>
            <a:r>
              <a:rPr lang="en-US" dirty="0">
                <a:solidFill>
                  <a:schemeClr val="tx2"/>
                </a:solidFill>
              </a:rPr>
              <a:t>Figure 2.5. A Domestic Rice Market</a:t>
            </a:r>
          </a:p>
        </p:txBody>
      </p:sp>
      <p:sp>
        <p:nvSpPr>
          <p:cNvPr id="3" name="Rectangle 2">
            <a:extLst>
              <a:ext uri="{FF2B5EF4-FFF2-40B4-BE49-F238E27FC236}">
                <a16:creationId xmlns:a16="http://schemas.microsoft.com/office/drawing/2014/main" id="{3A13C3D4-65CA-4C47-B25C-7F9B41ADF09A}"/>
              </a:ext>
            </a:extLst>
          </p:cNvPr>
          <p:cNvSpPr/>
          <p:nvPr/>
        </p:nvSpPr>
        <p:spPr>
          <a:xfrm>
            <a:off x="4343400" y="1227555"/>
            <a:ext cx="4161964" cy="4339650"/>
          </a:xfrm>
          <a:prstGeom prst="rect">
            <a:avLst/>
          </a:prstGeom>
        </p:spPr>
        <p:txBody>
          <a:bodyPr wrap="square">
            <a:spAutoFit/>
          </a:bodyPr>
          <a:lstStyle/>
          <a:p>
            <a:r>
              <a:rPr lang="en-US" sz="2000" dirty="0"/>
              <a:t>Supply curve is upward sloping—firms supply more rice to the market as the price increases</a:t>
            </a:r>
          </a:p>
          <a:p>
            <a:pPr marL="285750" indent="-285750">
              <a:buFont typeface="Arial" panose="020B0604020202020204" pitchFamily="34" charset="0"/>
              <a:buChar char="•"/>
            </a:pPr>
            <a:r>
              <a:rPr lang="en-US" dirty="0"/>
              <a:t>Changes in price are represented in the diagram by movements along the supply curve—changes in quantity supplied</a:t>
            </a:r>
          </a:p>
          <a:p>
            <a:pPr marL="285750" indent="-285750">
              <a:buFont typeface="Arial" panose="020B0604020202020204" pitchFamily="34" charset="0"/>
              <a:buChar char="•"/>
            </a:pPr>
            <a:r>
              <a:rPr lang="en-US" dirty="0"/>
              <a:t>Changes in supply:</a:t>
            </a:r>
          </a:p>
          <a:p>
            <a:pPr marL="742950" lvl="1" indent="-285750">
              <a:buFont typeface="Arial" panose="020B0604020202020204" pitchFamily="34" charset="0"/>
              <a:buChar char="•"/>
            </a:pPr>
            <a:r>
              <a:rPr lang="en-US" dirty="0"/>
              <a:t>Reductions in input prices and improvements in technology shift the supply curve to the right</a:t>
            </a:r>
          </a:p>
          <a:p>
            <a:pPr marL="742950" lvl="1" indent="-285750">
              <a:buFont typeface="Arial" panose="020B0604020202020204" pitchFamily="34" charset="0"/>
              <a:buChar char="•"/>
            </a:pPr>
            <a:r>
              <a:rPr lang="en-US" dirty="0"/>
              <a:t>Increases in input prices and technology setbacks shift the supply curve to the left</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899897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50E56D8-1A5C-CC4A-9C79-D8ACA5F8BC79}"/>
              </a:ext>
            </a:extLst>
          </p:cNvPr>
          <p:cNvSpPr txBox="1">
            <a:spLocks noGrp="1"/>
          </p:cNvSpPr>
          <p:nvPr>
            <p:ph type="title" idx="4294967295"/>
          </p:nvPr>
        </p:nvSpPr>
        <p:spPr bwMode="auto">
          <a:xfrm>
            <a:off x="609600" y="430213"/>
            <a:ext cx="8229600" cy="1139825"/>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200" b="0" i="0" u="none" strike="noStrike" kern="0" cap="none" spc="0" normalizeH="0" baseline="0" noProof="0" dirty="0">
                <a:ln>
                  <a:noFill/>
                </a:ln>
                <a:solidFill>
                  <a:schemeClr val="tx2"/>
                </a:solidFill>
                <a:effectLst/>
                <a:uLnTx/>
                <a:uFillTx/>
                <a:latin typeface="+mj-lt"/>
                <a:ea typeface="+mj-ea"/>
                <a:cs typeface="+mj-cs"/>
              </a:rPr>
              <a:t>Review of Supply and Demand</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pic>
        <p:nvPicPr>
          <p:cNvPr id="8" name="Picture 2" descr="&quot;Graph of a supply and demand curve. The horizontal axis is labeled 'Q' (quantity), and the vertical axis is labeled 'P' (price). The demand curve (D) slopes downward from left to right, and the supply curve (S) slopes upward from left to right. The intersection of the two curves is labeled as the equilibrium point, with corresponding price 'P_E' and quantity 'Q_E' indicated by dashed lines.&quot;">
            <a:extLst>
              <a:ext uri="{FF2B5EF4-FFF2-40B4-BE49-F238E27FC236}">
                <a16:creationId xmlns:a16="http://schemas.microsoft.com/office/drawing/2014/main" id="{842D348A-DD93-1844-A993-8C06BEB884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852" y="1907381"/>
            <a:ext cx="3257550"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6F74BC0-E54B-1A46-9F28-2EDD365D425F}"/>
              </a:ext>
            </a:extLst>
          </p:cNvPr>
          <p:cNvSpPr txBox="1"/>
          <p:nvPr/>
        </p:nvSpPr>
        <p:spPr>
          <a:xfrm>
            <a:off x="562397" y="5230177"/>
            <a:ext cx="3801169" cy="369332"/>
          </a:xfrm>
          <a:prstGeom prst="rect">
            <a:avLst/>
          </a:prstGeom>
          <a:noFill/>
        </p:spPr>
        <p:txBody>
          <a:bodyPr wrap="none" rtlCol="0">
            <a:spAutoFit/>
          </a:bodyPr>
          <a:lstStyle/>
          <a:p>
            <a:r>
              <a:rPr lang="en-US" dirty="0">
                <a:solidFill>
                  <a:schemeClr val="tx2"/>
                </a:solidFill>
              </a:rPr>
              <a:t>Figure 2.5. A Domestic Rice Market</a:t>
            </a:r>
          </a:p>
        </p:txBody>
      </p:sp>
      <p:sp>
        <p:nvSpPr>
          <p:cNvPr id="6" name="Content Placeholder 2">
            <a:extLst>
              <a:ext uri="{FF2B5EF4-FFF2-40B4-BE49-F238E27FC236}">
                <a16:creationId xmlns:a16="http://schemas.microsoft.com/office/drawing/2014/main" id="{334FF6E2-123A-964A-808B-A1CCBB7B1763}"/>
              </a:ext>
            </a:extLst>
          </p:cNvPr>
          <p:cNvSpPr txBox="1">
            <a:spLocks/>
          </p:cNvSpPr>
          <p:nvPr/>
        </p:nvSpPr>
        <p:spPr bwMode="auto">
          <a:xfrm>
            <a:off x="4114800" y="1219199"/>
            <a:ext cx="4123403" cy="50367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sz="2000" kern="0" dirty="0"/>
              <a:t>Demand curve is downward sloping—consumers demand less rice from market as price increases</a:t>
            </a:r>
          </a:p>
          <a:p>
            <a:pPr lvl="1"/>
            <a:r>
              <a:rPr lang="en-US" sz="1800" kern="0" dirty="0"/>
              <a:t>Changes in price are represented by movements along the demand curve—changes in quantity demanded</a:t>
            </a:r>
          </a:p>
          <a:p>
            <a:r>
              <a:rPr lang="en-US" sz="2000" kern="0" dirty="0"/>
              <a:t>Changes in demand: (caused by </a:t>
            </a:r>
            <a:r>
              <a:rPr lang="en-US" sz="1800" kern="0" dirty="0"/>
              <a:t>incomes and preferences)</a:t>
            </a:r>
          </a:p>
          <a:p>
            <a:pPr lvl="1"/>
            <a:r>
              <a:rPr lang="en-US" sz="1800" kern="0" dirty="0"/>
              <a:t>Increases shift demand curve to right</a:t>
            </a:r>
          </a:p>
          <a:p>
            <a:pPr lvl="1"/>
            <a:r>
              <a:rPr lang="en-US" sz="1800" kern="0" dirty="0"/>
              <a:t>Decreases shift demand curve to left</a:t>
            </a:r>
            <a:endParaRPr lang="en-US" sz="1600" kern="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48803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Review of Supply and Demand</a:t>
            </a:r>
            <a:endParaRPr lang="en-US" sz="7200" dirty="0">
              <a:solidFill>
                <a:schemeClr val="bg1"/>
              </a:solidFill>
            </a:endParaRPr>
          </a:p>
        </p:txBody>
      </p:sp>
      <p:pic>
        <p:nvPicPr>
          <p:cNvPr id="8" name="Picture 2" descr="&quot;Graph of a supply and demand curve. The horizontal axis is labeled 'Q' (quantity), and the vertical axis is labeled 'P' (price). The demand curve (D) slopes downward from left to right, and the supply curve (S) slopes upward from left to right. The intersection of the two curves is labeled as the equilibrium point, with corresponding price 'P_E' and quantity 'Q_E' indicated by dashed lines.&quot;">
            <a:extLst>
              <a:ext uri="{FF2B5EF4-FFF2-40B4-BE49-F238E27FC236}">
                <a16:creationId xmlns:a16="http://schemas.microsoft.com/office/drawing/2014/main" id="{8DB09208-EE47-2140-86B8-B19EC66A65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907381"/>
            <a:ext cx="3257550" cy="304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77B462D9-F194-D640-9FBF-01520E124D80}"/>
              </a:ext>
            </a:extLst>
          </p:cNvPr>
          <p:cNvSpPr txBox="1"/>
          <p:nvPr/>
        </p:nvSpPr>
        <p:spPr>
          <a:xfrm>
            <a:off x="562397" y="5230177"/>
            <a:ext cx="3801169" cy="369332"/>
          </a:xfrm>
          <a:prstGeom prst="rect">
            <a:avLst/>
          </a:prstGeom>
          <a:noFill/>
        </p:spPr>
        <p:txBody>
          <a:bodyPr wrap="none" rtlCol="0">
            <a:spAutoFit/>
          </a:bodyPr>
          <a:lstStyle/>
          <a:p>
            <a:r>
              <a:rPr lang="en-US" dirty="0">
                <a:solidFill>
                  <a:schemeClr val="tx2"/>
                </a:solidFill>
              </a:rPr>
              <a:t>Figure 2.5. A Domestic Rice Market</a:t>
            </a:r>
          </a:p>
        </p:txBody>
      </p:sp>
      <p:sp>
        <p:nvSpPr>
          <p:cNvPr id="7" name="Content Placeholder 2">
            <a:extLst>
              <a:ext uri="{FF2B5EF4-FFF2-40B4-BE49-F238E27FC236}">
                <a16:creationId xmlns:a16="http://schemas.microsoft.com/office/drawing/2014/main" id="{33CC34FC-6E26-644C-A47A-B36CA6C7EA50}"/>
              </a:ext>
            </a:extLst>
          </p:cNvPr>
          <p:cNvSpPr txBox="1">
            <a:spLocks/>
          </p:cNvSpPr>
          <p:nvPr/>
        </p:nvSpPr>
        <p:spPr bwMode="auto">
          <a:xfrm>
            <a:off x="4572000" y="1432386"/>
            <a:ext cx="3810000" cy="44713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sz="2400" kern="0" dirty="0"/>
              <a:t>Intersection of supply and demand curves determines the equilibrium in the domestic rice market</a:t>
            </a:r>
          </a:p>
          <a:p>
            <a:r>
              <a:rPr lang="en-US" sz="2400" kern="0" dirty="0"/>
              <a:t>Any shifts will change equilibrium price and quantity for rice by shifting the demand or supply curves.</a:t>
            </a:r>
          </a:p>
          <a:p>
            <a:endParaRPr lang="en-US" sz="2400" kern="0" dirty="0"/>
          </a:p>
          <a:p>
            <a:pPr>
              <a:buFont typeface="Wingdings" pitchFamily="2" charset="2"/>
              <a:buNone/>
            </a:pPr>
            <a:endParaRPr lang="en-US" sz="2400" kern="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4144974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6A478-EC6D-A84D-89F8-BC12EA9BFD15}"/>
              </a:ext>
            </a:extLst>
          </p:cNvPr>
          <p:cNvSpPr>
            <a:spLocks noGrp="1"/>
          </p:cNvSpPr>
          <p:nvPr>
            <p:ph type="title"/>
          </p:nvPr>
        </p:nvSpPr>
        <p:spPr/>
        <p:txBody>
          <a:bodyPr/>
          <a:lstStyle/>
          <a:p>
            <a:r>
              <a:rPr lang="en-US" sz="4400" dirty="0"/>
              <a:t>Review of Supply and Demand</a:t>
            </a:r>
            <a:endParaRPr lang="en-US" dirty="0">
              <a:solidFill>
                <a:schemeClr val="bg1"/>
              </a:solidFill>
            </a:endParaRPr>
          </a:p>
        </p:txBody>
      </p:sp>
      <p:pic>
        <p:nvPicPr>
          <p:cNvPr id="5" name="Picture 2" descr="&quot;Graph illustrating supply and demand curves with annotations for consumer and producer surplus. The horizontal axis is labeled 'Q' (quantity), and the vertical axis is labeled 'P' (price). The demand curve (D) slopes downward, and the supply curve (S) slopes upward. The intersection of the two curves is labeled as the equilibrium point, with equilibrium price 'P_E' and quantity 'Q_E' marked by dashed lines. The area above 'P_E' and below the demand curve is labeled 'Consumer surplus,' and the area below 'P_E' and above the supply curve is labeled 'Producer surplus,' both indicated by arrows.&quot;">
            <a:extLst>
              <a:ext uri="{FF2B5EF4-FFF2-40B4-BE49-F238E27FC236}">
                <a16:creationId xmlns:a16="http://schemas.microsoft.com/office/drawing/2014/main" id="{44D38145-220A-C142-8FD2-B801A224F2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0937" y="1417637"/>
            <a:ext cx="4056063" cy="4006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8D44637-10A5-EF4F-B03C-C7CF8DBCEB1A}"/>
              </a:ext>
            </a:extLst>
          </p:cNvPr>
          <p:cNvSpPr/>
          <p:nvPr/>
        </p:nvSpPr>
        <p:spPr>
          <a:xfrm>
            <a:off x="2420937" y="5590665"/>
            <a:ext cx="4583306" cy="491581"/>
          </a:xfrm>
          <a:prstGeom prst="rect">
            <a:avLst/>
          </a:prstGeom>
        </p:spPr>
        <p:txBody>
          <a:bodyPr wrap="none">
            <a:spAutoFit/>
          </a:bodyPr>
          <a:lstStyle/>
          <a:p>
            <a:r>
              <a:rPr lang="en-US" dirty="0">
                <a:solidFill>
                  <a:schemeClr val="tx2"/>
                </a:solidFill>
                <a:latin typeface="Helvetica" pitchFamily="2" charset="0"/>
              </a:rPr>
              <a:t>Figure 2.6 Consumer and producer surplus</a:t>
            </a:r>
            <a:endParaRPr lang="en-US" dirty="0">
              <a:solidFill>
                <a:schemeClr val="tx2"/>
              </a:solidFill>
              <a:effectLst/>
              <a:latin typeface="Helvetica" pitchFamily="2" charset="0"/>
            </a:endParaRPr>
          </a:p>
        </p:txBody>
      </p:sp>
      <p:sp>
        <p:nvSpPr>
          <p:cNvPr id="4" name="Footer Placeholder 3">
            <a:extLst>
              <a:ext uri="{FF2B5EF4-FFF2-40B4-BE49-F238E27FC236}">
                <a16:creationId xmlns:a16="http://schemas.microsoft.com/office/drawing/2014/main" id="{4969346F-41CE-4540-A2D3-3EF879070D24}"/>
              </a:ext>
            </a:extLst>
          </p:cNvPr>
          <p:cNvSpPr>
            <a:spLocks noGrp="1"/>
          </p:cNvSpPr>
          <p:nvPr>
            <p:ph type="ftr" sz="quarter" idx="11"/>
          </p:nvPr>
        </p:nvSpPr>
        <p:spPr/>
        <p:txBody>
          <a:bodyPr/>
          <a:lstStyle/>
          <a:p>
            <a:r>
              <a:rPr lang="en-US" altLang="en-US" dirty="0"/>
              <a:t>© Kenneth A. Reinert, Cambridge University Press 2021</a:t>
            </a:r>
          </a:p>
        </p:txBody>
      </p:sp>
    </p:spTree>
    <p:extLst>
      <p:ext uri="{BB962C8B-B14F-4D97-AF65-F5344CB8AC3E}">
        <p14:creationId xmlns:p14="http://schemas.microsoft.com/office/powerpoint/2010/main" val="2632972193"/>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486A18C-FDE2-4CA5-BC59-BD6407A55B9D}"/>
</file>

<file path=customXml/itemProps2.xml><?xml version="1.0" encoding="utf-8"?>
<ds:datastoreItem xmlns:ds="http://schemas.openxmlformats.org/officeDocument/2006/customXml" ds:itemID="{7C038AAA-1C38-44AB-8BA1-768F6C78CA51}"/>
</file>

<file path=customXml/itemProps3.xml><?xml version="1.0" encoding="utf-8"?>
<ds:datastoreItem xmlns:ds="http://schemas.openxmlformats.org/officeDocument/2006/customXml" ds:itemID="{BC1ADF06-C439-47F6-A778-D09BDC8B83DD}"/>
</file>

<file path=docProps/app.xml><?xml version="1.0" encoding="utf-8"?>
<Properties xmlns="http://schemas.openxmlformats.org/officeDocument/2006/extended-properties" xmlns:vt="http://schemas.openxmlformats.org/officeDocument/2006/docPropsVTypes">
  <Template>Edge</Template>
  <TotalTime>1788</TotalTime>
  <Words>1390</Words>
  <Application>Microsoft Office PowerPoint</Application>
  <PresentationFormat>On-screen Show (4:3)</PresentationFormat>
  <Paragraphs>154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 Math</vt:lpstr>
      <vt:lpstr>Garamond</vt:lpstr>
      <vt:lpstr>Helvetica</vt:lpstr>
      <vt:lpstr>Wingdings</vt:lpstr>
      <vt:lpstr>Edge</vt:lpstr>
      <vt:lpstr>Chapter 2: Absolute Advantage</vt:lpstr>
      <vt:lpstr>Absolute Advantage: Analytical Elements</vt:lpstr>
      <vt:lpstr>Introduction</vt:lpstr>
      <vt:lpstr>Defining Absolute Advantage</vt:lpstr>
      <vt:lpstr>Absolute Advantage: limitations</vt:lpstr>
      <vt:lpstr>Review of Supply and Demand</vt:lpstr>
      <vt:lpstr>Review of Supply and Demand</vt:lpstr>
      <vt:lpstr>Review of Supply and Demand</vt:lpstr>
      <vt:lpstr>Review of Supply and Demand</vt:lpstr>
      <vt:lpstr>Absolute Advantage in Supply and Demand</vt:lpstr>
      <vt:lpstr>Autarky Price</vt:lpstr>
      <vt:lpstr>Absolute Advantage in Supply and Demand</vt:lpstr>
      <vt:lpstr>International Trade</vt:lpstr>
      <vt:lpstr>Absolute Advantage in Supply and Demand</vt:lpstr>
      <vt:lpstr>A Question</vt:lpstr>
      <vt:lpstr>A Schematic View of Absolute Advantage</vt:lpstr>
      <vt:lpstr>Summary So Far</vt:lpstr>
      <vt:lpstr>Gains from Trade</vt:lpstr>
      <vt:lpstr>PowerPoint Presentation</vt:lpstr>
      <vt:lpstr>Gains from Trade</vt:lpstr>
      <vt:lpstr>Limitations</vt:lpstr>
      <vt:lpstr>Limitations</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Kenneth</dc:creator>
  <cp:lastModifiedBy>Robert Starr</cp:lastModifiedBy>
  <cp:revision>148</cp:revision>
  <dcterms:created xsi:type="dcterms:W3CDTF">2009-09-02T15:55:36Z</dcterms:created>
  <dcterms:modified xsi:type="dcterms:W3CDTF">2024-11-18T20:30:09Z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