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diagrams/data1.xml" ContentType="application/vnd.openxmlformats-officedocument.drawingml.diagramData+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diagrams/layout1.xml" ContentType="application/vnd.openxmlformats-officedocument.drawingml.diagramLayout+xml"/>
  <Override PartName="/ppt/diagrams/quickStyle1.xml" ContentType="application/vnd.openxmlformats-officedocument.drawingml.diagramStyle+xml"/>
  <Override PartName="/ppt/charts/colors3.xml" ContentType="application/vnd.ms-office.chartcolorstyle+xml"/>
  <Override PartName="/ppt/diagrams/colors1.xml" ContentType="application/vnd.openxmlformats-officedocument.drawingml.diagramColors+xml"/>
  <Override PartName="/ppt/diagrams/drawing1.xml" ContentType="application/vnd.ms-office.drawingml.diagramDrawing+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2"/>
  </p:notesMasterIdLst>
  <p:sldIdLst>
    <p:sldId id="256" r:id="rId2"/>
    <p:sldId id="276" r:id="rId3"/>
    <p:sldId id="277" r:id="rId4"/>
    <p:sldId id="261" r:id="rId5"/>
    <p:sldId id="258" r:id="rId6"/>
    <p:sldId id="284" r:id="rId7"/>
    <p:sldId id="285" r:id="rId8"/>
    <p:sldId id="288" r:id="rId9"/>
    <p:sldId id="278" r:id="rId10"/>
    <p:sldId id="259" r:id="rId11"/>
    <p:sldId id="260" r:id="rId12"/>
    <p:sldId id="286" r:id="rId13"/>
    <p:sldId id="262" r:id="rId14"/>
    <p:sldId id="263" r:id="rId15"/>
    <p:sldId id="287" r:id="rId16"/>
    <p:sldId id="264" r:id="rId17"/>
    <p:sldId id="279" r:id="rId18"/>
    <p:sldId id="281" r:id="rId19"/>
    <p:sldId id="282" r:id="rId20"/>
    <p:sldId id="283" r:id="rId2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09"/>
    <p:restoredTop sz="92135"/>
  </p:normalViewPr>
  <p:slideViewPr>
    <p:cSldViewPr>
      <p:cViewPr varScale="1">
        <p:scale>
          <a:sx n="91" d="100"/>
          <a:sy n="91" d="100"/>
        </p:scale>
        <p:origin x="1380"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customXml" Target="../customXml/item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17039\Dropbox\IIE%203rd%20Ed%20CUP\IIE%20Figure%201.1%20GDP%20Exports.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17039\Dropbox\IIE%203rd%20Ed%20CUP\IIE%20Figure%201.2%20Exports%20China%20Germany.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17039\Dropbox\IIE%203rd%20Ed%20CUP\IIE%20Figure%201.3%20FDI%20Inflows%20through%202022.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17039\Dropbox\IIE%203rd%20Ed%20CUP\IIE%20Figure%201.4%20FX%20Turnover.xlsx"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1"/>
    <c:plotArea>
      <c:layout/>
      <c:lineChart>
        <c:grouping val="standard"/>
        <c:varyColors val="0"/>
        <c:ser>
          <c:idx val="0"/>
          <c:order val="0"/>
          <c:tx>
            <c:strRef>
              <c:f>'Data Updated'!$B$5</c:f>
              <c:strCache>
                <c:ptCount val="1"/>
                <c:pt idx="0">
                  <c:v>Exports</c:v>
                </c:pt>
              </c:strCache>
            </c:strRef>
          </c:tx>
          <c:spPr>
            <a:ln w="22225" cap="rnd">
              <a:solidFill>
                <a:schemeClr val="dk1">
                  <a:tint val="88500"/>
                </a:schemeClr>
              </a:solidFill>
              <a:round/>
            </a:ln>
            <a:effectLst/>
          </c:spPr>
          <c:marker>
            <c:symbol val="none"/>
          </c:marker>
          <c:cat>
            <c:strRef>
              <c:f>'Data Updated'!$C$4:$BD$4</c:f>
              <c:strCache>
                <c:ptCount val="54"/>
                <c:pt idx="0">
                  <c:v>1970</c:v>
                </c:pt>
                <c:pt idx="1">
                  <c:v>1971</c:v>
                </c:pt>
                <c:pt idx="2">
                  <c:v>1972</c:v>
                </c:pt>
                <c:pt idx="3">
                  <c:v>1973</c:v>
                </c:pt>
                <c:pt idx="4">
                  <c:v>1974</c:v>
                </c:pt>
                <c:pt idx="5">
                  <c:v>1975</c:v>
                </c:pt>
                <c:pt idx="6">
                  <c:v>1976</c:v>
                </c:pt>
                <c:pt idx="7">
                  <c:v>1977</c:v>
                </c:pt>
                <c:pt idx="8">
                  <c:v>1978</c:v>
                </c:pt>
                <c:pt idx="9">
                  <c:v>1979</c:v>
                </c:pt>
                <c:pt idx="10">
                  <c:v>1980</c:v>
                </c:pt>
                <c:pt idx="11">
                  <c:v>1981</c:v>
                </c:pt>
                <c:pt idx="12">
                  <c:v>1982</c:v>
                </c:pt>
                <c:pt idx="13">
                  <c:v>1983</c:v>
                </c:pt>
                <c:pt idx="14">
                  <c:v>1984</c:v>
                </c:pt>
                <c:pt idx="15">
                  <c:v>1985</c:v>
                </c:pt>
                <c:pt idx="16">
                  <c:v>1986</c:v>
                </c:pt>
                <c:pt idx="17">
                  <c:v>1987</c:v>
                </c:pt>
                <c:pt idx="18">
                  <c:v>1988</c:v>
                </c:pt>
                <c:pt idx="19">
                  <c:v>1989</c:v>
                </c:pt>
                <c:pt idx="20">
                  <c:v>1990</c:v>
                </c:pt>
                <c:pt idx="21">
                  <c:v>1991</c:v>
                </c:pt>
                <c:pt idx="22">
                  <c:v>1992</c:v>
                </c:pt>
                <c:pt idx="23">
                  <c:v>1993</c:v>
                </c:pt>
                <c:pt idx="24">
                  <c:v>1994</c:v>
                </c:pt>
                <c:pt idx="25">
                  <c:v>1995</c:v>
                </c:pt>
                <c:pt idx="26">
                  <c:v>1996</c:v>
                </c:pt>
                <c:pt idx="27">
                  <c:v>1997</c:v>
                </c:pt>
                <c:pt idx="28">
                  <c:v>1998</c:v>
                </c:pt>
                <c:pt idx="29">
                  <c:v>1999</c:v>
                </c:pt>
                <c:pt idx="30">
                  <c:v>2000</c:v>
                </c:pt>
                <c:pt idx="31">
                  <c:v>2001</c:v>
                </c:pt>
                <c:pt idx="32">
                  <c:v>2002</c:v>
                </c:pt>
                <c:pt idx="33">
                  <c:v>2003</c:v>
                </c:pt>
                <c:pt idx="34">
                  <c:v>2004</c:v>
                </c:pt>
                <c:pt idx="35">
                  <c:v>2005</c:v>
                </c:pt>
                <c:pt idx="36">
                  <c:v>2006</c:v>
                </c:pt>
                <c:pt idx="37">
                  <c:v>2007</c:v>
                </c:pt>
                <c:pt idx="38">
                  <c:v>2008</c:v>
                </c:pt>
                <c:pt idx="39">
                  <c:v>2009</c:v>
                </c:pt>
                <c:pt idx="40">
                  <c:v>2010</c:v>
                </c:pt>
                <c:pt idx="41">
                  <c:v>2011</c:v>
                </c:pt>
                <c:pt idx="42">
                  <c:v>2012</c:v>
                </c:pt>
                <c:pt idx="43">
                  <c:v>2013</c:v>
                </c:pt>
                <c:pt idx="44">
                  <c:v>2014</c:v>
                </c:pt>
                <c:pt idx="45">
                  <c:v>2015</c:v>
                </c:pt>
                <c:pt idx="46">
                  <c:v>2016</c:v>
                </c:pt>
                <c:pt idx="47">
                  <c:v>2017</c:v>
                </c:pt>
                <c:pt idx="48">
                  <c:v>2018</c:v>
                </c:pt>
                <c:pt idx="49">
                  <c:v>2019</c:v>
                </c:pt>
                <c:pt idx="50">
                  <c:v>2020</c:v>
                </c:pt>
                <c:pt idx="51">
                  <c:v>2021</c:v>
                </c:pt>
                <c:pt idx="52">
                  <c:v>2022</c:v>
                </c:pt>
                <c:pt idx="53">
                  <c:v>2023</c:v>
                </c:pt>
              </c:strCache>
            </c:strRef>
          </c:cat>
          <c:val>
            <c:numRef>
              <c:f>'Data Updated'!$C$5:$BD$5</c:f>
              <c:numCache>
                <c:formatCode>_(* #,##0_);_(* \(#,##0\);_(* "-"??_);_(@_)</c:formatCode>
                <c:ptCount val="54"/>
                <c:pt idx="0" formatCode="General">
                  <c:v>100</c:v>
                </c:pt>
                <c:pt idx="1">
                  <c:v>105.68343027628136</c:v>
                </c:pt>
                <c:pt idx="2">
                  <c:v>114.85388675130103</c:v>
                </c:pt>
                <c:pt idx="3">
                  <c:v>127.18171369276891</c:v>
                </c:pt>
                <c:pt idx="4">
                  <c:v>133.48253398823647</c:v>
                </c:pt>
                <c:pt idx="5">
                  <c:v>130.27525674955626</c:v>
                </c:pt>
                <c:pt idx="6">
                  <c:v>142.42767792022008</c:v>
                </c:pt>
                <c:pt idx="7">
                  <c:v>149.73149018897192</c:v>
                </c:pt>
                <c:pt idx="8">
                  <c:v>156.99015435778</c:v>
                </c:pt>
                <c:pt idx="9">
                  <c:v>166.82493302802345</c:v>
                </c:pt>
                <c:pt idx="10">
                  <c:v>172.46805629349998</c:v>
                </c:pt>
                <c:pt idx="11">
                  <c:v>179.89216097104966</c:v>
                </c:pt>
                <c:pt idx="12">
                  <c:v>179.67360899709121</c:v>
                </c:pt>
                <c:pt idx="13">
                  <c:v>187.41879236439431</c:v>
                </c:pt>
                <c:pt idx="14">
                  <c:v>205.16313159531521</c:v>
                </c:pt>
                <c:pt idx="15">
                  <c:v>212.83973515657277</c:v>
                </c:pt>
                <c:pt idx="16">
                  <c:v>217.27578429976049</c:v>
                </c:pt>
                <c:pt idx="17">
                  <c:v>230.78878528528554</c:v>
                </c:pt>
                <c:pt idx="18">
                  <c:v>249.88692156644962</c:v>
                </c:pt>
                <c:pt idx="19">
                  <c:v>266.01065775785912</c:v>
                </c:pt>
                <c:pt idx="20">
                  <c:v>279.48155848676646</c:v>
                </c:pt>
                <c:pt idx="21">
                  <c:v>287.48445811069598</c:v>
                </c:pt>
                <c:pt idx="22">
                  <c:v>297.35201135477638</c:v>
                </c:pt>
                <c:pt idx="23">
                  <c:v>308.04467769450207</c:v>
                </c:pt>
                <c:pt idx="24">
                  <c:v>335.42086324566668</c:v>
                </c:pt>
                <c:pt idx="25">
                  <c:v>365.64753475148581</c:v>
                </c:pt>
                <c:pt idx="26">
                  <c:v>389.35428320438132</c:v>
                </c:pt>
                <c:pt idx="27">
                  <c:v>428.13391606638822</c:v>
                </c:pt>
                <c:pt idx="28">
                  <c:v>447.49997622711442</c:v>
                </c:pt>
                <c:pt idx="29">
                  <c:v>472.13631001391951</c:v>
                </c:pt>
                <c:pt idx="30">
                  <c:v>528.10737247604948</c:v>
                </c:pt>
                <c:pt idx="31">
                  <c:v>532.17963986638881</c:v>
                </c:pt>
                <c:pt idx="32">
                  <c:v>547.51412162193378</c:v>
                </c:pt>
                <c:pt idx="33">
                  <c:v>571.8329443360733</c:v>
                </c:pt>
                <c:pt idx="34">
                  <c:v>630.13777554558794</c:v>
                </c:pt>
                <c:pt idx="35">
                  <c:v>674.18280045003235</c:v>
                </c:pt>
                <c:pt idx="36">
                  <c:v>732.49203563280298</c:v>
                </c:pt>
                <c:pt idx="37">
                  <c:v>781.89771061196029</c:v>
                </c:pt>
                <c:pt idx="38">
                  <c:v>805.28324791619821</c:v>
                </c:pt>
                <c:pt idx="39">
                  <c:v>726.88342831540388</c:v>
                </c:pt>
                <c:pt idx="40">
                  <c:v>813.64576046602326</c:v>
                </c:pt>
                <c:pt idx="41">
                  <c:v>858.05114437444774</c:v>
                </c:pt>
                <c:pt idx="42">
                  <c:v>881.6774035009729</c:v>
                </c:pt>
                <c:pt idx="43">
                  <c:v>908.72984756711423</c:v>
                </c:pt>
                <c:pt idx="44">
                  <c:v>940.66833448327077</c:v>
                </c:pt>
                <c:pt idx="45">
                  <c:v>972.66426789733384</c:v>
                </c:pt>
                <c:pt idx="46">
                  <c:v>997.40218826517457</c:v>
                </c:pt>
                <c:pt idx="47">
                  <c:v>1050.1702922154473</c:v>
                </c:pt>
                <c:pt idx="48">
                  <c:v>1096.7565304593172</c:v>
                </c:pt>
                <c:pt idx="49">
                  <c:v>1110.2582690076124</c:v>
                </c:pt>
                <c:pt idx="50">
                  <c:v>1012.7925329195907</c:v>
                </c:pt>
                <c:pt idx="51">
                  <c:v>1116.8392575349569</c:v>
                </c:pt>
                <c:pt idx="52">
                  <c:v>1185.3014366392388</c:v>
                </c:pt>
                <c:pt idx="53">
                  <c:v>1189.4177516110592</c:v>
                </c:pt>
              </c:numCache>
            </c:numRef>
          </c:val>
          <c:smooth val="0"/>
          <c:extLst>
            <c:ext xmlns:c16="http://schemas.microsoft.com/office/drawing/2014/chart" uri="{C3380CC4-5D6E-409C-BE32-E72D297353CC}">
              <c16:uniqueId val="{00000000-FB23-47C8-8CA4-0D760CBF2D06}"/>
            </c:ext>
          </c:extLst>
        </c:ser>
        <c:ser>
          <c:idx val="1"/>
          <c:order val="1"/>
          <c:tx>
            <c:strRef>
              <c:f>'Data Updated'!$B$6</c:f>
              <c:strCache>
                <c:ptCount val="1"/>
                <c:pt idx="0">
                  <c:v>GDP</c:v>
                </c:pt>
              </c:strCache>
            </c:strRef>
          </c:tx>
          <c:spPr>
            <a:ln w="22225" cap="rnd">
              <a:solidFill>
                <a:schemeClr val="tx1"/>
              </a:solidFill>
              <a:prstDash val="lgDash"/>
              <a:round/>
            </a:ln>
            <a:effectLst/>
          </c:spPr>
          <c:marker>
            <c:symbol val="none"/>
          </c:marker>
          <c:cat>
            <c:strRef>
              <c:f>'Data Updated'!$C$4:$BD$4</c:f>
              <c:strCache>
                <c:ptCount val="54"/>
                <c:pt idx="0">
                  <c:v>1970</c:v>
                </c:pt>
                <c:pt idx="1">
                  <c:v>1971</c:v>
                </c:pt>
                <c:pt idx="2">
                  <c:v>1972</c:v>
                </c:pt>
                <c:pt idx="3">
                  <c:v>1973</c:v>
                </c:pt>
                <c:pt idx="4">
                  <c:v>1974</c:v>
                </c:pt>
                <c:pt idx="5">
                  <c:v>1975</c:v>
                </c:pt>
                <c:pt idx="6">
                  <c:v>1976</c:v>
                </c:pt>
                <c:pt idx="7">
                  <c:v>1977</c:v>
                </c:pt>
                <c:pt idx="8">
                  <c:v>1978</c:v>
                </c:pt>
                <c:pt idx="9">
                  <c:v>1979</c:v>
                </c:pt>
                <c:pt idx="10">
                  <c:v>1980</c:v>
                </c:pt>
                <c:pt idx="11">
                  <c:v>1981</c:v>
                </c:pt>
                <c:pt idx="12">
                  <c:v>1982</c:v>
                </c:pt>
                <c:pt idx="13">
                  <c:v>1983</c:v>
                </c:pt>
                <c:pt idx="14">
                  <c:v>1984</c:v>
                </c:pt>
                <c:pt idx="15">
                  <c:v>1985</c:v>
                </c:pt>
                <c:pt idx="16">
                  <c:v>1986</c:v>
                </c:pt>
                <c:pt idx="17">
                  <c:v>1987</c:v>
                </c:pt>
                <c:pt idx="18">
                  <c:v>1988</c:v>
                </c:pt>
                <c:pt idx="19">
                  <c:v>1989</c:v>
                </c:pt>
                <c:pt idx="20">
                  <c:v>1990</c:v>
                </c:pt>
                <c:pt idx="21">
                  <c:v>1991</c:v>
                </c:pt>
                <c:pt idx="22">
                  <c:v>1992</c:v>
                </c:pt>
                <c:pt idx="23">
                  <c:v>1993</c:v>
                </c:pt>
                <c:pt idx="24">
                  <c:v>1994</c:v>
                </c:pt>
                <c:pt idx="25">
                  <c:v>1995</c:v>
                </c:pt>
                <c:pt idx="26">
                  <c:v>1996</c:v>
                </c:pt>
                <c:pt idx="27">
                  <c:v>1997</c:v>
                </c:pt>
                <c:pt idx="28">
                  <c:v>1998</c:v>
                </c:pt>
                <c:pt idx="29">
                  <c:v>1999</c:v>
                </c:pt>
                <c:pt idx="30">
                  <c:v>2000</c:v>
                </c:pt>
                <c:pt idx="31">
                  <c:v>2001</c:v>
                </c:pt>
                <c:pt idx="32">
                  <c:v>2002</c:v>
                </c:pt>
                <c:pt idx="33">
                  <c:v>2003</c:v>
                </c:pt>
                <c:pt idx="34">
                  <c:v>2004</c:v>
                </c:pt>
                <c:pt idx="35">
                  <c:v>2005</c:v>
                </c:pt>
                <c:pt idx="36">
                  <c:v>2006</c:v>
                </c:pt>
                <c:pt idx="37">
                  <c:v>2007</c:v>
                </c:pt>
                <c:pt idx="38">
                  <c:v>2008</c:v>
                </c:pt>
                <c:pt idx="39">
                  <c:v>2009</c:v>
                </c:pt>
                <c:pt idx="40">
                  <c:v>2010</c:v>
                </c:pt>
                <c:pt idx="41">
                  <c:v>2011</c:v>
                </c:pt>
                <c:pt idx="42">
                  <c:v>2012</c:v>
                </c:pt>
                <c:pt idx="43">
                  <c:v>2013</c:v>
                </c:pt>
                <c:pt idx="44">
                  <c:v>2014</c:v>
                </c:pt>
                <c:pt idx="45">
                  <c:v>2015</c:v>
                </c:pt>
                <c:pt idx="46">
                  <c:v>2016</c:v>
                </c:pt>
                <c:pt idx="47">
                  <c:v>2017</c:v>
                </c:pt>
                <c:pt idx="48">
                  <c:v>2018</c:v>
                </c:pt>
                <c:pt idx="49">
                  <c:v>2019</c:v>
                </c:pt>
                <c:pt idx="50">
                  <c:v>2020</c:v>
                </c:pt>
                <c:pt idx="51">
                  <c:v>2021</c:v>
                </c:pt>
                <c:pt idx="52">
                  <c:v>2022</c:v>
                </c:pt>
                <c:pt idx="53">
                  <c:v>2023</c:v>
                </c:pt>
              </c:strCache>
            </c:strRef>
          </c:cat>
          <c:val>
            <c:numRef>
              <c:f>'Data Updated'!$C$6:$BD$6</c:f>
              <c:numCache>
                <c:formatCode>_(* #,##0_);_(* \(#,##0\);_(* "-"??_);_(@_)</c:formatCode>
                <c:ptCount val="54"/>
                <c:pt idx="0" formatCode="General">
                  <c:v>100</c:v>
                </c:pt>
                <c:pt idx="1">
                  <c:v>104.30715904084822</c:v>
                </c:pt>
                <c:pt idx="2">
                  <c:v>110.18740268661492</c:v>
                </c:pt>
                <c:pt idx="3">
                  <c:v>117.24838748904247</c:v>
                </c:pt>
                <c:pt idx="4">
                  <c:v>119.49287208724328</c:v>
                </c:pt>
                <c:pt idx="5">
                  <c:v>120.12220778211457</c:v>
                </c:pt>
                <c:pt idx="6">
                  <c:v>126.38569417825276</c:v>
                </c:pt>
                <c:pt idx="7">
                  <c:v>131.46441591085193</c:v>
                </c:pt>
                <c:pt idx="8">
                  <c:v>136.84027732639836</c:v>
                </c:pt>
                <c:pt idx="9">
                  <c:v>142.56344604581315</c:v>
                </c:pt>
                <c:pt idx="10">
                  <c:v>145.24586167462786</c:v>
                </c:pt>
                <c:pt idx="11">
                  <c:v>148.04390123855606</c:v>
                </c:pt>
                <c:pt idx="12">
                  <c:v>148.48290691715087</c:v>
                </c:pt>
                <c:pt idx="13">
                  <c:v>152.32297021513602</c:v>
                </c:pt>
                <c:pt idx="14">
                  <c:v>159.44303452338332</c:v>
                </c:pt>
                <c:pt idx="15">
                  <c:v>165.34689810660649</c:v>
                </c:pt>
                <c:pt idx="16">
                  <c:v>170.88826378184962</c:v>
                </c:pt>
                <c:pt idx="17">
                  <c:v>177.25321335572391</c:v>
                </c:pt>
                <c:pt idx="18">
                  <c:v>185.39219566225484</c:v>
                </c:pt>
                <c:pt idx="19">
                  <c:v>192.28356499332563</c:v>
                </c:pt>
                <c:pt idx="20">
                  <c:v>197.5993232183352</c:v>
                </c:pt>
                <c:pt idx="21">
                  <c:v>200.08082766917329</c:v>
                </c:pt>
                <c:pt idx="22">
                  <c:v>204.12097299481709</c:v>
                </c:pt>
                <c:pt idx="23">
                  <c:v>207.8216372616001</c:v>
                </c:pt>
                <c:pt idx="24">
                  <c:v>214.72950886743146</c:v>
                </c:pt>
                <c:pt idx="25">
                  <c:v>221.35308660583112</c:v>
                </c:pt>
                <c:pt idx="26">
                  <c:v>229.26576534775282</c:v>
                </c:pt>
                <c:pt idx="27">
                  <c:v>238.2752539068612</c:v>
                </c:pt>
                <c:pt idx="28">
                  <c:v>245.07545176723173</c:v>
                </c:pt>
                <c:pt idx="29">
                  <c:v>253.77493760647337</c:v>
                </c:pt>
                <c:pt idx="30">
                  <c:v>265.27372058102361</c:v>
                </c:pt>
                <c:pt idx="31">
                  <c:v>270.64658212850605</c:v>
                </c:pt>
                <c:pt idx="32">
                  <c:v>276.87913173086878</c:v>
                </c:pt>
                <c:pt idx="33">
                  <c:v>285.4742232620838</c:v>
                </c:pt>
                <c:pt idx="34">
                  <c:v>298.23280526329665</c:v>
                </c:pt>
                <c:pt idx="35">
                  <c:v>310.17961154261167</c:v>
                </c:pt>
                <c:pt idx="36">
                  <c:v>323.96024866890144</c:v>
                </c:pt>
                <c:pt idx="37">
                  <c:v>338.12792670881208</c:v>
                </c:pt>
                <c:pt idx="38">
                  <c:v>345.10180144526726</c:v>
                </c:pt>
                <c:pt idx="39">
                  <c:v>340.42297302690804</c:v>
                </c:pt>
                <c:pt idx="40">
                  <c:v>355.84258809241828</c:v>
                </c:pt>
                <c:pt idx="41">
                  <c:v>367.68194318934979</c:v>
                </c:pt>
                <c:pt idx="42">
                  <c:v>377.642870446811</c:v>
                </c:pt>
                <c:pt idx="43">
                  <c:v>388.47450687778212</c:v>
                </c:pt>
                <c:pt idx="44">
                  <c:v>400.60994510803278</c:v>
                </c:pt>
                <c:pt idx="45">
                  <c:v>413.13355516996859</c:v>
                </c:pt>
                <c:pt idx="46">
                  <c:v>424.78622375738587</c:v>
                </c:pt>
                <c:pt idx="47">
                  <c:v>439.48484283924597</c:v>
                </c:pt>
                <c:pt idx="48">
                  <c:v>453.92900876639794</c:v>
                </c:pt>
                <c:pt idx="49">
                  <c:v>465.92279564013336</c:v>
                </c:pt>
                <c:pt idx="50">
                  <c:v>452.26173732211203</c:v>
                </c:pt>
                <c:pt idx="51">
                  <c:v>480.57264949504378</c:v>
                </c:pt>
                <c:pt idx="52">
                  <c:v>495.42045794593542</c:v>
                </c:pt>
                <c:pt idx="53">
                  <c:v>508.89259176287823</c:v>
                </c:pt>
              </c:numCache>
            </c:numRef>
          </c:val>
          <c:smooth val="0"/>
          <c:extLst>
            <c:ext xmlns:c16="http://schemas.microsoft.com/office/drawing/2014/chart" uri="{C3380CC4-5D6E-409C-BE32-E72D297353CC}">
              <c16:uniqueId val="{00000001-FB23-47C8-8CA4-0D760CBF2D06}"/>
            </c:ext>
          </c:extLst>
        </c:ser>
        <c:dLbls>
          <c:showLegendKey val="0"/>
          <c:showVal val="0"/>
          <c:showCatName val="0"/>
          <c:showSerName val="0"/>
          <c:showPercent val="0"/>
          <c:showBubbleSize val="0"/>
        </c:dLbls>
        <c:smooth val="0"/>
        <c:axId val="769828655"/>
        <c:axId val="769827215"/>
      </c:lineChart>
      <c:catAx>
        <c:axId val="76982865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69827215"/>
        <c:crosses val="autoZero"/>
        <c:auto val="1"/>
        <c:lblAlgn val="ctr"/>
        <c:lblOffset val="100"/>
        <c:noMultiLvlLbl val="0"/>
      </c:catAx>
      <c:valAx>
        <c:axId val="769827215"/>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1970</a:t>
                </a:r>
                <a:r>
                  <a:rPr lang="en-US" baseline="0"/>
                  <a:t> = 100</a:t>
                </a:r>
              </a:p>
              <a:p>
                <a:pPr>
                  <a:defRPr/>
                </a:pPr>
                <a:endParaRPr lang="en-US"/>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6982865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Data!$A$11</c:f>
              <c:strCache>
                <c:ptCount val="1"/>
                <c:pt idx="0">
                  <c:v>China</c:v>
                </c:pt>
              </c:strCache>
            </c:strRef>
          </c:tx>
          <c:spPr>
            <a:ln w="22225" cap="rnd">
              <a:solidFill>
                <a:schemeClr val="tx1"/>
              </a:solidFill>
              <a:prstDash val="lgDash"/>
              <a:round/>
            </a:ln>
            <a:effectLst/>
          </c:spPr>
          <c:marker>
            <c:symbol val="none"/>
          </c:marker>
          <c:cat>
            <c:strRef>
              <c:f>Data!$B$10:$AH$10</c:f>
              <c:strCache>
                <c:ptCount val="33"/>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pt idx="27">
                  <c:v>2017</c:v>
                </c:pt>
                <c:pt idx="28">
                  <c:v>2018</c:v>
                </c:pt>
                <c:pt idx="29">
                  <c:v>2019</c:v>
                </c:pt>
                <c:pt idx="30">
                  <c:v>2020</c:v>
                </c:pt>
                <c:pt idx="31">
                  <c:v>2021</c:v>
                </c:pt>
                <c:pt idx="32">
                  <c:v>2022</c:v>
                </c:pt>
              </c:strCache>
            </c:strRef>
          </c:cat>
          <c:val>
            <c:numRef>
              <c:f>Data!$B$11:$AH$11</c:f>
              <c:numCache>
                <c:formatCode>General</c:formatCode>
                <c:ptCount val="33"/>
                <c:pt idx="0">
                  <c:v>13.614710169620839</c:v>
                </c:pt>
                <c:pt idx="1">
                  <c:v>14.487878146461073</c:v>
                </c:pt>
                <c:pt idx="2">
                  <c:v>15.658219676138263</c:v>
                </c:pt>
                <c:pt idx="3">
                  <c:v>16.702294550366016</c:v>
                </c:pt>
                <c:pt idx="4">
                  <c:v>18.53684105266294</c:v>
                </c:pt>
                <c:pt idx="5">
                  <c:v>17.952559371297667</c:v>
                </c:pt>
                <c:pt idx="6">
                  <c:v>17.92324165842583</c:v>
                </c:pt>
                <c:pt idx="7">
                  <c:v>19.493204434548431</c:v>
                </c:pt>
                <c:pt idx="8">
                  <c:v>18.342006981844349</c:v>
                </c:pt>
                <c:pt idx="9">
                  <c:v>18.16258645760113</c:v>
                </c:pt>
                <c:pt idx="10">
                  <c:v>20.893707297015236</c:v>
                </c:pt>
                <c:pt idx="11">
                  <c:v>20.312067216313082</c:v>
                </c:pt>
                <c:pt idx="12">
                  <c:v>22.644628031857199</c:v>
                </c:pt>
                <c:pt idx="13">
                  <c:v>26.980877144035105</c:v>
                </c:pt>
                <c:pt idx="14">
                  <c:v>31.061341335474356</c:v>
                </c:pt>
                <c:pt idx="15">
                  <c:v>33.829927749981103</c:v>
                </c:pt>
                <c:pt idx="16">
                  <c:v>36.035197289612739</c:v>
                </c:pt>
                <c:pt idx="17">
                  <c:v>35.434947580845893</c:v>
                </c:pt>
                <c:pt idx="18">
                  <c:v>32.602502881144162</c:v>
                </c:pt>
                <c:pt idx="19">
                  <c:v>24.749913906178094</c:v>
                </c:pt>
                <c:pt idx="20">
                  <c:v>27.185332720384231</c:v>
                </c:pt>
                <c:pt idx="21">
                  <c:v>26.568189345090211</c:v>
                </c:pt>
                <c:pt idx="22">
                  <c:v>25.492522224496362</c:v>
                </c:pt>
                <c:pt idx="23">
                  <c:v>24.599254436874212</c:v>
                </c:pt>
                <c:pt idx="24">
                  <c:v>23.510060907385746</c:v>
                </c:pt>
                <c:pt idx="25">
                  <c:v>21.354079882832071</c:v>
                </c:pt>
                <c:pt idx="26">
                  <c:v>19.584380053602228</c:v>
                </c:pt>
                <c:pt idx="27">
                  <c:v>19.692276988258957</c:v>
                </c:pt>
                <c:pt idx="28">
                  <c:v>19.112103536378577</c:v>
                </c:pt>
                <c:pt idx="29">
                  <c:v>18.409992315527422</c:v>
                </c:pt>
                <c:pt idx="30">
                  <c:v>18.586139198118254</c:v>
                </c:pt>
                <c:pt idx="31">
                  <c:v>19.943973830699633</c:v>
                </c:pt>
                <c:pt idx="32">
                  <c:v>20.791482248650148</c:v>
                </c:pt>
              </c:numCache>
            </c:numRef>
          </c:val>
          <c:smooth val="0"/>
          <c:extLst>
            <c:ext xmlns:c16="http://schemas.microsoft.com/office/drawing/2014/chart" uri="{C3380CC4-5D6E-409C-BE32-E72D297353CC}">
              <c16:uniqueId val="{00000000-FA03-4A11-9F80-8504B7D661CA}"/>
            </c:ext>
          </c:extLst>
        </c:ser>
        <c:ser>
          <c:idx val="1"/>
          <c:order val="1"/>
          <c:tx>
            <c:strRef>
              <c:f>Data!$A$12</c:f>
              <c:strCache>
                <c:ptCount val="1"/>
                <c:pt idx="0">
                  <c:v>Germany</c:v>
                </c:pt>
              </c:strCache>
            </c:strRef>
          </c:tx>
          <c:spPr>
            <a:ln w="22225" cap="rnd">
              <a:solidFill>
                <a:schemeClr val="tx1"/>
              </a:solidFill>
              <a:round/>
            </a:ln>
            <a:effectLst/>
          </c:spPr>
          <c:marker>
            <c:symbol val="none"/>
          </c:marker>
          <c:cat>
            <c:strRef>
              <c:f>Data!$B$10:$AH$10</c:f>
              <c:strCache>
                <c:ptCount val="33"/>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pt idx="27">
                  <c:v>2017</c:v>
                </c:pt>
                <c:pt idx="28">
                  <c:v>2018</c:v>
                </c:pt>
                <c:pt idx="29">
                  <c:v>2019</c:v>
                </c:pt>
                <c:pt idx="30">
                  <c:v>2020</c:v>
                </c:pt>
                <c:pt idx="31">
                  <c:v>2021</c:v>
                </c:pt>
                <c:pt idx="32">
                  <c:v>2022</c:v>
                </c:pt>
              </c:strCache>
            </c:strRef>
          </c:cat>
          <c:val>
            <c:numRef>
              <c:f>Data!$B$12:$AH$12</c:f>
              <c:numCache>
                <c:formatCode>General</c:formatCode>
                <c:ptCount val="33"/>
                <c:pt idx="0">
                  <c:v>22.835836559245909</c:v>
                </c:pt>
                <c:pt idx="1">
                  <c:v>23.664900996342539</c:v>
                </c:pt>
                <c:pt idx="2">
                  <c:v>22.194693489066189</c:v>
                </c:pt>
                <c:pt idx="3">
                  <c:v>20.31344059306981</c:v>
                </c:pt>
                <c:pt idx="4">
                  <c:v>21.110710283949604</c:v>
                </c:pt>
                <c:pt idx="5">
                  <c:v>21.994236280817688</c:v>
                </c:pt>
                <c:pt idx="6">
                  <c:v>22.860027688432272</c:v>
                </c:pt>
                <c:pt idx="7">
                  <c:v>25.360273309027864</c:v>
                </c:pt>
                <c:pt idx="8">
                  <c:v>26.406906206252916</c:v>
                </c:pt>
                <c:pt idx="9">
                  <c:v>26.959232427603087</c:v>
                </c:pt>
                <c:pt idx="10">
                  <c:v>30.847711572289469</c:v>
                </c:pt>
                <c:pt idx="11">
                  <c:v>31.844707117015108</c:v>
                </c:pt>
                <c:pt idx="12">
                  <c:v>32.592579113060246</c:v>
                </c:pt>
                <c:pt idx="13">
                  <c:v>32.811712946006679</c:v>
                </c:pt>
                <c:pt idx="14">
                  <c:v>35.713363859766986</c:v>
                </c:pt>
                <c:pt idx="15">
                  <c:v>38.05957234815213</c:v>
                </c:pt>
                <c:pt idx="16">
                  <c:v>41.432907910845756</c:v>
                </c:pt>
                <c:pt idx="17">
                  <c:v>43.322758096457363</c:v>
                </c:pt>
                <c:pt idx="18">
                  <c:v>43.79919025796292</c:v>
                </c:pt>
                <c:pt idx="19">
                  <c:v>38.119906939850267</c:v>
                </c:pt>
                <c:pt idx="20">
                  <c:v>42.565473405085008</c:v>
                </c:pt>
                <c:pt idx="21">
                  <c:v>45.057136280610052</c:v>
                </c:pt>
                <c:pt idx="22">
                  <c:v>46.307120143080382</c:v>
                </c:pt>
                <c:pt idx="23">
                  <c:v>45.418677859391394</c:v>
                </c:pt>
                <c:pt idx="24">
                  <c:v>45.619263312871702</c:v>
                </c:pt>
                <c:pt idx="25">
                  <c:v>46.920738356607998</c:v>
                </c:pt>
                <c:pt idx="26">
                  <c:v>46.073262854335603</c:v>
                </c:pt>
                <c:pt idx="27">
                  <c:v>47.163040683651857</c:v>
                </c:pt>
                <c:pt idx="28">
                  <c:v>47.30885914216524</c:v>
                </c:pt>
                <c:pt idx="29">
                  <c:v>47.127580876828887</c:v>
                </c:pt>
                <c:pt idx="30">
                  <c:v>43.476979666424775</c:v>
                </c:pt>
                <c:pt idx="31">
                  <c:v>47.279520103940619</c:v>
                </c:pt>
                <c:pt idx="32">
                  <c:v>50.923929725728115</c:v>
                </c:pt>
              </c:numCache>
            </c:numRef>
          </c:val>
          <c:smooth val="0"/>
          <c:extLst>
            <c:ext xmlns:c16="http://schemas.microsoft.com/office/drawing/2014/chart" uri="{C3380CC4-5D6E-409C-BE32-E72D297353CC}">
              <c16:uniqueId val="{00000001-FA03-4A11-9F80-8504B7D661CA}"/>
            </c:ext>
          </c:extLst>
        </c:ser>
        <c:ser>
          <c:idx val="2"/>
          <c:order val="2"/>
          <c:tx>
            <c:strRef>
              <c:f>Data!$A$13</c:f>
              <c:strCache>
                <c:ptCount val="1"/>
                <c:pt idx="0">
                  <c:v>United States</c:v>
                </c:pt>
              </c:strCache>
            </c:strRef>
          </c:tx>
          <c:spPr>
            <a:ln w="22225" cap="rnd">
              <a:solidFill>
                <a:schemeClr val="tx1"/>
              </a:solidFill>
              <a:prstDash val="dash"/>
              <a:round/>
            </a:ln>
            <a:effectLst/>
          </c:spPr>
          <c:marker>
            <c:symbol val="none"/>
          </c:marker>
          <c:cat>
            <c:strRef>
              <c:f>Data!$B$10:$AH$10</c:f>
              <c:strCache>
                <c:ptCount val="33"/>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pt idx="27">
                  <c:v>2017</c:v>
                </c:pt>
                <c:pt idx="28">
                  <c:v>2018</c:v>
                </c:pt>
                <c:pt idx="29">
                  <c:v>2019</c:v>
                </c:pt>
                <c:pt idx="30">
                  <c:v>2020</c:v>
                </c:pt>
                <c:pt idx="31">
                  <c:v>2021</c:v>
                </c:pt>
                <c:pt idx="32">
                  <c:v>2022</c:v>
                </c:pt>
              </c:strCache>
            </c:strRef>
          </c:cat>
          <c:val>
            <c:numRef>
              <c:f>Data!$B$13:$AH$13</c:f>
              <c:numCache>
                <c:formatCode>General</c:formatCode>
                <c:ptCount val="33"/>
                <c:pt idx="0">
                  <c:v>9.2547320675133786</c:v>
                </c:pt>
                <c:pt idx="1">
                  <c:v>9.6609051223188089</c:v>
                </c:pt>
                <c:pt idx="2">
                  <c:v>9.7089149056481379</c:v>
                </c:pt>
                <c:pt idx="3">
                  <c:v>9.5471803916828595</c:v>
                </c:pt>
                <c:pt idx="4">
                  <c:v>9.8931474155633214</c:v>
                </c:pt>
                <c:pt idx="5">
                  <c:v>10.639223880260989</c:v>
                </c:pt>
                <c:pt idx="6">
                  <c:v>10.746635564283558</c:v>
                </c:pt>
                <c:pt idx="7">
                  <c:v>11.119757711757387</c:v>
                </c:pt>
                <c:pt idx="8">
                  <c:v>10.515262528196255</c:v>
                </c:pt>
                <c:pt idx="9">
                  <c:v>10.309337222925725</c:v>
                </c:pt>
                <c:pt idx="10">
                  <c:v>10.69277272979134</c:v>
                </c:pt>
                <c:pt idx="11">
                  <c:v>9.7034482087339651</c:v>
                </c:pt>
                <c:pt idx="12">
                  <c:v>9.1313856537971798</c:v>
                </c:pt>
                <c:pt idx="13">
                  <c:v>9.0356524054135434</c:v>
                </c:pt>
                <c:pt idx="14">
                  <c:v>9.6287478730798792</c:v>
                </c:pt>
                <c:pt idx="15">
                  <c:v>9.9820564103755789</c:v>
                </c:pt>
                <c:pt idx="16">
                  <c:v>10.641389509223027</c:v>
                </c:pt>
                <c:pt idx="17">
                  <c:v>11.463789295014559</c:v>
                </c:pt>
                <c:pt idx="18">
                  <c:v>12.425843924608097</c:v>
                </c:pt>
                <c:pt idx="19">
                  <c:v>10.932219059353711</c:v>
                </c:pt>
                <c:pt idx="20">
                  <c:v>12.341355432208621</c:v>
                </c:pt>
                <c:pt idx="21">
                  <c:v>13.563463782582932</c:v>
                </c:pt>
                <c:pt idx="22">
                  <c:v>13.644051268705429</c:v>
                </c:pt>
                <c:pt idx="23">
                  <c:v>13.553491881815447</c:v>
                </c:pt>
                <c:pt idx="24">
                  <c:v>13.508214213223454</c:v>
                </c:pt>
                <c:pt idx="25">
                  <c:v>12.411148630127141</c:v>
                </c:pt>
                <c:pt idx="26">
                  <c:v>11.888159227325328</c:v>
                </c:pt>
                <c:pt idx="27">
                  <c:v>12.177481026766024</c:v>
                </c:pt>
                <c:pt idx="28">
                  <c:v>12.287110759626648</c:v>
                </c:pt>
                <c:pt idx="29">
                  <c:v>11.795006782785224</c:v>
                </c:pt>
                <c:pt idx="30">
                  <c:v>10.083557856675554</c:v>
                </c:pt>
                <c:pt idx="31">
                  <c:v>10.807979357151815</c:v>
                </c:pt>
                <c:pt idx="32">
                  <c:v>11.633908620955133</c:v>
                </c:pt>
              </c:numCache>
            </c:numRef>
          </c:val>
          <c:smooth val="0"/>
          <c:extLst>
            <c:ext xmlns:c16="http://schemas.microsoft.com/office/drawing/2014/chart" uri="{C3380CC4-5D6E-409C-BE32-E72D297353CC}">
              <c16:uniqueId val="{00000002-FA03-4A11-9F80-8504B7D661CA}"/>
            </c:ext>
          </c:extLst>
        </c:ser>
        <c:dLbls>
          <c:showLegendKey val="0"/>
          <c:showVal val="0"/>
          <c:showCatName val="0"/>
          <c:showSerName val="0"/>
          <c:showPercent val="0"/>
          <c:showBubbleSize val="0"/>
        </c:dLbls>
        <c:smooth val="0"/>
        <c:axId val="1044987888"/>
        <c:axId val="939120559"/>
      </c:lineChart>
      <c:catAx>
        <c:axId val="10449878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39120559"/>
        <c:crosses val="autoZero"/>
        <c:auto val="1"/>
        <c:lblAlgn val="ctr"/>
        <c:lblOffset val="100"/>
        <c:noMultiLvlLbl val="0"/>
      </c:catAx>
      <c:valAx>
        <c:axId val="939120559"/>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percent</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04498788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areaChart>
        <c:grouping val="stacked"/>
        <c:varyColors val="0"/>
        <c:ser>
          <c:idx val="0"/>
          <c:order val="0"/>
          <c:tx>
            <c:strRef>
              <c:f>Data!$A$10</c:f>
              <c:strCache>
                <c:ptCount val="1"/>
                <c:pt idx="0">
                  <c:v>Low &amp; middle income</c:v>
                </c:pt>
              </c:strCache>
            </c:strRef>
          </c:tx>
          <c:spPr>
            <a:solidFill>
              <a:schemeClr val="tx1">
                <a:lumMod val="65000"/>
                <a:lumOff val="35000"/>
              </a:schemeClr>
            </a:solidFill>
            <a:ln>
              <a:solidFill>
                <a:schemeClr val="tx1">
                  <a:lumMod val="65000"/>
                  <a:lumOff val="35000"/>
                </a:schemeClr>
              </a:solidFill>
            </a:ln>
            <a:effectLst/>
          </c:spPr>
          <c:cat>
            <c:strRef>
              <c:f>Data!$B$9:$BB$9</c:f>
              <c:strCache>
                <c:ptCount val="53"/>
                <c:pt idx="0">
                  <c:v>1970</c:v>
                </c:pt>
                <c:pt idx="1">
                  <c:v>1971</c:v>
                </c:pt>
                <c:pt idx="2">
                  <c:v>1972</c:v>
                </c:pt>
                <c:pt idx="3">
                  <c:v>1973</c:v>
                </c:pt>
                <c:pt idx="4">
                  <c:v>1974</c:v>
                </c:pt>
                <c:pt idx="5">
                  <c:v>1975</c:v>
                </c:pt>
                <c:pt idx="6">
                  <c:v>1976</c:v>
                </c:pt>
                <c:pt idx="7">
                  <c:v>1977</c:v>
                </c:pt>
                <c:pt idx="8">
                  <c:v>1978</c:v>
                </c:pt>
                <c:pt idx="9">
                  <c:v>1979</c:v>
                </c:pt>
                <c:pt idx="10">
                  <c:v>1980</c:v>
                </c:pt>
                <c:pt idx="11">
                  <c:v>1981</c:v>
                </c:pt>
                <c:pt idx="12">
                  <c:v>1982</c:v>
                </c:pt>
                <c:pt idx="13">
                  <c:v>1983</c:v>
                </c:pt>
                <c:pt idx="14">
                  <c:v>1984</c:v>
                </c:pt>
                <c:pt idx="15">
                  <c:v>1985</c:v>
                </c:pt>
                <c:pt idx="16">
                  <c:v>1986</c:v>
                </c:pt>
                <c:pt idx="17">
                  <c:v>1987</c:v>
                </c:pt>
                <c:pt idx="18">
                  <c:v>1988</c:v>
                </c:pt>
                <c:pt idx="19">
                  <c:v>1989</c:v>
                </c:pt>
                <c:pt idx="20">
                  <c:v>1990</c:v>
                </c:pt>
                <c:pt idx="21">
                  <c:v>1991</c:v>
                </c:pt>
                <c:pt idx="22">
                  <c:v>1992</c:v>
                </c:pt>
                <c:pt idx="23">
                  <c:v>1993</c:v>
                </c:pt>
                <c:pt idx="24">
                  <c:v>1994</c:v>
                </c:pt>
                <c:pt idx="25">
                  <c:v>1995</c:v>
                </c:pt>
                <c:pt idx="26">
                  <c:v>1996</c:v>
                </c:pt>
                <c:pt idx="27">
                  <c:v>1997</c:v>
                </c:pt>
                <c:pt idx="28">
                  <c:v>1998</c:v>
                </c:pt>
                <c:pt idx="29">
                  <c:v>1999</c:v>
                </c:pt>
                <c:pt idx="30">
                  <c:v>2000</c:v>
                </c:pt>
                <c:pt idx="31">
                  <c:v>2001</c:v>
                </c:pt>
                <c:pt idx="32">
                  <c:v>2002</c:v>
                </c:pt>
                <c:pt idx="33">
                  <c:v>2003</c:v>
                </c:pt>
                <c:pt idx="34">
                  <c:v>2004</c:v>
                </c:pt>
                <c:pt idx="35">
                  <c:v>2005</c:v>
                </c:pt>
                <c:pt idx="36">
                  <c:v>2006</c:v>
                </c:pt>
                <c:pt idx="37">
                  <c:v>2007</c:v>
                </c:pt>
                <c:pt idx="38">
                  <c:v>2008</c:v>
                </c:pt>
                <c:pt idx="39">
                  <c:v>2009</c:v>
                </c:pt>
                <c:pt idx="40">
                  <c:v>2010</c:v>
                </c:pt>
                <c:pt idx="41">
                  <c:v>2011</c:v>
                </c:pt>
                <c:pt idx="42">
                  <c:v>2012</c:v>
                </c:pt>
                <c:pt idx="43">
                  <c:v>2013</c:v>
                </c:pt>
                <c:pt idx="44">
                  <c:v>2014</c:v>
                </c:pt>
                <c:pt idx="45">
                  <c:v>2015</c:v>
                </c:pt>
                <c:pt idx="46">
                  <c:v>2016</c:v>
                </c:pt>
                <c:pt idx="47">
                  <c:v>2017</c:v>
                </c:pt>
                <c:pt idx="48">
                  <c:v>2018</c:v>
                </c:pt>
                <c:pt idx="49">
                  <c:v>2019</c:v>
                </c:pt>
                <c:pt idx="50">
                  <c:v>2020</c:v>
                </c:pt>
                <c:pt idx="51">
                  <c:v>2021</c:v>
                </c:pt>
                <c:pt idx="52">
                  <c:v>2022</c:v>
                </c:pt>
              </c:strCache>
            </c:strRef>
          </c:cat>
          <c:val>
            <c:numRef>
              <c:f>Data!$B$10:$BB$10</c:f>
              <c:numCache>
                <c:formatCode>_(* #,##0_);_(* \(#,##0\);_(* "-"??_);_(@_)</c:formatCode>
                <c:ptCount val="53"/>
                <c:pt idx="0">
                  <c:v>3.0890207587598573</c:v>
                </c:pt>
                <c:pt idx="1">
                  <c:v>2.9186744560562925</c:v>
                </c:pt>
                <c:pt idx="2">
                  <c:v>2.7110808848021906</c:v>
                </c:pt>
                <c:pt idx="3">
                  <c:v>4.5784258870263495</c:v>
                </c:pt>
                <c:pt idx="4">
                  <c:v>5.6175596982041753</c:v>
                </c:pt>
                <c:pt idx="5">
                  <c:v>5.7925474146695111</c:v>
                </c:pt>
                <c:pt idx="6">
                  <c:v>5.7878496565400139</c:v>
                </c:pt>
                <c:pt idx="7">
                  <c:v>4.8919991543144867</c:v>
                </c:pt>
                <c:pt idx="8">
                  <c:v>6.3738997341212213</c:v>
                </c:pt>
                <c:pt idx="9">
                  <c:v>7.3041417682590719</c:v>
                </c:pt>
                <c:pt idx="10">
                  <c:v>7.4630986145040765</c:v>
                </c:pt>
                <c:pt idx="11">
                  <c:v>12.068097912480177</c:v>
                </c:pt>
                <c:pt idx="12">
                  <c:v>10.002262452632568</c:v>
                </c:pt>
                <c:pt idx="13">
                  <c:v>9.1269298326915962</c:v>
                </c:pt>
                <c:pt idx="14">
                  <c:v>9.1065638821392039</c:v>
                </c:pt>
                <c:pt idx="15">
                  <c:v>11.422602082743119</c:v>
                </c:pt>
                <c:pt idx="16">
                  <c:v>9.4745685647170834</c:v>
                </c:pt>
                <c:pt idx="17">
                  <c:v>11.1680060099659</c:v>
                </c:pt>
                <c:pt idx="18">
                  <c:v>18.190560261068473</c:v>
                </c:pt>
                <c:pt idx="19">
                  <c:v>20.417214783268498</c:v>
                </c:pt>
                <c:pt idx="20">
                  <c:v>20.30236286872611</c:v>
                </c:pt>
                <c:pt idx="21">
                  <c:v>27.484245961909931</c:v>
                </c:pt>
                <c:pt idx="22">
                  <c:v>41.440659554159318</c:v>
                </c:pt>
                <c:pt idx="23">
                  <c:v>60.602501929092718</c:v>
                </c:pt>
                <c:pt idx="24">
                  <c:v>79.735730332825668</c:v>
                </c:pt>
                <c:pt idx="25">
                  <c:v>89.206973960483566</c:v>
                </c:pt>
                <c:pt idx="26">
                  <c:v>110.74117262522094</c:v>
                </c:pt>
                <c:pt idx="27">
                  <c:v>143.35569621429136</c:v>
                </c:pt>
                <c:pt idx="28">
                  <c:v>141.84492789866792</c:v>
                </c:pt>
                <c:pt idx="29">
                  <c:v>152.944638627621</c:v>
                </c:pt>
                <c:pt idx="30">
                  <c:v>140.47262224360102</c:v>
                </c:pt>
                <c:pt idx="31">
                  <c:v>156.29358317009567</c:v>
                </c:pt>
                <c:pt idx="32">
                  <c:v>148.16723604394815</c:v>
                </c:pt>
                <c:pt idx="33">
                  <c:v>156.75119761089582</c:v>
                </c:pt>
                <c:pt idx="34">
                  <c:v>208.48294135896185</c:v>
                </c:pt>
                <c:pt idx="35">
                  <c:v>290.05024410498015</c:v>
                </c:pt>
                <c:pt idx="36">
                  <c:v>378.54676138443756</c:v>
                </c:pt>
                <c:pt idx="37">
                  <c:v>530.14217044666168</c:v>
                </c:pt>
                <c:pt idx="38">
                  <c:v>610.26651813372621</c:v>
                </c:pt>
                <c:pt idx="39">
                  <c:v>424.51143375091897</c:v>
                </c:pt>
                <c:pt idx="40">
                  <c:v>620.83174133796069</c:v>
                </c:pt>
                <c:pt idx="41">
                  <c:v>725.57094758688697</c:v>
                </c:pt>
                <c:pt idx="42">
                  <c:v>673.77062237153177</c:v>
                </c:pt>
                <c:pt idx="43">
                  <c:v>742.17014698064725</c:v>
                </c:pt>
                <c:pt idx="44">
                  <c:v>640.46899847402074</c:v>
                </c:pt>
                <c:pt idx="45">
                  <c:v>607.50371059005431</c:v>
                </c:pt>
                <c:pt idx="46">
                  <c:v>551.15714207442329</c:v>
                </c:pt>
                <c:pt idx="47">
                  <c:v>544.99218314075654</c:v>
                </c:pt>
                <c:pt idx="48">
                  <c:v>604.87708530189855</c:v>
                </c:pt>
                <c:pt idx="49">
                  <c:v>565.01857033430338</c:v>
                </c:pt>
                <c:pt idx="50">
                  <c:v>534.91913585464442</c:v>
                </c:pt>
                <c:pt idx="51">
                  <c:v>770.57386717269549</c:v>
                </c:pt>
                <c:pt idx="52">
                  <c:v>479.60395538258001</c:v>
                </c:pt>
              </c:numCache>
            </c:numRef>
          </c:val>
          <c:extLst>
            <c:ext xmlns:c16="http://schemas.microsoft.com/office/drawing/2014/chart" uri="{C3380CC4-5D6E-409C-BE32-E72D297353CC}">
              <c16:uniqueId val="{00000000-3778-46A7-B266-B627590A13FE}"/>
            </c:ext>
          </c:extLst>
        </c:ser>
        <c:ser>
          <c:idx val="1"/>
          <c:order val="1"/>
          <c:tx>
            <c:strRef>
              <c:f>Data!$A$11</c:f>
              <c:strCache>
                <c:ptCount val="1"/>
                <c:pt idx="0">
                  <c:v>High income</c:v>
                </c:pt>
              </c:strCache>
            </c:strRef>
          </c:tx>
          <c:spPr>
            <a:solidFill>
              <a:schemeClr val="bg1">
                <a:lumMod val="50000"/>
              </a:schemeClr>
            </a:solidFill>
            <a:ln>
              <a:noFill/>
            </a:ln>
            <a:effectLst/>
          </c:spPr>
          <c:cat>
            <c:strRef>
              <c:f>Data!$B$9:$BB$9</c:f>
              <c:strCache>
                <c:ptCount val="53"/>
                <c:pt idx="0">
                  <c:v>1970</c:v>
                </c:pt>
                <c:pt idx="1">
                  <c:v>1971</c:v>
                </c:pt>
                <c:pt idx="2">
                  <c:v>1972</c:v>
                </c:pt>
                <c:pt idx="3">
                  <c:v>1973</c:v>
                </c:pt>
                <c:pt idx="4">
                  <c:v>1974</c:v>
                </c:pt>
                <c:pt idx="5">
                  <c:v>1975</c:v>
                </c:pt>
                <c:pt idx="6">
                  <c:v>1976</c:v>
                </c:pt>
                <c:pt idx="7">
                  <c:v>1977</c:v>
                </c:pt>
                <c:pt idx="8">
                  <c:v>1978</c:v>
                </c:pt>
                <c:pt idx="9">
                  <c:v>1979</c:v>
                </c:pt>
                <c:pt idx="10">
                  <c:v>1980</c:v>
                </c:pt>
                <c:pt idx="11">
                  <c:v>1981</c:v>
                </c:pt>
                <c:pt idx="12">
                  <c:v>1982</c:v>
                </c:pt>
                <c:pt idx="13">
                  <c:v>1983</c:v>
                </c:pt>
                <c:pt idx="14">
                  <c:v>1984</c:v>
                </c:pt>
                <c:pt idx="15">
                  <c:v>1985</c:v>
                </c:pt>
                <c:pt idx="16">
                  <c:v>1986</c:v>
                </c:pt>
                <c:pt idx="17">
                  <c:v>1987</c:v>
                </c:pt>
                <c:pt idx="18">
                  <c:v>1988</c:v>
                </c:pt>
                <c:pt idx="19">
                  <c:v>1989</c:v>
                </c:pt>
                <c:pt idx="20">
                  <c:v>1990</c:v>
                </c:pt>
                <c:pt idx="21">
                  <c:v>1991</c:v>
                </c:pt>
                <c:pt idx="22">
                  <c:v>1992</c:v>
                </c:pt>
                <c:pt idx="23">
                  <c:v>1993</c:v>
                </c:pt>
                <c:pt idx="24">
                  <c:v>1994</c:v>
                </c:pt>
                <c:pt idx="25">
                  <c:v>1995</c:v>
                </c:pt>
                <c:pt idx="26">
                  <c:v>1996</c:v>
                </c:pt>
                <c:pt idx="27">
                  <c:v>1997</c:v>
                </c:pt>
                <c:pt idx="28">
                  <c:v>1998</c:v>
                </c:pt>
                <c:pt idx="29">
                  <c:v>1999</c:v>
                </c:pt>
                <c:pt idx="30">
                  <c:v>2000</c:v>
                </c:pt>
                <c:pt idx="31">
                  <c:v>2001</c:v>
                </c:pt>
                <c:pt idx="32">
                  <c:v>2002</c:v>
                </c:pt>
                <c:pt idx="33">
                  <c:v>2003</c:v>
                </c:pt>
                <c:pt idx="34">
                  <c:v>2004</c:v>
                </c:pt>
                <c:pt idx="35">
                  <c:v>2005</c:v>
                </c:pt>
                <c:pt idx="36">
                  <c:v>2006</c:v>
                </c:pt>
                <c:pt idx="37">
                  <c:v>2007</c:v>
                </c:pt>
                <c:pt idx="38">
                  <c:v>2008</c:v>
                </c:pt>
                <c:pt idx="39">
                  <c:v>2009</c:v>
                </c:pt>
                <c:pt idx="40">
                  <c:v>2010</c:v>
                </c:pt>
                <c:pt idx="41">
                  <c:v>2011</c:v>
                </c:pt>
                <c:pt idx="42">
                  <c:v>2012</c:v>
                </c:pt>
                <c:pt idx="43">
                  <c:v>2013</c:v>
                </c:pt>
                <c:pt idx="44">
                  <c:v>2014</c:v>
                </c:pt>
                <c:pt idx="45">
                  <c:v>2015</c:v>
                </c:pt>
                <c:pt idx="46">
                  <c:v>2016</c:v>
                </c:pt>
                <c:pt idx="47">
                  <c:v>2017</c:v>
                </c:pt>
                <c:pt idx="48">
                  <c:v>2018</c:v>
                </c:pt>
                <c:pt idx="49">
                  <c:v>2019</c:v>
                </c:pt>
                <c:pt idx="50">
                  <c:v>2020</c:v>
                </c:pt>
                <c:pt idx="51">
                  <c:v>2021</c:v>
                </c:pt>
                <c:pt idx="52">
                  <c:v>2022</c:v>
                </c:pt>
              </c:strCache>
            </c:strRef>
          </c:cat>
          <c:val>
            <c:numRef>
              <c:f>Data!$B$11:$BB$11</c:f>
              <c:numCache>
                <c:formatCode>_(* #,##0_);_(* \(#,##0\);_(* "-"??_);_(@_)</c:formatCode>
                <c:ptCount val="53"/>
                <c:pt idx="0">
                  <c:v>9.2915650739818094</c:v>
                </c:pt>
                <c:pt idx="1">
                  <c:v>10.891180619923833</c:v>
                </c:pt>
                <c:pt idx="2">
                  <c:v>12.433621668127447</c:v>
                </c:pt>
                <c:pt idx="3">
                  <c:v>15.603064874358486</c:v>
                </c:pt>
                <c:pt idx="4">
                  <c:v>18.942269014071513</c:v>
                </c:pt>
                <c:pt idx="5">
                  <c:v>19.632926468088844</c:v>
                </c:pt>
                <c:pt idx="6">
                  <c:v>15.678161354859512</c:v>
                </c:pt>
                <c:pt idx="7">
                  <c:v>22.205427922229994</c:v>
                </c:pt>
                <c:pt idx="8">
                  <c:v>27.301974576432617</c:v>
                </c:pt>
                <c:pt idx="9">
                  <c:v>34.559087071497061</c:v>
                </c:pt>
                <c:pt idx="10">
                  <c:v>45.895788221467832</c:v>
                </c:pt>
                <c:pt idx="11">
                  <c:v>57.346557475187993</c:v>
                </c:pt>
                <c:pt idx="12">
                  <c:v>54.587815457823531</c:v>
                </c:pt>
                <c:pt idx="13">
                  <c:v>43.860443591872489</c:v>
                </c:pt>
                <c:pt idx="14">
                  <c:v>50.666564853854503</c:v>
                </c:pt>
                <c:pt idx="15">
                  <c:v>33.47024864178772</c:v>
                </c:pt>
                <c:pt idx="16">
                  <c:v>72.278220409372494</c:v>
                </c:pt>
                <c:pt idx="17">
                  <c:v>128.33009153613679</c:v>
                </c:pt>
                <c:pt idx="18">
                  <c:v>147.61592919797835</c:v>
                </c:pt>
                <c:pt idx="19">
                  <c:v>179.52667607742754</c:v>
                </c:pt>
                <c:pt idx="20">
                  <c:v>218.66186663580245</c:v>
                </c:pt>
                <c:pt idx="21">
                  <c:v>145.53785823379562</c:v>
                </c:pt>
                <c:pt idx="22">
                  <c:v>144.18991601356515</c:v>
                </c:pt>
                <c:pt idx="23">
                  <c:v>172.75318866593858</c:v>
                </c:pt>
                <c:pt idx="24">
                  <c:v>198.22784643757765</c:v>
                </c:pt>
                <c:pt idx="25">
                  <c:v>271.75199042482922</c:v>
                </c:pt>
                <c:pt idx="26">
                  <c:v>304.97177556867979</c:v>
                </c:pt>
                <c:pt idx="27">
                  <c:v>384.59442843724196</c:v>
                </c:pt>
                <c:pt idx="28">
                  <c:v>648.7887646037284</c:v>
                </c:pt>
                <c:pt idx="29">
                  <c:v>1047.6182214995408</c:v>
                </c:pt>
                <c:pt idx="30">
                  <c:v>1423.9358369383381</c:v>
                </c:pt>
                <c:pt idx="31">
                  <c:v>735.5021678649349</c:v>
                </c:pt>
                <c:pt idx="32">
                  <c:v>602.76086246825196</c:v>
                </c:pt>
                <c:pt idx="33">
                  <c:v>578.87568637131199</c:v>
                </c:pt>
                <c:pt idx="34">
                  <c:v>800.6756618569633</c:v>
                </c:pt>
                <c:pt idx="35">
                  <c:v>1270.1467948615427</c:v>
                </c:pt>
                <c:pt idx="36">
                  <c:v>1825.2606193027018</c:v>
                </c:pt>
                <c:pt idx="37">
                  <c:v>2599.2320965293311</c:v>
                </c:pt>
                <c:pt idx="38">
                  <c:v>1863.0003973505636</c:v>
                </c:pt>
                <c:pt idx="39">
                  <c:v>1023.9071491968868</c:v>
                </c:pt>
                <c:pt idx="40">
                  <c:v>1305.5655778176126</c:v>
                </c:pt>
                <c:pt idx="41">
                  <c:v>1641.8745072036579</c:v>
                </c:pt>
                <c:pt idx="42">
                  <c:v>1381.5215494685804</c:v>
                </c:pt>
                <c:pt idx="43">
                  <c:v>1431.7655313436942</c:v>
                </c:pt>
                <c:pt idx="44">
                  <c:v>1295.5200599436946</c:v>
                </c:pt>
                <c:pt idx="45">
                  <c:v>2152.0815374712847</c:v>
                </c:pt>
                <c:pt idx="46">
                  <c:v>2173.1504629156884</c:v>
                </c:pt>
                <c:pt idx="47">
                  <c:v>1648.70921008819</c:v>
                </c:pt>
                <c:pt idx="48">
                  <c:v>336.9500713812447</c:v>
                </c:pt>
                <c:pt idx="49">
                  <c:v>1137.2981713739268</c:v>
                </c:pt>
                <c:pt idx="50">
                  <c:v>743.55172400958463</c:v>
                </c:pt>
                <c:pt idx="51">
                  <c:v>1327.9054043987755</c:v>
                </c:pt>
                <c:pt idx="52">
                  <c:v>1351.5671608695377</c:v>
                </c:pt>
              </c:numCache>
            </c:numRef>
          </c:val>
          <c:extLst>
            <c:ext xmlns:c16="http://schemas.microsoft.com/office/drawing/2014/chart" uri="{C3380CC4-5D6E-409C-BE32-E72D297353CC}">
              <c16:uniqueId val="{00000001-3778-46A7-B266-B627590A13FE}"/>
            </c:ext>
          </c:extLst>
        </c:ser>
        <c:dLbls>
          <c:showLegendKey val="0"/>
          <c:showVal val="0"/>
          <c:showCatName val="0"/>
          <c:showSerName val="0"/>
          <c:showPercent val="0"/>
          <c:showBubbleSize val="0"/>
        </c:dLbls>
        <c:axId val="2080876975"/>
        <c:axId val="2080874575"/>
      </c:areaChart>
      <c:catAx>
        <c:axId val="2080876975"/>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80874575"/>
        <c:crosses val="autoZero"/>
        <c:auto val="1"/>
        <c:lblAlgn val="ctr"/>
        <c:lblOffset val="100"/>
        <c:noMultiLvlLbl val="0"/>
      </c:catAx>
      <c:valAx>
        <c:axId val="2080874575"/>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US$</a:t>
                </a:r>
                <a:r>
                  <a:rPr lang="en-US" baseline="0"/>
                  <a:t> billions</a:t>
                </a:r>
                <a:endParaRPr lang="en-US"/>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_(* #,##0_);_(* \(#,##0\);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80876975"/>
        <c:crosses val="autoZero"/>
        <c:crossBetween val="midCat"/>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Sheet1!$B$16</c:f>
              <c:strCache>
                <c:ptCount val="1"/>
                <c:pt idx="0">
                  <c:v>Turnover</c:v>
                </c:pt>
              </c:strCache>
            </c:strRef>
          </c:tx>
          <c:spPr>
            <a:solidFill>
              <a:schemeClr val="bg1">
                <a:lumMod val="65000"/>
              </a:schemeClr>
            </a:solidFill>
            <a:ln>
              <a:noFill/>
            </a:ln>
            <a:effectLst/>
          </c:spPr>
          <c:invertIfNegative val="0"/>
          <c:cat>
            <c:numRef>
              <c:f>Sheet1!$A$17:$A$28</c:f>
              <c:numCache>
                <c:formatCode>General</c:formatCode>
                <c:ptCount val="12"/>
                <c:pt idx="0">
                  <c:v>1989</c:v>
                </c:pt>
                <c:pt idx="1">
                  <c:v>1992</c:v>
                </c:pt>
                <c:pt idx="2">
                  <c:v>1995</c:v>
                </c:pt>
                <c:pt idx="3">
                  <c:v>1998</c:v>
                </c:pt>
                <c:pt idx="4">
                  <c:v>2001</c:v>
                </c:pt>
                <c:pt idx="5">
                  <c:v>2004</c:v>
                </c:pt>
                <c:pt idx="6">
                  <c:v>2007</c:v>
                </c:pt>
                <c:pt idx="7">
                  <c:v>2010</c:v>
                </c:pt>
                <c:pt idx="8">
                  <c:v>2013</c:v>
                </c:pt>
                <c:pt idx="9">
                  <c:v>2016</c:v>
                </c:pt>
                <c:pt idx="10">
                  <c:v>2019</c:v>
                </c:pt>
                <c:pt idx="11">
                  <c:v>2022</c:v>
                </c:pt>
              </c:numCache>
            </c:numRef>
          </c:cat>
          <c:val>
            <c:numRef>
              <c:f>Sheet1!$B$17:$B$28</c:f>
              <c:numCache>
                <c:formatCode>#,##0</c:formatCode>
                <c:ptCount val="12"/>
                <c:pt idx="0">
                  <c:v>620</c:v>
                </c:pt>
                <c:pt idx="1">
                  <c:v>820</c:v>
                </c:pt>
                <c:pt idx="2">
                  <c:v>1190</c:v>
                </c:pt>
                <c:pt idx="3">
                  <c:v>1527</c:v>
                </c:pt>
                <c:pt idx="4">
                  <c:v>1239</c:v>
                </c:pt>
                <c:pt idx="5">
                  <c:v>1934</c:v>
                </c:pt>
                <c:pt idx="6">
                  <c:v>3324</c:v>
                </c:pt>
                <c:pt idx="7">
                  <c:v>3981</c:v>
                </c:pt>
                <c:pt idx="8">
                  <c:v>5300</c:v>
                </c:pt>
                <c:pt idx="9">
                  <c:v>5100</c:v>
                </c:pt>
                <c:pt idx="10">
                  <c:v>6600</c:v>
                </c:pt>
                <c:pt idx="11">
                  <c:v>7500</c:v>
                </c:pt>
              </c:numCache>
            </c:numRef>
          </c:val>
          <c:extLst>
            <c:ext xmlns:c16="http://schemas.microsoft.com/office/drawing/2014/chart" uri="{C3380CC4-5D6E-409C-BE32-E72D297353CC}">
              <c16:uniqueId val="{00000000-C224-4414-8773-8E93D3D7E05F}"/>
            </c:ext>
          </c:extLst>
        </c:ser>
        <c:dLbls>
          <c:showLegendKey val="0"/>
          <c:showVal val="0"/>
          <c:showCatName val="0"/>
          <c:showSerName val="0"/>
          <c:showPercent val="0"/>
          <c:showBubbleSize val="0"/>
        </c:dLbls>
        <c:gapWidth val="219"/>
        <c:overlap val="-27"/>
        <c:axId val="128750991"/>
        <c:axId val="400539791"/>
      </c:barChart>
      <c:lineChart>
        <c:grouping val="standard"/>
        <c:varyColors val="0"/>
        <c:ser>
          <c:idx val="1"/>
          <c:order val="1"/>
          <c:tx>
            <c:strRef>
              <c:f>Sheet1!$C$16</c:f>
              <c:strCache>
                <c:ptCount val="1"/>
                <c:pt idx="0">
                  <c:v>Multiple of Exports</c:v>
                </c:pt>
              </c:strCache>
            </c:strRef>
          </c:tx>
          <c:spPr>
            <a:ln w="19050" cap="rnd">
              <a:solidFill>
                <a:schemeClr val="tx1"/>
              </a:solidFill>
              <a:round/>
            </a:ln>
            <a:effectLst/>
          </c:spPr>
          <c:marker>
            <c:symbol val="none"/>
          </c:marker>
          <c:cat>
            <c:numRef>
              <c:f>Sheet1!$A$17:$A$28</c:f>
              <c:numCache>
                <c:formatCode>General</c:formatCode>
                <c:ptCount val="12"/>
                <c:pt idx="0">
                  <c:v>1989</c:v>
                </c:pt>
                <c:pt idx="1">
                  <c:v>1992</c:v>
                </c:pt>
                <c:pt idx="2">
                  <c:v>1995</c:v>
                </c:pt>
                <c:pt idx="3">
                  <c:v>1998</c:v>
                </c:pt>
                <c:pt idx="4">
                  <c:v>2001</c:v>
                </c:pt>
                <c:pt idx="5">
                  <c:v>2004</c:v>
                </c:pt>
                <c:pt idx="6">
                  <c:v>2007</c:v>
                </c:pt>
                <c:pt idx="7">
                  <c:v>2010</c:v>
                </c:pt>
                <c:pt idx="8">
                  <c:v>2013</c:v>
                </c:pt>
                <c:pt idx="9">
                  <c:v>2016</c:v>
                </c:pt>
                <c:pt idx="10">
                  <c:v>2019</c:v>
                </c:pt>
                <c:pt idx="11">
                  <c:v>2022</c:v>
                </c:pt>
              </c:numCache>
            </c:numRef>
          </c:cat>
          <c:val>
            <c:numRef>
              <c:f>Sheet1!$C$17:$C$28</c:f>
              <c:numCache>
                <c:formatCode>0</c:formatCode>
                <c:ptCount val="12"/>
                <c:pt idx="0">
                  <c:v>46.659803553136001</c:v>
                </c:pt>
                <c:pt idx="1">
                  <c:v>54.173885194208815</c:v>
                </c:pt>
                <c:pt idx="2">
                  <c:v>63.290222562507267</c:v>
                </c:pt>
                <c:pt idx="3">
                  <c:v>65.900479263338795</c:v>
                </c:pt>
                <c:pt idx="4">
                  <c:v>44.762779925231712</c:v>
                </c:pt>
                <c:pt idx="5">
                  <c:v>58.147475248227515</c:v>
                </c:pt>
                <c:pt idx="6">
                  <c:v>78.318502332737083</c:v>
                </c:pt>
                <c:pt idx="7">
                  <c:v>89.527037722121875</c:v>
                </c:pt>
                <c:pt idx="8">
                  <c:v>105.02771898203656</c:v>
                </c:pt>
                <c:pt idx="9">
                  <c:v>89.15181481469638</c:v>
                </c:pt>
                <c:pt idx="10">
                  <c:v>95.837709778070703</c:v>
                </c:pt>
                <c:pt idx="11">
                  <c:v>86</c:v>
                </c:pt>
              </c:numCache>
            </c:numRef>
          </c:val>
          <c:smooth val="0"/>
          <c:extLst>
            <c:ext xmlns:c16="http://schemas.microsoft.com/office/drawing/2014/chart" uri="{C3380CC4-5D6E-409C-BE32-E72D297353CC}">
              <c16:uniqueId val="{00000001-C224-4414-8773-8E93D3D7E05F}"/>
            </c:ext>
          </c:extLst>
        </c:ser>
        <c:dLbls>
          <c:showLegendKey val="0"/>
          <c:showVal val="0"/>
          <c:showCatName val="0"/>
          <c:showSerName val="0"/>
          <c:showPercent val="0"/>
          <c:showBubbleSize val="0"/>
        </c:dLbls>
        <c:marker val="1"/>
        <c:smooth val="0"/>
        <c:axId val="400537871"/>
        <c:axId val="400538831"/>
      </c:lineChart>
      <c:catAx>
        <c:axId val="12875099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00539791"/>
        <c:crosses val="autoZero"/>
        <c:auto val="1"/>
        <c:lblAlgn val="ctr"/>
        <c:lblOffset val="100"/>
        <c:noMultiLvlLbl val="0"/>
      </c:catAx>
      <c:valAx>
        <c:axId val="400539791"/>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US$</a:t>
                </a:r>
                <a:r>
                  <a:rPr lang="en-US" baseline="0"/>
                  <a:t> billions</a:t>
                </a:r>
                <a:endParaRPr lang="en-US"/>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8750991"/>
        <c:crosses val="autoZero"/>
        <c:crossBetween val="between"/>
      </c:valAx>
      <c:valAx>
        <c:axId val="400538831"/>
        <c:scaling>
          <c:orientation val="minMax"/>
        </c:scaling>
        <c:delete val="0"/>
        <c:axPos val="r"/>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multiple</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00537871"/>
        <c:crosses val="max"/>
        <c:crossBetween val="between"/>
      </c:valAx>
      <c:catAx>
        <c:axId val="400537871"/>
        <c:scaling>
          <c:orientation val="minMax"/>
        </c:scaling>
        <c:delete val="1"/>
        <c:axPos val="b"/>
        <c:numFmt formatCode="General" sourceLinked="1"/>
        <c:majorTickMark val="out"/>
        <c:minorTickMark val="none"/>
        <c:tickLblPos val="nextTo"/>
        <c:crossAx val="400538831"/>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20">
  <a:schemeClr val="dk1"/>
  <cs:variation>
    <a:tint val="88500"/>
  </cs:variation>
  <cs:variation>
    <a:tint val="55000"/>
  </cs:variation>
  <cs:variation>
    <a:tint val="75000"/>
  </cs:variation>
  <cs:variation>
    <a:tint val="98500"/>
  </cs:variation>
  <cs:variation>
    <a:tint val="30000"/>
  </cs:variation>
  <cs:variation>
    <a:tint val="60000"/>
  </cs:variation>
  <cs:variation>
    <a:tint val="8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7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ln w="9525" cap="flat" cmpd="sng" algn="ctr">
        <a:solidFill>
          <a:schemeClr val="tx1">
            <a:lumMod val="15000"/>
            <a:lumOff val="85000"/>
          </a:schemeClr>
        </a:solidFill>
        <a:round/>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9AB6DF3-9D24-1742-A854-6F544F0492B2}" type="doc">
      <dgm:prSet loTypeId="urn:microsoft.com/office/officeart/2005/8/layout/matrix3" loCatId="matrix" qsTypeId="urn:microsoft.com/office/officeart/2005/8/quickstyle/simple1" qsCatId="simple" csTypeId="urn:microsoft.com/office/officeart/2005/8/colors/accent1_2" csCatId="accent1" phldr="1"/>
      <dgm:spPr/>
      <dgm:t>
        <a:bodyPr/>
        <a:lstStyle/>
        <a:p>
          <a:endParaRPr lang="en-US"/>
        </a:p>
      </dgm:t>
    </dgm:pt>
    <dgm:pt modelId="{2D6DD137-E129-4943-8228-ABC0E10D93B4}">
      <dgm:prSet/>
      <dgm:spPr/>
      <dgm:t>
        <a:bodyPr/>
        <a:lstStyle/>
        <a:p>
          <a:r>
            <a:rPr lang="en-US" dirty="0">
              <a:solidFill>
                <a:schemeClr val="tx1"/>
              </a:solidFill>
            </a:rPr>
            <a:t>Culture</a:t>
          </a:r>
        </a:p>
      </dgm:t>
    </dgm:pt>
    <dgm:pt modelId="{E8D2C06E-5DF5-064A-A716-C0A662A6DB6E}" type="parTrans" cxnId="{23BE7A63-9437-9542-8460-E7025B6DE721}">
      <dgm:prSet/>
      <dgm:spPr/>
      <dgm:t>
        <a:bodyPr/>
        <a:lstStyle/>
        <a:p>
          <a:endParaRPr lang="en-US"/>
        </a:p>
      </dgm:t>
    </dgm:pt>
    <dgm:pt modelId="{B43716E3-ECA7-4F4A-BFEA-EA28CC8CD1E8}" type="sibTrans" cxnId="{23BE7A63-9437-9542-8460-E7025B6DE721}">
      <dgm:prSet/>
      <dgm:spPr/>
      <dgm:t>
        <a:bodyPr/>
        <a:lstStyle/>
        <a:p>
          <a:endParaRPr lang="en-US"/>
        </a:p>
      </dgm:t>
    </dgm:pt>
    <dgm:pt modelId="{52B9B35C-4935-7E4C-AE83-5C59AAFA6128}">
      <dgm:prSet/>
      <dgm:spPr/>
      <dgm:t>
        <a:bodyPr/>
        <a:lstStyle/>
        <a:p>
          <a:r>
            <a:rPr lang="en-US" dirty="0">
              <a:solidFill>
                <a:schemeClr val="tx1"/>
              </a:solidFill>
            </a:rPr>
            <a:t>Environment</a:t>
          </a:r>
        </a:p>
      </dgm:t>
    </dgm:pt>
    <dgm:pt modelId="{B2D5A80D-BA9E-2046-9BC4-FA0507F172A1}" type="parTrans" cxnId="{5D126BD4-3271-9F4A-B987-B3235D7819E8}">
      <dgm:prSet/>
      <dgm:spPr/>
      <dgm:t>
        <a:bodyPr/>
        <a:lstStyle/>
        <a:p>
          <a:endParaRPr lang="en-US"/>
        </a:p>
      </dgm:t>
    </dgm:pt>
    <dgm:pt modelId="{1D4D0A8C-D26F-5548-B2C4-7C78A87B8AE7}" type="sibTrans" cxnId="{5D126BD4-3271-9F4A-B987-B3235D7819E8}">
      <dgm:prSet/>
      <dgm:spPr/>
      <dgm:t>
        <a:bodyPr/>
        <a:lstStyle/>
        <a:p>
          <a:endParaRPr lang="en-US"/>
        </a:p>
      </dgm:t>
    </dgm:pt>
    <dgm:pt modelId="{11D404B4-983F-5E4C-9FD1-21DC6370556E}">
      <dgm:prSet/>
      <dgm:spPr/>
      <dgm:t>
        <a:bodyPr/>
        <a:lstStyle/>
        <a:p>
          <a:r>
            <a:rPr lang="en-US" dirty="0">
              <a:solidFill>
                <a:schemeClr val="tx1"/>
              </a:solidFill>
            </a:rPr>
            <a:t>Politics</a:t>
          </a:r>
        </a:p>
      </dgm:t>
    </dgm:pt>
    <dgm:pt modelId="{1E381C65-74F5-814A-A728-4465AC96583E}" type="parTrans" cxnId="{A0D35A4A-1FBA-7747-8E18-B2D49AC73FDB}">
      <dgm:prSet/>
      <dgm:spPr/>
      <dgm:t>
        <a:bodyPr/>
        <a:lstStyle/>
        <a:p>
          <a:endParaRPr lang="en-US"/>
        </a:p>
      </dgm:t>
    </dgm:pt>
    <dgm:pt modelId="{2067A5EB-00D8-704D-B01B-331A21E446DD}" type="sibTrans" cxnId="{A0D35A4A-1FBA-7747-8E18-B2D49AC73FDB}">
      <dgm:prSet/>
      <dgm:spPr/>
      <dgm:t>
        <a:bodyPr/>
        <a:lstStyle/>
        <a:p>
          <a:endParaRPr lang="en-US"/>
        </a:p>
      </dgm:t>
    </dgm:pt>
    <dgm:pt modelId="{4C2FE1EB-E47E-1C4D-8607-4DD69D860D27}">
      <dgm:prSet/>
      <dgm:spPr/>
      <dgm:t>
        <a:bodyPr/>
        <a:lstStyle/>
        <a:p>
          <a:r>
            <a:rPr lang="en-US" dirty="0">
              <a:solidFill>
                <a:schemeClr val="tx1"/>
              </a:solidFill>
            </a:rPr>
            <a:t>Technology</a:t>
          </a:r>
        </a:p>
      </dgm:t>
    </dgm:pt>
    <dgm:pt modelId="{FCC9471A-3394-7B43-89A2-DC273200D857}" type="parTrans" cxnId="{B0D2D56B-2198-3A49-BB33-A4CDD9D00F4C}">
      <dgm:prSet/>
      <dgm:spPr/>
      <dgm:t>
        <a:bodyPr/>
        <a:lstStyle/>
        <a:p>
          <a:endParaRPr lang="en-US"/>
        </a:p>
      </dgm:t>
    </dgm:pt>
    <dgm:pt modelId="{82D72465-6995-F548-9ECA-7D35878C5142}" type="sibTrans" cxnId="{B0D2D56B-2198-3A49-BB33-A4CDD9D00F4C}">
      <dgm:prSet/>
      <dgm:spPr/>
      <dgm:t>
        <a:bodyPr/>
        <a:lstStyle/>
        <a:p>
          <a:endParaRPr lang="en-US"/>
        </a:p>
      </dgm:t>
    </dgm:pt>
    <dgm:pt modelId="{D696D652-BCC9-8D4E-8AC9-72F38944A8E0}" type="pres">
      <dgm:prSet presAssocID="{49AB6DF3-9D24-1742-A854-6F544F0492B2}" presName="matrix" presStyleCnt="0">
        <dgm:presLayoutVars>
          <dgm:chMax val="1"/>
          <dgm:dir/>
          <dgm:resizeHandles val="exact"/>
        </dgm:presLayoutVars>
      </dgm:prSet>
      <dgm:spPr/>
    </dgm:pt>
    <dgm:pt modelId="{953785FC-EBF4-8E4C-8173-C9009AF8367F}" type="pres">
      <dgm:prSet presAssocID="{49AB6DF3-9D24-1742-A854-6F544F0492B2}" presName="diamond" presStyleLbl="bgShp" presStyleIdx="0" presStyleCnt="1"/>
      <dgm:spPr/>
    </dgm:pt>
    <dgm:pt modelId="{47FCB500-0DC0-F44A-A216-C769BAC9CA58}" type="pres">
      <dgm:prSet presAssocID="{49AB6DF3-9D24-1742-A854-6F544F0492B2}" presName="quad1" presStyleLbl="node1" presStyleIdx="0" presStyleCnt="4">
        <dgm:presLayoutVars>
          <dgm:chMax val="0"/>
          <dgm:chPref val="0"/>
          <dgm:bulletEnabled val="1"/>
        </dgm:presLayoutVars>
      </dgm:prSet>
      <dgm:spPr/>
    </dgm:pt>
    <dgm:pt modelId="{A7692562-F0E6-0449-80C0-C0BB3F90F0E4}" type="pres">
      <dgm:prSet presAssocID="{49AB6DF3-9D24-1742-A854-6F544F0492B2}" presName="quad2" presStyleLbl="node1" presStyleIdx="1" presStyleCnt="4">
        <dgm:presLayoutVars>
          <dgm:chMax val="0"/>
          <dgm:chPref val="0"/>
          <dgm:bulletEnabled val="1"/>
        </dgm:presLayoutVars>
      </dgm:prSet>
      <dgm:spPr/>
    </dgm:pt>
    <dgm:pt modelId="{33BDF430-8F98-9640-A956-DE479B2C8D46}" type="pres">
      <dgm:prSet presAssocID="{49AB6DF3-9D24-1742-A854-6F544F0492B2}" presName="quad3" presStyleLbl="node1" presStyleIdx="2" presStyleCnt="4">
        <dgm:presLayoutVars>
          <dgm:chMax val="0"/>
          <dgm:chPref val="0"/>
          <dgm:bulletEnabled val="1"/>
        </dgm:presLayoutVars>
      </dgm:prSet>
      <dgm:spPr/>
    </dgm:pt>
    <dgm:pt modelId="{5AE33CA0-EC2D-3846-9D9D-FD1A76138F6B}" type="pres">
      <dgm:prSet presAssocID="{49AB6DF3-9D24-1742-A854-6F544F0492B2}" presName="quad4" presStyleLbl="node1" presStyleIdx="3" presStyleCnt="4">
        <dgm:presLayoutVars>
          <dgm:chMax val="0"/>
          <dgm:chPref val="0"/>
          <dgm:bulletEnabled val="1"/>
        </dgm:presLayoutVars>
      </dgm:prSet>
      <dgm:spPr/>
    </dgm:pt>
  </dgm:ptLst>
  <dgm:cxnLst>
    <dgm:cxn modelId="{ECBE151F-A907-B141-988A-E685F7DB40FE}" type="presOf" srcId="{49AB6DF3-9D24-1742-A854-6F544F0492B2}" destId="{D696D652-BCC9-8D4E-8AC9-72F38944A8E0}" srcOrd="0" destOrd="0" presId="urn:microsoft.com/office/officeart/2005/8/layout/matrix3"/>
    <dgm:cxn modelId="{EF77992A-B2BD-C540-B5E1-B11B45DB5738}" type="presOf" srcId="{52B9B35C-4935-7E4C-AE83-5C59AAFA6128}" destId="{A7692562-F0E6-0449-80C0-C0BB3F90F0E4}" srcOrd="0" destOrd="0" presId="urn:microsoft.com/office/officeart/2005/8/layout/matrix3"/>
    <dgm:cxn modelId="{40470F34-A655-5E46-AE64-D6EDF54F9DFA}" type="presOf" srcId="{2D6DD137-E129-4943-8228-ABC0E10D93B4}" destId="{47FCB500-0DC0-F44A-A216-C769BAC9CA58}" srcOrd="0" destOrd="0" presId="urn:microsoft.com/office/officeart/2005/8/layout/matrix3"/>
    <dgm:cxn modelId="{23BE7A63-9437-9542-8460-E7025B6DE721}" srcId="{49AB6DF3-9D24-1742-A854-6F544F0492B2}" destId="{2D6DD137-E129-4943-8228-ABC0E10D93B4}" srcOrd="0" destOrd="0" parTransId="{E8D2C06E-5DF5-064A-A716-C0A662A6DB6E}" sibTransId="{B43716E3-ECA7-4F4A-BFEA-EA28CC8CD1E8}"/>
    <dgm:cxn modelId="{A0D35A4A-1FBA-7747-8E18-B2D49AC73FDB}" srcId="{49AB6DF3-9D24-1742-A854-6F544F0492B2}" destId="{11D404B4-983F-5E4C-9FD1-21DC6370556E}" srcOrd="2" destOrd="0" parTransId="{1E381C65-74F5-814A-A728-4465AC96583E}" sibTransId="{2067A5EB-00D8-704D-B01B-331A21E446DD}"/>
    <dgm:cxn modelId="{B0D2D56B-2198-3A49-BB33-A4CDD9D00F4C}" srcId="{49AB6DF3-9D24-1742-A854-6F544F0492B2}" destId="{4C2FE1EB-E47E-1C4D-8607-4DD69D860D27}" srcOrd="3" destOrd="0" parTransId="{FCC9471A-3394-7B43-89A2-DC273200D857}" sibTransId="{82D72465-6995-F548-9ECA-7D35878C5142}"/>
    <dgm:cxn modelId="{C4EBC188-D6D3-8740-9E3D-425EFA6C84E1}" type="presOf" srcId="{11D404B4-983F-5E4C-9FD1-21DC6370556E}" destId="{33BDF430-8F98-9640-A956-DE479B2C8D46}" srcOrd="0" destOrd="0" presId="urn:microsoft.com/office/officeart/2005/8/layout/matrix3"/>
    <dgm:cxn modelId="{CF2F7EAD-7849-B64E-B7B1-A8EF0B60676E}" type="presOf" srcId="{4C2FE1EB-E47E-1C4D-8607-4DD69D860D27}" destId="{5AE33CA0-EC2D-3846-9D9D-FD1A76138F6B}" srcOrd="0" destOrd="0" presId="urn:microsoft.com/office/officeart/2005/8/layout/matrix3"/>
    <dgm:cxn modelId="{5D126BD4-3271-9F4A-B987-B3235D7819E8}" srcId="{49AB6DF3-9D24-1742-A854-6F544F0492B2}" destId="{52B9B35C-4935-7E4C-AE83-5C59AAFA6128}" srcOrd="1" destOrd="0" parTransId="{B2D5A80D-BA9E-2046-9BC4-FA0507F172A1}" sibTransId="{1D4D0A8C-D26F-5548-B2C4-7C78A87B8AE7}"/>
    <dgm:cxn modelId="{1D448D92-2E78-AB41-8579-D85457D46B11}" type="presParOf" srcId="{D696D652-BCC9-8D4E-8AC9-72F38944A8E0}" destId="{953785FC-EBF4-8E4C-8173-C9009AF8367F}" srcOrd="0" destOrd="0" presId="urn:microsoft.com/office/officeart/2005/8/layout/matrix3"/>
    <dgm:cxn modelId="{08AC2B55-0237-3E4C-954B-BA392DADBB7A}" type="presParOf" srcId="{D696D652-BCC9-8D4E-8AC9-72F38944A8E0}" destId="{47FCB500-0DC0-F44A-A216-C769BAC9CA58}" srcOrd="1" destOrd="0" presId="urn:microsoft.com/office/officeart/2005/8/layout/matrix3"/>
    <dgm:cxn modelId="{D1760CB5-E69A-EE44-B21B-86424AC124A1}" type="presParOf" srcId="{D696D652-BCC9-8D4E-8AC9-72F38944A8E0}" destId="{A7692562-F0E6-0449-80C0-C0BB3F90F0E4}" srcOrd="2" destOrd="0" presId="urn:microsoft.com/office/officeart/2005/8/layout/matrix3"/>
    <dgm:cxn modelId="{0C76A96A-6389-FA4A-A5A7-2EC3CF81B931}" type="presParOf" srcId="{D696D652-BCC9-8D4E-8AC9-72F38944A8E0}" destId="{33BDF430-8F98-9640-A956-DE479B2C8D46}" srcOrd="3" destOrd="0" presId="urn:microsoft.com/office/officeart/2005/8/layout/matrix3"/>
    <dgm:cxn modelId="{037D82D6-F466-384C-A5EA-EAB1903F138E}" type="presParOf" srcId="{D696D652-BCC9-8D4E-8AC9-72F38944A8E0}" destId="{5AE33CA0-EC2D-3846-9D9D-FD1A76138F6B}"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3785FC-EBF4-8E4C-8173-C9009AF8367F}">
      <dsp:nvSpPr>
        <dsp:cNvPr id="0" name=""/>
        <dsp:cNvSpPr/>
      </dsp:nvSpPr>
      <dsp:spPr>
        <a:xfrm>
          <a:off x="2261507" y="0"/>
          <a:ext cx="3706586" cy="3706586"/>
        </a:xfrm>
        <a:prstGeom prst="diamond">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7FCB500-0DC0-F44A-A216-C769BAC9CA58}">
      <dsp:nvSpPr>
        <dsp:cNvPr id="0" name=""/>
        <dsp:cNvSpPr/>
      </dsp:nvSpPr>
      <dsp:spPr>
        <a:xfrm>
          <a:off x="2613632" y="352125"/>
          <a:ext cx="1445568" cy="144556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solidFill>
                <a:schemeClr val="tx1"/>
              </a:solidFill>
            </a:rPr>
            <a:t>Culture</a:t>
          </a:r>
        </a:p>
      </dsp:txBody>
      <dsp:txXfrm>
        <a:off x="2684199" y="422692"/>
        <a:ext cx="1304434" cy="1304434"/>
      </dsp:txXfrm>
    </dsp:sp>
    <dsp:sp modelId="{A7692562-F0E6-0449-80C0-C0BB3F90F0E4}">
      <dsp:nvSpPr>
        <dsp:cNvPr id="0" name=""/>
        <dsp:cNvSpPr/>
      </dsp:nvSpPr>
      <dsp:spPr>
        <a:xfrm>
          <a:off x="4170398" y="352125"/>
          <a:ext cx="1445568" cy="144556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solidFill>
                <a:schemeClr val="tx1"/>
              </a:solidFill>
            </a:rPr>
            <a:t>Environment</a:t>
          </a:r>
        </a:p>
      </dsp:txBody>
      <dsp:txXfrm>
        <a:off x="4240965" y="422692"/>
        <a:ext cx="1304434" cy="1304434"/>
      </dsp:txXfrm>
    </dsp:sp>
    <dsp:sp modelId="{33BDF430-8F98-9640-A956-DE479B2C8D46}">
      <dsp:nvSpPr>
        <dsp:cNvPr id="0" name=""/>
        <dsp:cNvSpPr/>
      </dsp:nvSpPr>
      <dsp:spPr>
        <a:xfrm>
          <a:off x="2613632" y="1908891"/>
          <a:ext cx="1445568" cy="144556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solidFill>
                <a:schemeClr val="tx1"/>
              </a:solidFill>
            </a:rPr>
            <a:t>Politics</a:t>
          </a:r>
        </a:p>
      </dsp:txBody>
      <dsp:txXfrm>
        <a:off x="2684199" y="1979458"/>
        <a:ext cx="1304434" cy="1304434"/>
      </dsp:txXfrm>
    </dsp:sp>
    <dsp:sp modelId="{5AE33CA0-EC2D-3846-9D9D-FD1A76138F6B}">
      <dsp:nvSpPr>
        <dsp:cNvPr id="0" name=""/>
        <dsp:cNvSpPr/>
      </dsp:nvSpPr>
      <dsp:spPr>
        <a:xfrm>
          <a:off x="4170398" y="1908891"/>
          <a:ext cx="1445568" cy="144556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solidFill>
                <a:schemeClr val="tx1"/>
              </a:solidFill>
            </a:rPr>
            <a:t>Technology</a:t>
          </a:r>
        </a:p>
      </dsp:txBody>
      <dsp:txXfrm>
        <a:off x="4240965" y="1979458"/>
        <a:ext cx="1304434" cy="1304434"/>
      </dsp:txXfrm>
    </dsp:sp>
  </dsp:spTree>
</dsp:drawing>
</file>

<file path=ppt/diagrams/layout1.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F35F585-C0A0-4BE3-9C49-E8B2C7216352}" type="datetimeFigureOut">
              <a:rPr lang="en-US" smtClean="0"/>
              <a:pPr/>
              <a:t>11/18/2024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EBE530B-BECC-4F2D-8746-69F9494D123D}" type="slidenum">
              <a:rPr lang="en-US" smtClean="0"/>
              <a:pPr/>
              <a:t>‹#›</a:t>
            </a:fld>
            <a:endParaRPr lang="en-US"/>
          </a:p>
        </p:txBody>
      </p:sp>
    </p:spTree>
    <p:extLst>
      <p:ext uri="{BB962C8B-B14F-4D97-AF65-F5344CB8AC3E}">
        <p14:creationId xmlns:p14="http://schemas.microsoft.com/office/powerpoint/2010/main" val="409904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914400" y="1524000"/>
            <a:ext cx="7623175" cy="1752600"/>
          </a:xfrm>
        </p:spPr>
        <p:txBody>
          <a:bodyPr/>
          <a:lstStyle>
            <a:lvl1pPr>
              <a:defRPr sz="5000"/>
            </a:lvl1pPr>
          </a:lstStyle>
          <a:p>
            <a:r>
              <a:rPr lang="en-US" altLang="en-US"/>
              <a:t>Click to edit Master title style</a:t>
            </a:r>
          </a:p>
        </p:txBody>
      </p:sp>
      <p:sp>
        <p:nvSpPr>
          <p:cNvPr id="5123"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en-US" altLang="en-US"/>
              <a:t>Click to edit Master subtitle style</a:t>
            </a:r>
          </a:p>
        </p:txBody>
      </p:sp>
      <p:sp>
        <p:nvSpPr>
          <p:cNvPr id="5124" name="Rectangle 4"/>
          <p:cNvSpPr>
            <a:spLocks noGrp="1" noChangeArrowheads="1"/>
          </p:cNvSpPr>
          <p:nvPr>
            <p:ph type="dt" sz="half" idx="2"/>
          </p:nvPr>
        </p:nvSpPr>
        <p:spPr/>
        <p:txBody>
          <a:bodyPr/>
          <a:lstStyle>
            <a:lvl1pPr>
              <a:defRPr/>
            </a:lvl1pPr>
          </a:lstStyle>
          <a:p>
            <a:endParaRPr lang="en-US" altLang="en-US"/>
          </a:p>
        </p:txBody>
      </p:sp>
      <p:sp>
        <p:nvSpPr>
          <p:cNvPr id="5125" name="Rectangle 5"/>
          <p:cNvSpPr>
            <a:spLocks noGrp="1" noChangeArrowheads="1"/>
          </p:cNvSpPr>
          <p:nvPr>
            <p:ph type="ftr" sz="quarter" idx="3"/>
          </p:nvPr>
        </p:nvSpPr>
        <p:spPr>
          <a:xfrm>
            <a:off x="3124200" y="6243638"/>
            <a:ext cx="2895600" cy="457200"/>
          </a:xfrm>
        </p:spPr>
        <p:txBody>
          <a:bodyPr/>
          <a:lstStyle>
            <a:lvl1pPr>
              <a:defRPr/>
            </a:lvl1pPr>
          </a:lstStyle>
          <a:p>
            <a:r>
              <a:rPr lang="en-US" altLang="en-US" dirty="0"/>
              <a:t>© Kenneth A. Reinert, Cambridge University Press 2021</a:t>
            </a:r>
          </a:p>
        </p:txBody>
      </p:sp>
      <p:sp>
        <p:nvSpPr>
          <p:cNvPr id="5126" name="Rectangle 6"/>
          <p:cNvSpPr>
            <a:spLocks noGrp="1" noChangeArrowheads="1"/>
          </p:cNvSpPr>
          <p:nvPr>
            <p:ph type="sldNum" sz="quarter" idx="4"/>
          </p:nvPr>
        </p:nvSpPr>
        <p:spPr/>
        <p:txBody>
          <a:bodyPr/>
          <a:lstStyle>
            <a:lvl1pPr>
              <a:defRPr/>
            </a:lvl1pPr>
          </a:lstStyle>
          <a:p>
            <a:fld id="{4BDA208C-0688-451A-BF7D-CB40AAA901C4}" type="slidenum">
              <a:rPr lang="en-US" altLang="en-US"/>
              <a:pPr/>
              <a:t>‹#›</a:t>
            </a:fld>
            <a:endParaRPr lang="en-US" altLang="en-US"/>
          </a:p>
        </p:txBody>
      </p:sp>
      <p:sp>
        <p:nvSpPr>
          <p:cNvPr id="5127"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endParaRPr lang="en-US"/>
          </a:p>
        </p:txBody>
      </p:sp>
      <p:sp>
        <p:nvSpPr>
          <p:cNvPr id="5128"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r>
              <a:rPr lang="en-US" altLang="en-US" dirty="0"/>
              <a:t>© Kenneth A. Reinert, Cambridge University Press 2021</a:t>
            </a:r>
          </a:p>
        </p:txBody>
      </p:sp>
      <p:sp>
        <p:nvSpPr>
          <p:cNvPr id="6" name="Slide Number Placeholder 5"/>
          <p:cNvSpPr>
            <a:spLocks noGrp="1"/>
          </p:cNvSpPr>
          <p:nvPr>
            <p:ph type="sldNum" sz="quarter" idx="12"/>
          </p:nvPr>
        </p:nvSpPr>
        <p:spPr/>
        <p:txBody>
          <a:bodyPr/>
          <a:lstStyle>
            <a:lvl1pPr>
              <a:defRPr/>
            </a:lvl1pPr>
          </a:lstStyle>
          <a:p>
            <a:fld id="{F7841A66-284C-4A22-A49E-DC0CACB3BCC6}" type="slidenum">
              <a:rPr lang="en-US" altLang="en-US"/>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r>
              <a:rPr lang="en-US" altLang="en-US" dirty="0"/>
              <a:t>© Kenneth A. Reinert, Cambridge University Press 2021</a:t>
            </a:r>
          </a:p>
        </p:txBody>
      </p:sp>
      <p:sp>
        <p:nvSpPr>
          <p:cNvPr id="6" name="Slide Number Placeholder 5"/>
          <p:cNvSpPr>
            <a:spLocks noGrp="1"/>
          </p:cNvSpPr>
          <p:nvPr>
            <p:ph type="sldNum" sz="quarter" idx="12"/>
          </p:nvPr>
        </p:nvSpPr>
        <p:spPr/>
        <p:txBody>
          <a:bodyPr/>
          <a:lstStyle>
            <a:lvl1pPr>
              <a:defRPr/>
            </a:lvl1pPr>
          </a:lstStyle>
          <a:p>
            <a:fld id="{0AA4B6D9-72D8-48FE-89F1-8A6E90EFC9C3}" type="slidenum">
              <a:rPr lang="en-US" altLang="en-US"/>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r>
              <a:rPr lang="en-US" altLang="en-US" dirty="0"/>
              <a:t>© Kenneth A. Reinert, Cambridge University Press 2021</a:t>
            </a:r>
          </a:p>
        </p:txBody>
      </p:sp>
      <p:sp>
        <p:nvSpPr>
          <p:cNvPr id="6" name="Slide Number Placeholder 5"/>
          <p:cNvSpPr>
            <a:spLocks noGrp="1"/>
          </p:cNvSpPr>
          <p:nvPr>
            <p:ph type="sldNum" sz="quarter" idx="12"/>
          </p:nvPr>
        </p:nvSpPr>
        <p:spPr/>
        <p:txBody>
          <a:bodyPr/>
          <a:lstStyle>
            <a:lvl1pPr>
              <a:defRPr/>
            </a:lvl1pPr>
          </a:lstStyle>
          <a:p>
            <a:fld id="{25945742-A09E-4108-97F0-EC14CBAB3DD7}" type="slidenum">
              <a:rPr lang="en-US" altLang="en-US"/>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r>
              <a:rPr lang="en-US" altLang="en-US" dirty="0"/>
              <a:t>© Kenneth A. Reinert, Cambridge University Press 2021</a:t>
            </a:r>
          </a:p>
        </p:txBody>
      </p:sp>
      <p:sp>
        <p:nvSpPr>
          <p:cNvPr id="6" name="Slide Number Placeholder 5"/>
          <p:cNvSpPr>
            <a:spLocks noGrp="1"/>
          </p:cNvSpPr>
          <p:nvPr>
            <p:ph type="sldNum" sz="quarter" idx="12"/>
          </p:nvPr>
        </p:nvSpPr>
        <p:spPr/>
        <p:txBody>
          <a:bodyPr/>
          <a:lstStyle>
            <a:lvl1pPr>
              <a:defRPr/>
            </a:lvl1pPr>
          </a:lstStyle>
          <a:p>
            <a:fld id="{96D853BE-A1DA-4E80-A1E7-8B16AD483EE6}" type="slidenum">
              <a:rPr lang="en-US" altLang="en-US"/>
              <a:pPr/>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r>
              <a:rPr lang="en-US" altLang="en-US" dirty="0"/>
              <a:t>© Kenneth A. Reinert, Cambridge University Press 2021</a:t>
            </a:r>
          </a:p>
        </p:txBody>
      </p:sp>
      <p:sp>
        <p:nvSpPr>
          <p:cNvPr id="7" name="Slide Number Placeholder 6"/>
          <p:cNvSpPr>
            <a:spLocks noGrp="1"/>
          </p:cNvSpPr>
          <p:nvPr>
            <p:ph type="sldNum" sz="quarter" idx="12"/>
          </p:nvPr>
        </p:nvSpPr>
        <p:spPr/>
        <p:txBody>
          <a:bodyPr/>
          <a:lstStyle>
            <a:lvl1pPr>
              <a:defRPr/>
            </a:lvl1pPr>
          </a:lstStyle>
          <a:p>
            <a:fld id="{3686DA7B-245A-4581-9C64-12541CBEEEE8}" type="slidenum">
              <a:rPr lang="en-US" altLang="en-US"/>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r>
              <a:rPr lang="en-US" altLang="en-US" dirty="0"/>
              <a:t>© Kenneth A. Reinert, Cambridge University Press 2021</a:t>
            </a:r>
          </a:p>
        </p:txBody>
      </p:sp>
      <p:sp>
        <p:nvSpPr>
          <p:cNvPr id="9" name="Slide Number Placeholder 8"/>
          <p:cNvSpPr>
            <a:spLocks noGrp="1"/>
          </p:cNvSpPr>
          <p:nvPr>
            <p:ph type="sldNum" sz="quarter" idx="12"/>
          </p:nvPr>
        </p:nvSpPr>
        <p:spPr/>
        <p:txBody>
          <a:bodyPr/>
          <a:lstStyle>
            <a:lvl1pPr>
              <a:defRPr/>
            </a:lvl1pPr>
          </a:lstStyle>
          <a:p>
            <a:fld id="{F45BA80E-3BFD-472F-AE02-49E3938DE3F7}" type="slidenum">
              <a:rPr lang="en-US" altLang="en-US"/>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r>
              <a:rPr lang="en-US" altLang="en-US" dirty="0"/>
              <a:t>© Kenneth A. Reinert, Cambridge University Press 2021</a:t>
            </a:r>
          </a:p>
        </p:txBody>
      </p:sp>
      <p:sp>
        <p:nvSpPr>
          <p:cNvPr id="5" name="Slide Number Placeholder 4"/>
          <p:cNvSpPr>
            <a:spLocks noGrp="1"/>
          </p:cNvSpPr>
          <p:nvPr>
            <p:ph type="sldNum" sz="quarter" idx="12"/>
          </p:nvPr>
        </p:nvSpPr>
        <p:spPr/>
        <p:txBody>
          <a:bodyPr/>
          <a:lstStyle>
            <a:lvl1pPr>
              <a:defRPr/>
            </a:lvl1pPr>
          </a:lstStyle>
          <a:p>
            <a:fld id="{4B4E657D-427E-49A8-AE2B-014959872571}" type="slidenum">
              <a:rPr lang="en-US" altLang="en-US"/>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r>
              <a:rPr lang="en-US" altLang="en-US" dirty="0"/>
              <a:t>© Kenneth A. Reinert, Cambridge University Press 2021</a:t>
            </a:r>
          </a:p>
        </p:txBody>
      </p:sp>
      <p:sp>
        <p:nvSpPr>
          <p:cNvPr id="4" name="Slide Number Placeholder 3"/>
          <p:cNvSpPr>
            <a:spLocks noGrp="1"/>
          </p:cNvSpPr>
          <p:nvPr>
            <p:ph type="sldNum" sz="quarter" idx="12"/>
          </p:nvPr>
        </p:nvSpPr>
        <p:spPr/>
        <p:txBody>
          <a:bodyPr/>
          <a:lstStyle>
            <a:lvl1pPr>
              <a:defRPr/>
            </a:lvl1pPr>
          </a:lstStyle>
          <a:p>
            <a:fld id="{1EAA6922-3B73-47B7-AFF6-98D87648B919}" type="slidenum">
              <a:rPr lang="en-US" altLang="en-US"/>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r>
              <a:rPr lang="en-US" altLang="en-US" dirty="0"/>
              <a:t>© Kenneth A. Reinert, Cambridge University Press 2021</a:t>
            </a:r>
          </a:p>
        </p:txBody>
      </p:sp>
      <p:sp>
        <p:nvSpPr>
          <p:cNvPr id="7" name="Slide Number Placeholder 6"/>
          <p:cNvSpPr>
            <a:spLocks noGrp="1"/>
          </p:cNvSpPr>
          <p:nvPr>
            <p:ph type="sldNum" sz="quarter" idx="12"/>
          </p:nvPr>
        </p:nvSpPr>
        <p:spPr/>
        <p:txBody>
          <a:bodyPr/>
          <a:lstStyle>
            <a:lvl1pPr>
              <a:defRPr/>
            </a:lvl1pPr>
          </a:lstStyle>
          <a:p>
            <a:fld id="{A7E85FAF-C9CB-4BC9-9447-470DEB033C18}" type="slidenum">
              <a:rPr lang="en-US" altLang="en-US"/>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r>
              <a:rPr lang="en-US" altLang="en-US" dirty="0"/>
              <a:t>© Kenneth A. Reinert, Cambridge University Press 2021</a:t>
            </a:r>
          </a:p>
        </p:txBody>
      </p:sp>
      <p:sp>
        <p:nvSpPr>
          <p:cNvPr id="7" name="Slide Number Placeholder 6"/>
          <p:cNvSpPr>
            <a:spLocks noGrp="1"/>
          </p:cNvSpPr>
          <p:nvPr>
            <p:ph type="sldNum" sz="quarter" idx="12"/>
          </p:nvPr>
        </p:nvSpPr>
        <p:spPr/>
        <p:txBody>
          <a:bodyPr/>
          <a:lstStyle>
            <a:lvl1pPr>
              <a:defRPr/>
            </a:lvl1pPr>
          </a:lstStyle>
          <a:p>
            <a:fld id="{0630799C-F568-49FA-B969-71232FD780AD}" type="slidenum">
              <a:rPr lang="en-US" altLang="en-US"/>
              <a:pPr/>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4099"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100"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j-lt"/>
              </a:defRPr>
            </a:lvl1pPr>
          </a:lstStyle>
          <a:p>
            <a:endParaRPr lang="en-US" altLang="en-US"/>
          </a:p>
        </p:txBody>
      </p:sp>
      <p:sp>
        <p:nvSpPr>
          <p:cNvPr id="4101"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j-lt"/>
              </a:defRPr>
            </a:lvl1pPr>
          </a:lstStyle>
          <a:p>
            <a:r>
              <a:rPr lang="en-US" altLang="en-US" dirty="0"/>
              <a:t>© Kenneth A. Reinert, Cambridge University Press 2021</a:t>
            </a:r>
          </a:p>
        </p:txBody>
      </p:sp>
      <p:sp>
        <p:nvSpPr>
          <p:cNvPr id="4102"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j-lt"/>
              </a:defRPr>
            </a:lvl1pPr>
          </a:lstStyle>
          <a:p>
            <a:fld id="{244241F1-C488-4FAA-B18B-3106F568F33B}" type="slidenum">
              <a:rPr lang="en-US" altLang="en-US"/>
              <a:pPr/>
              <a:t>‹#›</a:t>
            </a:fld>
            <a:endParaRPr lang="en-US" altLang="en-US"/>
          </a:p>
        </p:txBody>
      </p:sp>
      <p:sp>
        <p:nvSpPr>
          <p:cNvPr id="4103"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endParaRPr lang="en-US"/>
          </a:p>
        </p:txBody>
      </p:sp>
      <p:sp>
        <p:nvSpPr>
          <p:cNvPr id="4104"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sldNum="0" hdr="0" dt="0"/>
  <p:txStyles>
    <p:titleStyle>
      <a:lvl1pPr algn="l" rtl="0" fontAlgn="base">
        <a:spcBef>
          <a:spcPct val="0"/>
        </a:spcBef>
        <a:spcAft>
          <a:spcPct val="0"/>
        </a:spcAft>
        <a:defRPr sz="4200">
          <a:solidFill>
            <a:schemeClr val="tx2"/>
          </a:solidFill>
          <a:latin typeface="+mj-lt"/>
          <a:ea typeface="+mj-ea"/>
          <a:cs typeface="+mj-cs"/>
        </a:defRPr>
      </a:lvl1pPr>
      <a:lvl2pPr algn="l" rtl="0" fontAlgn="base">
        <a:spcBef>
          <a:spcPct val="0"/>
        </a:spcBef>
        <a:spcAft>
          <a:spcPct val="0"/>
        </a:spcAft>
        <a:defRPr sz="4200">
          <a:solidFill>
            <a:schemeClr val="tx2"/>
          </a:solidFill>
          <a:latin typeface="Garamond" pitchFamily="18" charset="0"/>
        </a:defRPr>
      </a:lvl2pPr>
      <a:lvl3pPr algn="l" rtl="0" fontAlgn="base">
        <a:spcBef>
          <a:spcPct val="0"/>
        </a:spcBef>
        <a:spcAft>
          <a:spcPct val="0"/>
        </a:spcAft>
        <a:defRPr sz="4200">
          <a:solidFill>
            <a:schemeClr val="tx2"/>
          </a:solidFill>
          <a:latin typeface="Garamond" pitchFamily="18" charset="0"/>
        </a:defRPr>
      </a:lvl3pPr>
      <a:lvl4pPr algn="l" rtl="0" fontAlgn="base">
        <a:spcBef>
          <a:spcPct val="0"/>
        </a:spcBef>
        <a:spcAft>
          <a:spcPct val="0"/>
        </a:spcAft>
        <a:defRPr sz="4200">
          <a:solidFill>
            <a:schemeClr val="tx2"/>
          </a:solidFill>
          <a:latin typeface="Garamond" pitchFamily="18" charset="0"/>
        </a:defRPr>
      </a:lvl4pPr>
      <a:lvl5pPr algn="l" rtl="0" fontAlgn="base">
        <a:spcBef>
          <a:spcPct val="0"/>
        </a:spcBef>
        <a:spcAft>
          <a:spcPct val="0"/>
        </a:spcAft>
        <a:defRPr sz="4200">
          <a:solidFill>
            <a:schemeClr val="tx2"/>
          </a:solidFill>
          <a:latin typeface="Garamond" pitchFamily="18" charset="0"/>
        </a:defRPr>
      </a:lvl5pPr>
      <a:lvl6pPr marL="457200" algn="l" rtl="0" fontAlgn="base">
        <a:spcBef>
          <a:spcPct val="0"/>
        </a:spcBef>
        <a:spcAft>
          <a:spcPct val="0"/>
        </a:spcAft>
        <a:defRPr sz="4200">
          <a:solidFill>
            <a:schemeClr val="tx2"/>
          </a:solidFill>
          <a:latin typeface="Garamond" pitchFamily="18" charset="0"/>
        </a:defRPr>
      </a:lvl6pPr>
      <a:lvl7pPr marL="914400" algn="l" rtl="0" fontAlgn="base">
        <a:spcBef>
          <a:spcPct val="0"/>
        </a:spcBef>
        <a:spcAft>
          <a:spcPct val="0"/>
        </a:spcAft>
        <a:defRPr sz="4200">
          <a:solidFill>
            <a:schemeClr val="tx2"/>
          </a:solidFill>
          <a:latin typeface="Garamond" pitchFamily="18" charset="0"/>
        </a:defRPr>
      </a:lvl7pPr>
      <a:lvl8pPr marL="1371600" algn="l" rtl="0" fontAlgn="base">
        <a:spcBef>
          <a:spcPct val="0"/>
        </a:spcBef>
        <a:spcAft>
          <a:spcPct val="0"/>
        </a:spcAft>
        <a:defRPr sz="4200">
          <a:solidFill>
            <a:schemeClr val="tx2"/>
          </a:solidFill>
          <a:latin typeface="Garamond" pitchFamily="18" charset="0"/>
        </a:defRPr>
      </a:lvl8pPr>
      <a:lvl9pPr marL="1828800" algn="l" rtl="0" fontAlgn="base">
        <a:spcBef>
          <a:spcPct val="0"/>
        </a:spcBef>
        <a:spcAft>
          <a:spcPct val="0"/>
        </a:spcAft>
        <a:defRPr sz="4200">
          <a:solidFill>
            <a:schemeClr val="tx2"/>
          </a:solidFill>
          <a:latin typeface="Garamond" pitchFamily="18" charset="0"/>
        </a:defRPr>
      </a:lvl9pPr>
    </p:titleStyle>
    <p:bodyStyle>
      <a:lvl1pPr marL="342900" indent="-342900" algn="l" rtl="0" fontAlgn="base">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fontAlgn="base">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dirty="0"/>
              <a:t>Chapter 1: Introduction</a:t>
            </a:r>
          </a:p>
        </p:txBody>
      </p:sp>
      <p:sp>
        <p:nvSpPr>
          <p:cNvPr id="2051" name="Rectangle 3"/>
          <p:cNvSpPr>
            <a:spLocks noGrp="1" noChangeArrowheads="1"/>
          </p:cNvSpPr>
          <p:nvPr>
            <p:ph type="subTitle" idx="1"/>
          </p:nvPr>
        </p:nvSpPr>
        <p:spPr/>
        <p:txBody>
          <a:bodyPr/>
          <a:lstStyle/>
          <a:p>
            <a:r>
              <a:rPr lang="en-US" dirty="0"/>
              <a:t>An Introduction to International Economics: New Perspectives on the World Economy</a:t>
            </a:r>
          </a:p>
        </p:txBody>
      </p:sp>
      <p:sp>
        <p:nvSpPr>
          <p:cNvPr id="4" name="Footer Placeholder 3"/>
          <p:cNvSpPr>
            <a:spLocks noGrp="1"/>
          </p:cNvSpPr>
          <p:nvPr>
            <p:ph type="ftr" sz="quarter" idx="3"/>
          </p:nvPr>
        </p:nvSpPr>
        <p:spPr/>
        <p:txBody>
          <a:bodyPr/>
          <a:lstStyle/>
          <a:p>
            <a:r>
              <a:rPr lang="en-US" altLang="en-US" dirty="0"/>
              <a:t>© Kenneth A. Reinert, </a:t>
            </a:r>
          </a:p>
          <a:p>
            <a:r>
              <a:rPr lang="en-US" altLang="en-US" dirty="0"/>
              <a:t>Cambridge University Press 2021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sz="4000" dirty="0"/>
              <a:t>International Production </a:t>
            </a:r>
            <a:r>
              <a:rPr lang="en-US" sz="4000" dirty="0">
                <a:solidFill>
                  <a:schemeClr val="bg1"/>
                </a:solidFill>
              </a:rPr>
              <a:t>Part 1</a:t>
            </a:r>
          </a:p>
        </p:txBody>
      </p:sp>
      <p:sp>
        <p:nvSpPr>
          <p:cNvPr id="10243" name="Rectangle 3"/>
          <p:cNvSpPr>
            <a:spLocks noGrp="1" noChangeArrowheads="1"/>
          </p:cNvSpPr>
          <p:nvPr>
            <p:ph type="body" idx="1"/>
          </p:nvPr>
        </p:nvSpPr>
        <p:spPr>
          <a:xfrm>
            <a:off x="457200" y="1219200"/>
            <a:ext cx="8229600" cy="4911725"/>
          </a:xfrm>
        </p:spPr>
        <p:txBody>
          <a:bodyPr/>
          <a:lstStyle/>
          <a:p>
            <a:pPr marL="571500" indent="-571500"/>
            <a:r>
              <a:rPr lang="en-US" sz="2600" dirty="0"/>
              <a:t>MNEs are particularly important actors in the world economy.</a:t>
            </a:r>
          </a:p>
          <a:p>
            <a:pPr marL="898525" lvl="1" indent="-571500"/>
            <a:r>
              <a:rPr lang="en-US" sz="2200" dirty="0"/>
              <a:t>MNEs account for approximately </a:t>
            </a:r>
            <a:r>
              <a:rPr lang="en-US" sz="2200" dirty="0">
                <a:solidFill>
                  <a:schemeClr val="accent5">
                    <a:lumMod val="50000"/>
                  </a:schemeClr>
                </a:solidFill>
              </a:rPr>
              <a:t>one fourth </a:t>
            </a:r>
            <a:r>
              <a:rPr lang="en-US" sz="2200" dirty="0"/>
              <a:t>of world gross domestic product (GDP) or aggregate output. </a:t>
            </a:r>
          </a:p>
          <a:p>
            <a:pPr marL="898525" lvl="1" indent="-571500"/>
            <a:r>
              <a:rPr lang="en-US" sz="2200" dirty="0"/>
              <a:t>The sales of foreign affiliates of MNEs now exceed the volume of world trade.</a:t>
            </a:r>
          </a:p>
          <a:p>
            <a:pPr marL="898525" lvl="1" indent="-571500"/>
            <a:r>
              <a:rPr lang="en-US" sz="2200" dirty="0"/>
              <a:t>MNEs are involved in approximately </a:t>
            </a:r>
            <a:r>
              <a:rPr lang="en-US" sz="2200" dirty="0">
                <a:solidFill>
                  <a:schemeClr val="accent5">
                    <a:lumMod val="50000"/>
                  </a:schemeClr>
                </a:solidFill>
              </a:rPr>
              <a:t>three fourths </a:t>
            </a:r>
            <a:r>
              <a:rPr lang="en-US" sz="2200" dirty="0"/>
              <a:t>of all world trade. </a:t>
            </a:r>
          </a:p>
          <a:p>
            <a:pPr marL="898525" lvl="1" indent="-571500"/>
            <a:r>
              <a:rPr lang="en-US" sz="2200" dirty="0"/>
              <a:t>Approximately </a:t>
            </a:r>
            <a:r>
              <a:rPr lang="en-US" sz="2200" dirty="0">
                <a:solidFill>
                  <a:schemeClr val="accent5">
                    <a:lumMod val="50000"/>
                  </a:schemeClr>
                </a:solidFill>
              </a:rPr>
              <a:t>one third </a:t>
            </a:r>
            <a:r>
              <a:rPr lang="en-US" sz="2200" dirty="0"/>
              <a:t>of world trade takes place </a:t>
            </a:r>
            <a:r>
              <a:rPr lang="en-US" sz="2200" i="1" dirty="0"/>
              <a:t>within</a:t>
            </a:r>
            <a:r>
              <a:rPr lang="en-US" sz="2200" dirty="0"/>
              <a:t> MNEs.</a:t>
            </a:r>
          </a:p>
          <a:p>
            <a:pPr marL="898525" lvl="1" indent="-571500"/>
            <a:r>
              <a:rPr lang="en-US" sz="2200" dirty="0"/>
              <a:t>MNEs account for approximately </a:t>
            </a:r>
            <a:r>
              <a:rPr lang="en-US" sz="2200" dirty="0">
                <a:solidFill>
                  <a:schemeClr val="accent5">
                    <a:lumMod val="50000"/>
                  </a:schemeClr>
                </a:solidFill>
              </a:rPr>
              <a:t>three fourths </a:t>
            </a:r>
            <a:r>
              <a:rPr lang="en-US" sz="2200" dirty="0"/>
              <a:t>of worldwide civilian research and development. </a:t>
            </a:r>
          </a:p>
        </p:txBody>
      </p:sp>
      <p:sp>
        <p:nvSpPr>
          <p:cNvPr id="4" name="Footer Placeholder 3"/>
          <p:cNvSpPr>
            <a:spLocks noGrp="1"/>
          </p:cNvSpPr>
          <p:nvPr>
            <p:ph type="ftr" sz="quarter" idx="11"/>
          </p:nvPr>
        </p:nvSpPr>
        <p:spPr/>
        <p:txBody>
          <a:bodyPr/>
          <a:lstStyle/>
          <a:p>
            <a:r>
              <a:rPr lang="en-US" altLang="en-US" dirty="0"/>
              <a:t>© Kenneth A. Reinert, </a:t>
            </a:r>
          </a:p>
          <a:p>
            <a:r>
              <a:rPr lang="en-US" altLang="en-US" dirty="0"/>
              <a:t>Cambridge University Press 2021</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sz="2000" dirty="0"/>
              <a:t>Figure 1.3 Nominal FDI Inflows to Low, Middle and High Income Countries, 1970 to 2022. Source: World Bank, World Development Indicators.</a:t>
            </a:r>
          </a:p>
        </p:txBody>
      </p:sp>
      <p:sp>
        <p:nvSpPr>
          <p:cNvPr id="4" name="Footer Placeholder 3"/>
          <p:cNvSpPr>
            <a:spLocks noGrp="1"/>
          </p:cNvSpPr>
          <p:nvPr>
            <p:ph type="ftr" sz="quarter" idx="11"/>
          </p:nvPr>
        </p:nvSpPr>
        <p:spPr/>
        <p:txBody>
          <a:bodyPr/>
          <a:lstStyle/>
          <a:p>
            <a:r>
              <a:rPr lang="en-US" altLang="en-US" dirty="0"/>
              <a:t>© Kenneth A. Reinert, </a:t>
            </a:r>
          </a:p>
          <a:p>
            <a:r>
              <a:rPr lang="en-US" altLang="en-US" dirty="0"/>
              <a:t>Cambridge University Press 2021</a:t>
            </a:r>
          </a:p>
        </p:txBody>
      </p:sp>
      <p:graphicFrame>
        <p:nvGraphicFramePr>
          <p:cNvPr id="2" name="Chart 1" descr="The image is a stacked area chart comparing the flow of resources (in US$ billions) between low &amp; middle-income countries and high-income countries from 1970 to 2022. Here's the detailed description:&#10;&#10;Axes:&#10;The vertical axis represents the flow of resources in US$ billions, ranging from 0 to 3,500.&#10;The horizontal axis represents the years, spanning from 1970 to 2022.&#10;Data Representation:&#10;High-Income Countries:&#10;&#10;Represented by the larger, lighter-shaded area at the top of the chart.&#10;Their flow of resources fluctuates significantly, with sharp peaks around 2008, 2010, and 2014, followed by declines in the subsequent years.&#10;Low &amp; Middle-Income Countries:&#10;&#10;Represented by the smaller, darker-shaded area at the bottom of the chart.&#10;Their contribution grows gradually over time but remains much smaller than that of high-income countries.&#10;The area shows a slight rise during the 2000s, reflecting increased activity in these economies.&#10;Trends:&#10;1970 to 1990: Both categories show minimal activity, with relatively low levels of resource flow.&#10;1990 to 2008: Significant growth in resource flow for high-income countries, with more modest growth for low &amp; middle-income countries.&#10;2008 to 2014: Peaks in high-income resource flow, coinciding with the global financial crisis and its aftermath.&#10;2015 to 2022: Resource flow declines for both categories, with high-income countries experiencing more volatility.&#10;Purpose:&#10;This chart highlights the disparity in resource flow between high-income and low &amp; middle-income countries over time. It reflects global economic trends, such as increased trade, investments, and economic activities in high-income countries, and the gradual rise of low &amp; middle-income economies, particularly during periods of global growth. The sharp fluctuations in high-income areas align with economic crises and recoveries.">
            <a:extLst>
              <a:ext uri="{FF2B5EF4-FFF2-40B4-BE49-F238E27FC236}">
                <a16:creationId xmlns:a16="http://schemas.microsoft.com/office/drawing/2014/main" id="{808B4FF6-5CC8-0236-1A15-F52774A2E9CF}"/>
              </a:ext>
            </a:extLst>
          </p:cNvPr>
          <p:cNvGraphicFramePr/>
          <p:nvPr>
            <p:extLst>
              <p:ext uri="{D42A27DB-BD31-4B8C-83A1-F6EECF244321}">
                <p14:modId xmlns:p14="http://schemas.microsoft.com/office/powerpoint/2010/main" val="4198327323"/>
              </p:ext>
            </p:extLst>
          </p:nvPr>
        </p:nvGraphicFramePr>
        <p:xfrm>
          <a:off x="914400" y="1417638"/>
          <a:ext cx="7467600" cy="437356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2DB8EE-7F10-D549-A343-8E8E6AE13D73}"/>
              </a:ext>
            </a:extLst>
          </p:cNvPr>
          <p:cNvSpPr>
            <a:spLocks noGrp="1"/>
          </p:cNvSpPr>
          <p:nvPr>
            <p:ph type="title"/>
          </p:nvPr>
        </p:nvSpPr>
        <p:spPr/>
        <p:txBody>
          <a:bodyPr/>
          <a:lstStyle/>
          <a:p>
            <a:r>
              <a:rPr lang="en-US" dirty="0"/>
              <a:t>International Production </a:t>
            </a:r>
            <a:r>
              <a:rPr lang="en-US" dirty="0">
                <a:solidFill>
                  <a:schemeClr val="bg1"/>
                </a:solidFill>
              </a:rPr>
              <a:t>Part 3</a:t>
            </a:r>
          </a:p>
        </p:txBody>
      </p:sp>
      <p:sp>
        <p:nvSpPr>
          <p:cNvPr id="3" name="Content Placeholder 2">
            <a:extLst>
              <a:ext uri="{FF2B5EF4-FFF2-40B4-BE49-F238E27FC236}">
                <a16:creationId xmlns:a16="http://schemas.microsoft.com/office/drawing/2014/main" id="{3EF18F10-C0B9-EA43-84F2-0C81A44DF0D2}"/>
              </a:ext>
            </a:extLst>
          </p:cNvPr>
          <p:cNvSpPr>
            <a:spLocks noGrp="1"/>
          </p:cNvSpPr>
          <p:nvPr>
            <p:ph idx="1"/>
          </p:nvPr>
        </p:nvSpPr>
        <p:spPr/>
        <p:txBody>
          <a:bodyPr/>
          <a:lstStyle/>
          <a:p>
            <a:r>
              <a:rPr lang="en-US" sz="2800" dirty="0"/>
              <a:t>Both contracting relationships and FDI are configured between countries in </a:t>
            </a:r>
            <a:r>
              <a:rPr lang="en-US" sz="2800" dirty="0">
                <a:solidFill>
                  <a:schemeClr val="accent5">
                    <a:lumMod val="50000"/>
                  </a:schemeClr>
                </a:solidFill>
              </a:rPr>
              <a:t>global value chains </a:t>
            </a:r>
            <a:r>
              <a:rPr lang="en-US" sz="2800" dirty="0"/>
              <a:t>(GVCs).</a:t>
            </a:r>
          </a:p>
          <a:p>
            <a:r>
              <a:rPr lang="en-US" sz="2800" dirty="0"/>
              <a:t>GVCs: systems of value chains linked together in buyer-supplier or ownership relationships across countries</a:t>
            </a:r>
          </a:p>
          <a:p>
            <a:pPr lvl="1"/>
            <a:r>
              <a:rPr lang="en-US" sz="2400" dirty="0"/>
              <a:t>ICT-enabled GVCs are the defining feature of modern globalization (Baldwin 2016)</a:t>
            </a:r>
          </a:p>
          <a:p>
            <a:r>
              <a:rPr lang="en-US" sz="2800" b="1" dirty="0">
                <a:solidFill>
                  <a:schemeClr val="accent5">
                    <a:lumMod val="50000"/>
                  </a:schemeClr>
                </a:solidFill>
              </a:rPr>
              <a:t>Migration</a:t>
            </a:r>
            <a:r>
              <a:rPr lang="en-US" sz="2800" dirty="0"/>
              <a:t>: relevant to international production</a:t>
            </a:r>
          </a:p>
          <a:p>
            <a:pPr lvl="1"/>
            <a:r>
              <a:rPr lang="en-US" sz="2400" dirty="0"/>
              <a:t>3 to 4 percent of the world’s population has migrated</a:t>
            </a:r>
          </a:p>
        </p:txBody>
      </p:sp>
      <p:sp>
        <p:nvSpPr>
          <p:cNvPr id="4" name="Footer Placeholder 3">
            <a:extLst>
              <a:ext uri="{FF2B5EF4-FFF2-40B4-BE49-F238E27FC236}">
                <a16:creationId xmlns:a16="http://schemas.microsoft.com/office/drawing/2014/main" id="{F13CFB55-E4AA-B947-85B9-33608D9C7400}"/>
              </a:ext>
            </a:extLst>
          </p:cNvPr>
          <p:cNvSpPr>
            <a:spLocks noGrp="1"/>
          </p:cNvSpPr>
          <p:nvPr>
            <p:ph type="ftr" sz="quarter" idx="11"/>
          </p:nvPr>
        </p:nvSpPr>
        <p:spPr/>
        <p:txBody>
          <a:bodyPr/>
          <a:lstStyle/>
          <a:p>
            <a:r>
              <a:rPr lang="en-US" altLang="en-US" dirty="0"/>
              <a:t>© Kenneth A. Reinert, </a:t>
            </a:r>
          </a:p>
          <a:p>
            <a:r>
              <a:rPr lang="en-US" altLang="en-US" dirty="0"/>
              <a:t>Cambridge University Press 2021</a:t>
            </a:r>
          </a:p>
        </p:txBody>
      </p:sp>
    </p:spTree>
    <p:extLst>
      <p:ext uri="{BB962C8B-B14F-4D97-AF65-F5344CB8AC3E}">
        <p14:creationId xmlns:p14="http://schemas.microsoft.com/office/powerpoint/2010/main" val="34049135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sz="4000" dirty="0"/>
              <a:t>International Finance</a:t>
            </a:r>
          </a:p>
        </p:txBody>
      </p:sp>
      <p:sp>
        <p:nvSpPr>
          <p:cNvPr id="13315" name="Rectangle 3"/>
          <p:cNvSpPr>
            <a:spLocks noGrp="1" noChangeArrowheads="1"/>
          </p:cNvSpPr>
          <p:nvPr>
            <p:ph type="body" idx="1"/>
          </p:nvPr>
        </p:nvSpPr>
        <p:spPr>
          <a:xfrm>
            <a:off x="457200" y="1417638"/>
            <a:ext cx="8229600" cy="4830762"/>
          </a:xfrm>
        </p:spPr>
        <p:txBody>
          <a:bodyPr/>
          <a:lstStyle/>
          <a:p>
            <a:r>
              <a:rPr lang="en-US" sz="2800" dirty="0"/>
              <a:t>Refers to the exchange of </a:t>
            </a:r>
            <a:r>
              <a:rPr lang="en-US" sz="2800" b="1" dirty="0">
                <a:solidFill>
                  <a:schemeClr val="accent5">
                    <a:lumMod val="50000"/>
                  </a:schemeClr>
                </a:solidFill>
              </a:rPr>
              <a:t>assets</a:t>
            </a:r>
            <a:r>
              <a:rPr lang="en-US" sz="2800" dirty="0"/>
              <a:t> among countries </a:t>
            </a:r>
          </a:p>
          <a:p>
            <a:pPr lvl="1"/>
            <a:r>
              <a:rPr lang="en-US" sz="2400" dirty="0"/>
              <a:t>Individuals and firms around the world conduct international transactions in </a:t>
            </a:r>
          </a:p>
          <a:p>
            <a:pPr lvl="2"/>
            <a:r>
              <a:rPr lang="en-US" sz="2000" dirty="0"/>
              <a:t>Currencies</a:t>
            </a:r>
          </a:p>
          <a:p>
            <a:pPr lvl="2"/>
            <a:r>
              <a:rPr lang="en-US" sz="2000" dirty="0"/>
              <a:t>Equities</a:t>
            </a:r>
          </a:p>
          <a:p>
            <a:pPr lvl="2"/>
            <a:r>
              <a:rPr lang="en-US" sz="2000" dirty="0"/>
              <a:t>Government bonds</a:t>
            </a:r>
          </a:p>
          <a:p>
            <a:pPr lvl="2"/>
            <a:r>
              <a:rPr lang="en-US" sz="2000" dirty="0"/>
              <a:t>Corporate bonds (commercial paper)</a:t>
            </a:r>
          </a:p>
          <a:p>
            <a:pPr lvl="2"/>
            <a:r>
              <a:rPr lang="en-US" sz="2000" dirty="0"/>
              <a:t>Real estate </a:t>
            </a:r>
          </a:p>
          <a:p>
            <a:r>
              <a:rPr lang="en-US" sz="2800" dirty="0"/>
              <a:t>Plays increasingly important role in the world economy: </a:t>
            </a:r>
            <a:r>
              <a:rPr lang="en-US" sz="2000" dirty="0"/>
              <a:t>foreign exchange transactions are </a:t>
            </a:r>
            <a:r>
              <a:rPr lang="en-US" sz="2000" i="1" dirty="0"/>
              <a:t>much larger than </a:t>
            </a:r>
            <a:r>
              <a:rPr lang="en-US" sz="2000" dirty="0"/>
              <a:t>trade transactions</a:t>
            </a:r>
            <a:endParaRPr lang="en-US" sz="2800" dirty="0"/>
          </a:p>
          <a:p>
            <a:pPr>
              <a:buNone/>
            </a:pPr>
            <a:endParaRPr lang="en-US" dirty="0"/>
          </a:p>
        </p:txBody>
      </p:sp>
      <p:sp>
        <p:nvSpPr>
          <p:cNvPr id="4" name="Footer Placeholder 3"/>
          <p:cNvSpPr>
            <a:spLocks noGrp="1"/>
          </p:cNvSpPr>
          <p:nvPr>
            <p:ph type="ftr" sz="quarter" idx="11"/>
          </p:nvPr>
        </p:nvSpPr>
        <p:spPr/>
        <p:txBody>
          <a:bodyPr/>
          <a:lstStyle/>
          <a:p>
            <a:r>
              <a:rPr lang="en-US" altLang="en-US" dirty="0"/>
              <a:t>© Kenneth A. Reinert, </a:t>
            </a:r>
          </a:p>
          <a:p>
            <a:r>
              <a:rPr lang="en-US" altLang="en-US" dirty="0"/>
              <a:t>Cambridge University Press 2021</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277813"/>
            <a:ext cx="8229600" cy="1093787"/>
          </a:xfrm>
        </p:spPr>
        <p:txBody>
          <a:bodyPr/>
          <a:lstStyle/>
          <a:p>
            <a:r>
              <a:rPr lang="en-US" sz="2000" dirty="0"/>
              <a:t>Figure 1.4. Daily Foreign Exchange Market Turnover and Annualized Multiple of Exports, 1989-2022. Sources: Bank of International Settlements, Triennial Central Bank Surveys, and World Bank, World Development Indicators</a:t>
            </a:r>
          </a:p>
        </p:txBody>
      </p:sp>
      <p:sp>
        <p:nvSpPr>
          <p:cNvPr id="6" name="Footer Placeholder 5"/>
          <p:cNvSpPr>
            <a:spLocks noGrp="1"/>
          </p:cNvSpPr>
          <p:nvPr>
            <p:ph type="ftr" sz="quarter" idx="11"/>
          </p:nvPr>
        </p:nvSpPr>
        <p:spPr/>
        <p:txBody>
          <a:bodyPr/>
          <a:lstStyle/>
          <a:p>
            <a:r>
              <a:rPr lang="en-US" altLang="en-US" dirty="0"/>
              <a:t>© Kenneth A. Reinert, </a:t>
            </a:r>
          </a:p>
          <a:p>
            <a:r>
              <a:rPr lang="en-US" altLang="en-US" dirty="0"/>
              <a:t>Cambridge University Press 2021</a:t>
            </a:r>
          </a:p>
        </p:txBody>
      </p:sp>
      <p:graphicFrame>
        <p:nvGraphicFramePr>
          <p:cNvPr id="2" name="Chart 1" descr="The image is a combination bar and line chart showing the relationship between turnover (US$ billions) and the multiple of exports over time, from 1989 to 2022.&#10;&#10;Chart Structure:&#10;Axes:&#10;&#10;Left vertical axis: Represents turnover in US$ billions, ranging from 0 to 8,000.&#10;Right vertical axis: Represents the multiple of exports, ranging from 0 to 120.&#10;Horizontal axis: Represents the years, spanning from 1989 to 2022.&#10;Bars (Gray):&#10;&#10;Represent turnover in US$ billions.&#10;Start at low values in 1989 and grow steadily over time, showing a significant increase from the early 2000s onward.&#10;Reach the highest value near 7,000 US$ billion in 2022.&#10;Line (Black):&#10;&#10;Represents the multiple of exports.&#10;Moves upward over time, with some fluctuations:&#10;Peaks in the late 2000s and again around 2019–2020.&#10;Shows a slight decline by 2022 but remains at a high level (~90).&#10;Trends:&#10;Turnover:&#10;Consistently increases over the years, showing significant growth in the 21st century.&#10;Multiple of Exports:&#10;Increases alongside turnover, indicating a growing intensity or efficiency in export-driven turnover.&#10;Experiences fluctuations, likely due to economic cycles or external factors.&#10;Purpose:&#10;The chart highlights the relationship between economic turnover and export activity over time. The growth in turnover reflects increasing economic activity, while the rising multiple of exports indicates the importance or efficiency of exports in driving turnover. Fluctuations in the multiple may correspond to global trade shifts, economic crises, or changes in trade policies.">
            <a:extLst>
              <a:ext uri="{FF2B5EF4-FFF2-40B4-BE49-F238E27FC236}">
                <a16:creationId xmlns:a16="http://schemas.microsoft.com/office/drawing/2014/main" id="{372EC13B-70D9-ABB0-0808-17DF1FFDBE24}"/>
              </a:ext>
            </a:extLst>
          </p:cNvPr>
          <p:cNvGraphicFramePr/>
          <p:nvPr>
            <p:extLst>
              <p:ext uri="{D42A27DB-BD31-4B8C-83A1-F6EECF244321}">
                <p14:modId xmlns:p14="http://schemas.microsoft.com/office/powerpoint/2010/main" val="1351979772"/>
              </p:ext>
            </p:extLst>
          </p:nvPr>
        </p:nvGraphicFramePr>
        <p:xfrm>
          <a:off x="838200" y="1600200"/>
          <a:ext cx="7543800" cy="4191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5E4114-97A7-6941-BD71-4A3CA261494E}"/>
              </a:ext>
            </a:extLst>
          </p:cNvPr>
          <p:cNvSpPr>
            <a:spLocks noGrp="1"/>
          </p:cNvSpPr>
          <p:nvPr>
            <p:ph type="title"/>
          </p:nvPr>
        </p:nvSpPr>
        <p:spPr/>
        <p:txBody>
          <a:bodyPr/>
          <a:lstStyle/>
          <a:p>
            <a:r>
              <a:rPr lang="en-US" dirty="0"/>
              <a:t>International Finance Cont.</a:t>
            </a:r>
          </a:p>
        </p:txBody>
      </p:sp>
      <p:sp>
        <p:nvSpPr>
          <p:cNvPr id="3" name="Content Placeholder 2">
            <a:extLst>
              <a:ext uri="{FF2B5EF4-FFF2-40B4-BE49-F238E27FC236}">
                <a16:creationId xmlns:a16="http://schemas.microsoft.com/office/drawing/2014/main" id="{44A231B9-9860-E04C-A92A-42280E538A93}"/>
              </a:ext>
            </a:extLst>
          </p:cNvPr>
          <p:cNvSpPr>
            <a:spLocks noGrp="1"/>
          </p:cNvSpPr>
          <p:nvPr>
            <p:ph idx="1"/>
          </p:nvPr>
        </p:nvSpPr>
        <p:spPr/>
        <p:txBody>
          <a:bodyPr/>
          <a:lstStyle/>
          <a:p>
            <a:r>
              <a:rPr lang="en-US" sz="2400" b="1" dirty="0">
                <a:solidFill>
                  <a:schemeClr val="accent5">
                    <a:lumMod val="50000"/>
                  </a:schemeClr>
                </a:solidFill>
              </a:rPr>
              <a:t>Capital flows </a:t>
            </a:r>
            <a:r>
              <a:rPr lang="en-US" sz="2400" dirty="0"/>
              <a:t>of global finance: can be destabilizing (</a:t>
            </a:r>
            <a:r>
              <a:rPr lang="en-US" sz="2400" b="1" dirty="0">
                <a:solidFill>
                  <a:schemeClr val="accent5">
                    <a:lumMod val="50000"/>
                  </a:schemeClr>
                </a:solidFill>
              </a:rPr>
              <a:t>balance of payments </a:t>
            </a:r>
            <a:r>
              <a:rPr lang="en-US" sz="2400" dirty="0"/>
              <a:t>crises, financial crises)</a:t>
            </a:r>
          </a:p>
          <a:p>
            <a:r>
              <a:rPr lang="en-US" sz="2400" dirty="0"/>
              <a:t>A process known as c</a:t>
            </a:r>
            <a:r>
              <a:rPr lang="en-US" sz="2400" b="1" dirty="0">
                <a:solidFill>
                  <a:schemeClr val="accent5">
                    <a:lumMod val="50000"/>
                  </a:schemeClr>
                </a:solidFill>
              </a:rPr>
              <a:t>apital flight</a:t>
            </a:r>
            <a:r>
              <a:rPr lang="en-US" sz="2400" dirty="0"/>
              <a:t>: investors selling a country’s assets and reallocating their portfolios into other countries’ assets</a:t>
            </a:r>
          </a:p>
          <a:p>
            <a:r>
              <a:rPr lang="en-US" sz="2400" dirty="0"/>
              <a:t>The </a:t>
            </a:r>
            <a:r>
              <a:rPr lang="en-US" sz="2400" dirty="0">
                <a:solidFill>
                  <a:schemeClr val="accent5">
                    <a:lumMod val="50000"/>
                  </a:schemeClr>
                </a:solidFill>
              </a:rPr>
              <a:t>Global Financial Crisis </a:t>
            </a:r>
            <a:r>
              <a:rPr lang="en-US" sz="2400" dirty="0"/>
              <a:t>beginning in 2008, with roots in the US housing market. Its most severe effects were felt in Europe.</a:t>
            </a:r>
          </a:p>
          <a:p>
            <a:r>
              <a:rPr lang="en-US" sz="2400" dirty="0"/>
              <a:t>International finance is a realm of increasing importance in the modern world economy.</a:t>
            </a:r>
          </a:p>
        </p:txBody>
      </p:sp>
      <p:sp>
        <p:nvSpPr>
          <p:cNvPr id="4" name="Footer Placeholder 3">
            <a:extLst>
              <a:ext uri="{FF2B5EF4-FFF2-40B4-BE49-F238E27FC236}">
                <a16:creationId xmlns:a16="http://schemas.microsoft.com/office/drawing/2014/main" id="{15AF6589-37F6-084F-9428-7C22D97AC63E}"/>
              </a:ext>
            </a:extLst>
          </p:cNvPr>
          <p:cNvSpPr>
            <a:spLocks noGrp="1"/>
          </p:cNvSpPr>
          <p:nvPr>
            <p:ph type="ftr" sz="quarter" idx="11"/>
          </p:nvPr>
        </p:nvSpPr>
        <p:spPr/>
        <p:txBody>
          <a:bodyPr/>
          <a:lstStyle/>
          <a:p>
            <a:r>
              <a:rPr lang="en-US" altLang="en-US" dirty="0"/>
              <a:t>© Kenneth A. Reinert, </a:t>
            </a:r>
          </a:p>
          <a:p>
            <a:r>
              <a:rPr lang="en-US" altLang="en-US" dirty="0"/>
              <a:t>Cambridge University Press 2021</a:t>
            </a:r>
          </a:p>
        </p:txBody>
      </p:sp>
    </p:spTree>
    <p:extLst>
      <p:ext uri="{BB962C8B-B14F-4D97-AF65-F5344CB8AC3E}">
        <p14:creationId xmlns:p14="http://schemas.microsoft.com/office/powerpoint/2010/main" val="14574692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sz="4000" dirty="0"/>
              <a:t>Impacts on International Development</a:t>
            </a:r>
          </a:p>
        </p:txBody>
      </p:sp>
      <p:sp>
        <p:nvSpPr>
          <p:cNvPr id="15363" name="Rectangle 3"/>
          <p:cNvSpPr>
            <a:spLocks noGrp="1" noChangeArrowheads="1"/>
          </p:cNvSpPr>
          <p:nvPr>
            <p:ph type="body" idx="1"/>
          </p:nvPr>
        </p:nvSpPr>
        <p:spPr>
          <a:xfrm>
            <a:off x="457200" y="1417638"/>
            <a:ext cx="8229600" cy="4678362"/>
          </a:xfrm>
        </p:spPr>
        <p:txBody>
          <a:bodyPr/>
          <a:lstStyle/>
          <a:p>
            <a:r>
              <a:rPr lang="en-US" sz="2400" dirty="0"/>
              <a:t>It is hoped that the processes of international trade, production and finance will contribute to </a:t>
            </a:r>
            <a:r>
              <a:rPr lang="en-US" sz="2400" b="1" dirty="0">
                <a:solidFill>
                  <a:schemeClr val="accent5">
                    <a:lumMod val="50000"/>
                  </a:schemeClr>
                </a:solidFill>
              </a:rPr>
              <a:t>international development</a:t>
            </a:r>
            <a:r>
              <a:rPr lang="en-US" sz="2400" dirty="0"/>
              <a:t>, namely improved levels of welfare and standards of living throughout the world.</a:t>
            </a:r>
          </a:p>
          <a:p>
            <a:r>
              <a:rPr lang="en-US" sz="2400" dirty="0"/>
              <a:t>Two major issues usually arise </a:t>
            </a:r>
          </a:p>
          <a:p>
            <a:pPr lvl="1"/>
            <a:r>
              <a:rPr lang="en-US" sz="2000" dirty="0"/>
              <a:t>how we </a:t>
            </a:r>
            <a:r>
              <a:rPr lang="en-US" sz="2000" i="1" dirty="0"/>
              <a:t>conceptualize</a:t>
            </a:r>
            <a:r>
              <a:rPr lang="en-US" sz="2000" dirty="0"/>
              <a:t> levels of welfare or standards of living. </a:t>
            </a:r>
          </a:p>
          <a:p>
            <a:pPr lvl="1"/>
            <a:r>
              <a:rPr lang="en-US" sz="2000" dirty="0"/>
              <a:t>how the processes of international trade, international production, and international finance support or undermine international development.</a:t>
            </a:r>
            <a:endParaRPr lang="en-US" sz="2400" dirty="0"/>
          </a:p>
          <a:p>
            <a:pPr lvl="1"/>
            <a:r>
              <a:rPr lang="en-US" sz="2000" dirty="0"/>
              <a:t>Neither of these issues has been fully settled.</a:t>
            </a:r>
          </a:p>
        </p:txBody>
      </p:sp>
      <p:sp>
        <p:nvSpPr>
          <p:cNvPr id="4" name="Footer Placeholder 3"/>
          <p:cNvSpPr>
            <a:spLocks noGrp="1"/>
          </p:cNvSpPr>
          <p:nvPr>
            <p:ph type="ftr" sz="quarter" idx="11"/>
          </p:nvPr>
        </p:nvSpPr>
        <p:spPr/>
        <p:txBody>
          <a:bodyPr/>
          <a:lstStyle/>
          <a:p>
            <a:r>
              <a:rPr lang="en-US" altLang="en-US" dirty="0"/>
              <a:t>© Kenneth A. Reinert, </a:t>
            </a:r>
          </a:p>
          <a:p>
            <a:r>
              <a:rPr lang="en-US" altLang="en-US" dirty="0"/>
              <a:t>Cambridge University Press 2021</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017587"/>
          </a:xfrm>
        </p:spPr>
        <p:txBody>
          <a:bodyPr/>
          <a:lstStyle/>
          <a:p>
            <a:r>
              <a:rPr lang="en-US" sz="4000" dirty="0"/>
              <a:t>Impacts on International Development </a:t>
            </a:r>
            <a:r>
              <a:rPr lang="en-US" sz="4000" dirty="0">
                <a:solidFill>
                  <a:schemeClr val="bg1"/>
                </a:solidFill>
              </a:rPr>
              <a:t>Part 1</a:t>
            </a:r>
          </a:p>
        </p:txBody>
      </p:sp>
      <p:sp>
        <p:nvSpPr>
          <p:cNvPr id="3" name="Content Placeholder 2"/>
          <p:cNvSpPr>
            <a:spLocks noGrp="1"/>
          </p:cNvSpPr>
          <p:nvPr>
            <p:ph idx="1"/>
          </p:nvPr>
        </p:nvSpPr>
        <p:spPr/>
        <p:txBody>
          <a:bodyPr/>
          <a:lstStyle/>
          <a:p>
            <a:r>
              <a:rPr lang="en-US" sz="2400" dirty="0"/>
              <a:t>Different ways of defining development:</a:t>
            </a:r>
          </a:p>
          <a:p>
            <a:pPr lvl="1"/>
            <a:r>
              <a:rPr lang="en-US" sz="2000" dirty="0"/>
              <a:t>Mainstream economics: </a:t>
            </a:r>
            <a:r>
              <a:rPr lang="en-US" sz="2000" dirty="0">
                <a:solidFill>
                  <a:schemeClr val="accent5">
                    <a:lumMod val="50000"/>
                  </a:schemeClr>
                </a:solidFill>
              </a:rPr>
              <a:t>gross domestic product per capita </a:t>
            </a:r>
            <a:r>
              <a:rPr lang="en-US" sz="2000" dirty="0"/>
              <a:t>(the average value of production produced by a citizen of a country)</a:t>
            </a:r>
          </a:p>
          <a:p>
            <a:pPr lvl="2"/>
            <a:r>
              <a:rPr lang="en-US" sz="1600" dirty="0"/>
              <a:t>Limitation: GDP is </a:t>
            </a:r>
            <a:r>
              <a:rPr lang="en-US" sz="1600" i="1" dirty="0"/>
              <a:t>not</a:t>
            </a:r>
            <a:r>
              <a:rPr lang="en-US" sz="1600" dirty="0"/>
              <a:t> a measure of welfare</a:t>
            </a:r>
          </a:p>
          <a:p>
            <a:pPr lvl="1"/>
            <a:r>
              <a:rPr lang="en-US" sz="2000" dirty="0"/>
              <a:t>Main alternative: the “</a:t>
            </a:r>
            <a:r>
              <a:rPr lang="en-US" sz="2000" dirty="0">
                <a:solidFill>
                  <a:schemeClr val="accent5">
                    <a:lumMod val="50000"/>
                  </a:schemeClr>
                </a:solidFill>
              </a:rPr>
              <a:t>capabilities</a:t>
            </a:r>
            <a:r>
              <a:rPr lang="en-US" sz="2000" dirty="0"/>
              <a:t>” approach, which assesses development outcomes in terms of a range of human capabilities—things people can actually achieve</a:t>
            </a:r>
          </a:p>
          <a:p>
            <a:pPr lvl="2"/>
            <a:r>
              <a:rPr lang="en-US" sz="1800" dirty="0"/>
              <a:t>The capabilities approach is often assessed using the </a:t>
            </a:r>
            <a:r>
              <a:rPr lang="en-US" sz="1800" b="1" dirty="0">
                <a:solidFill>
                  <a:schemeClr val="accent5">
                    <a:lumMod val="50000"/>
                  </a:schemeClr>
                </a:solidFill>
              </a:rPr>
              <a:t>Human Development Index</a:t>
            </a:r>
            <a:r>
              <a:rPr lang="en-US" sz="1800" dirty="0"/>
              <a:t> (HDI), developed by the UNDP</a:t>
            </a:r>
            <a:endParaRPr lang="en-US" sz="2400" dirty="0"/>
          </a:p>
          <a:p>
            <a:pPr lvl="3"/>
            <a:r>
              <a:rPr lang="en-US" sz="1800" dirty="0"/>
              <a:t>Per capita income</a:t>
            </a:r>
          </a:p>
          <a:p>
            <a:pPr lvl="3"/>
            <a:r>
              <a:rPr lang="en-US" sz="1800" dirty="0"/>
              <a:t>Average life expectancy</a:t>
            </a:r>
          </a:p>
          <a:p>
            <a:pPr lvl="3"/>
            <a:r>
              <a:rPr lang="en-US" sz="1800" dirty="0"/>
              <a:t>Average levels of education</a:t>
            </a:r>
          </a:p>
          <a:p>
            <a:r>
              <a:rPr lang="en-US" sz="2400" dirty="0"/>
              <a:t>Development outcomes vary </a:t>
            </a:r>
            <a:r>
              <a:rPr lang="en-US" sz="2400" i="1" dirty="0"/>
              <a:t>widely </a:t>
            </a:r>
            <a:r>
              <a:rPr lang="en-US" sz="2400" dirty="0"/>
              <a:t>across countries</a:t>
            </a:r>
          </a:p>
          <a:p>
            <a:pPr>
              <a:buNone/>
            </a:pPr>
            <a:endParaRPr lang="en-US" dirty="0"/>
          </a:p>
        </p:txBody>
      </p:sp>
      <p:sp>
        <p:nvSpPr>
          <p:cNvPr id="4" name="Footer Placeholder 3"/>
          <p:cNvSpPr>
            <a:spLocks noGrp="1"/>
          </p:cNvSpPr>
          <p:nvPr>
            <p:ph type="ftr" sz="quarter" idx="11"/>
          </p:nvPr>
        </p:nvSpPr>
        <p:spPr/>
        <p:txBody>
          <a:bodyPr/>
          <a:lstStyle/>
          <a:p>
            <a:r>
              <a:rPr lang="en-US" altLang="en-US" dirty="0"/>
              <a:t>© Kenneth A. Reinert, </a:t>
            </a:r>
          </a:p>
          <a:p>
            <a:r>
              <a:rPr lang="en-US" altLang="en-US" dirty="0"/>
              <a:t>Cambridge University Press 2021</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Grp="1" noChangeArrowheads="1"/>
          </p:cNvSpPr>
          <p:nvPr>
            <p:ph type="title"/>
          </p:nvPr>
        </p:nvSpPr>
        <p:spPr>
          <a:xfrm>
            <a:off x="457200" y="277813"/>
            <a:ext cx="8229600" cy="865187"/>
          </a:xfrm>
        </p:spPr>
        <p:txBody>
          <a:bodyPr/>
          <a:lstStyle/>
          <a:p>
            <a:pPr eaLnBrk="1" hangingPunct="1"/>
            <a:r>
              <a:rPr lang="en-US" sz="2400" dirty="0"/>
              <a:t>Table 1.1. Measures of Living Standards, 2022 </a:t>
            </a:r>
            <a:br>
              <a:rPr lang="en-US" sz="2400" dirty="0"/>
            </a:br>
            <a:r>
              <a:rPr lang="en-US" sz="2400" dirty="0"/>
              <a:t>Sources: databank.worldbank.org; hdi.undp.org</a:t>
            </a:r>
          </a:p>
        </p:txBody>
      </p:sp>
      <p:sp>
        <p:nvSpPr>
          <p:cNvPr id="4" name="Footer Placeholder 3"/>
          <p:cNvSpPr>
            <a:spLocks noGrp="1"/>
          </p:cNvSpPr>
          <p:nvPr>
            <p:ph type="ftr" sz="quarter" idx="11"/>
          </p:nvPr>
        </p:nvSpPr>
        <p:spPr/>
        <p:txBody>
          <a:bodyPr/>
          <a:lstStyle/>
          <a:p>
            <a:r>
              <a:rPr lang="en-US" altLang="en-US" dirty="0"/>
              <a:t>© Kenneth A. Reinert, </a:t>
            </a:r>
          </a:p>
          <a:p>
            <a:r>
              <a:rPr lang="en-US" altLang="en-US" dirty="0"/>
              <a:t>Cambridge University Press 2021</a:t>
            </a:r>
          </a:p>
        </p:txBody>
      </p:sp>
      <p:graphicFrame>
        <p:nvGraphicFramePr>
          <p:cNvPr id="2" name="Table 1">
            <a:extLst>
              <a:ext uri="{FF2B5EF4-FFF2-40B4-BE49-F238E27FC236}">
                <a16:creationId xmlns:a16="http://schemas.microsoft.com/office/drawing/2014/main" id="{F2ED0CDC-47BD-BD37-72F4-9125BF66986A}"/>
              </a:ext>
            </a:extLst>
          </p:cNvPr>
          <p:cNvGraphicFramePr>
            <a:graphicFrameLocks noGrp="1"/>
          </p:cNvGraphicFramePr>
          <p:nvPr>
            <p:extLst>
              <p:ext uri="{D42A27DB-BD31-4B8C-83A1-F6EECF244321}">
                <p14:modId xmlns:p14="http://schemas.microsoft.com/office/powerpoint/2010/main" val="162264682"/>
              </p:ext>
            </p:extLst>
          </p:nvPr>
        </p:nvGraphicFramePr>
        <p:xfrm>
          <a:off x="685800" y="1295401"/>
          <a:ext cx="8001000" cy="4974638"/>
        </p:xfrm>
        <a:graphic>
          <a:graphicData uri="http://schemas.openxmlformats.org/drawingml/2006/table">
            <a:tbl>
              <a:tblPr firstRow="1" bandRow="1">
                <a:tableStyleId>{5C22544A-7EE6-4342-B048-85BDC9FD1C3A}</a:tableStyleId>
              </a:tblPr>
              <a:tblGrid>
                <a:gridCol w="1447800">
                  <a:extLst>
                    <a:ext uri="{9D8B030D-6E8A-4147-A177-3AD203B41FA5}">
                      <a16:colId xmlns:a16="http://schemas.microsoft.com/office/drawing/2014/main" val="3194078507"/>
                    </a:ext>
                  </a:extLst>
                </a:gridCol>
                <a:gridCol w="1524000">
                  <a:extLst>
                    <a:ext uri="{9D8B030D-6E8A-4147-A177-3AD203B41FA5}">
                      <a16:colId xmlns:a16="http://schemas.microsoft.com/office/drawing/2014/main" val="360908858"/>
                    </a:ext>
                  </a:extLst>
                </a:gridCol>
                <a:gridCol w="1600200">
                  <a:extLst>
                    <a:ext uri="{9D8B030D-6E8A-4147-A177-3AD203B41FA5}">
                      <a16:colId xmlns:a16="http://schemas.microsoft.com/office/drawing/2014/main" val="3064167122"/>
                    </a:ext>
                  </a:extLst>
                </a:gridCol>
                <a:gridCol w="1752600">
                  <a:extLst>
                    <a:ext uri="{9D8B030D-6E8A-4147-A177-3AD203B41FA5}">
                      <a16:colId xmlns:a16="http://schemas.microsoft.com/office/drawing/2014/main" val="3165213318"/>
                    </a:ext>
                  </a:extLst>
                </a:gridCol>
                <a:gridCol w="1676400">
                  <a:extLst>
                    <a:ext uri="{9D8B030D-6E8A-4147-A177-3AD203B41FA5}">
                      <a16:colId xmlns:a16="http://schemas.microsoft.com/office/drawing/2014/main" val="3311975327"/>
                    </a:ext>
                  </a:extLst>
                </a:gridCol>
              </a:tblGrid>
              <a:tr h="1295399">
                <a:tc>
                  <a:txBody>
                    <a:bodyPr/>
                    <a:lstStyle/>
                    <a:p>
                      <a:r>
                        <a:rPr lang="en-US" sz="1700" dirty="0">
                          <a:solidFill>
                            <a:schemeClr val="tx1"/>
                          </a:solidFill>
                        </a:rPr>
                        <a:t>Country</a:t>
                      </a:r>
                    </a:p>
                  </a:txBody>
                  <a:tcPr/>
                </a:tc>
                <a:tc>
                  <a:txBody>
                    <a:bodyPr/>
                    <a:lstStyle/>
                    <a:p>
                      <a:r>
                        <a:rPr lang="en-US" sz="1700" dirty="0">
                          <a:solidFill>
                            <a:schemeClr val="tx1"/>
                          </a:solidFill>
                        </a:rPr>
                        <a:t>GDP per Capita (US$)</a:t>
                      </a:r>
                    </a:p>
                  </a:txBody>
                  <a:tcPr/>
                </a:tc>
                <a:tc>
                  <a:txBody>
                    <a:bodyPr/>
                    <a:lstStyle/>
                    <a:p>
                      <a:r>
                        <a:rPr lang="en-US" sz="1700" dirty="0">
                          <a:solidFill>
                            <a:schemeClr val="tx1"/>
                          </a:solidFill>
                        </a:rPr>
                        <a:t>Life Expectancy (years)</a:t>
                      </a:r>
                    </a:p>
                  </a:txBody>
                  <a:tcPr/>
                </a:tc>
                <a:tc>
                  <a:txBody>
                    <a:bodyPr/>
                    <a:lstStyle/>
                    <a:p>
                      <a:r>
                        <a:rPr lang="en-US" sz="1700" dirty="0">
                          <a:solidFill>
                            <a:schemeClr val="tx1"/>
                          </a:solidFill>
                        </a:rPr>
                        <a:t>Mean Years of Schooling (years)</a:t>
                      </a:r>
                    </a:p>
                  </a:txBody>
                  <a:tcPr/>
                </a:tc>
                <a:tc>
                  <a:txBody>
                    <a:bodyPr/>
                    <a:lstStyle/>
                    <a:p>
                      <a:r>
                        <a:rPr lang="en-US" sz="1700" b="1" kern="1200" dirty="0">
                          <a:solidFill>
                            <a:schemeClr val="tx1"/>
                          </a:solidFill>
                          <a:effectLst/>
                          <a:latin typeface="+mn-lt"/>
                          <a:ea typeface="+mn-ea"/>
                          <a:cs typeface="+mn-cs"/>
                        </a:rPr>
                        <a:t>Human Development Index (0 to 1) and (Rank)</a:t>
                      </a:r>
                      <a:endParaRPr lang="en-US" sz="1700" dirty="0">
                        <a:solidFill>
                          <a:schemeClr val="tx1"/>
                        </a:solidFill>
                      </a:endParaRPr>
                    </a:p>
                  </a:txBody>
                  <a:tcPr/>
                </a:tc>
                <a:extLst>
                  <a:ext uri="{0D108BD9-81ED-4DB2-BD59-A6C34878D82A}">
                    <a16:rowId xmlns:a16="http://schemas.microsoft.com/office/drawing/2014/main" val="2142921439"/>
                  </a:ext>
                </a:extLst>
              </a:tr>
              <a:tr h="533400">
                <a:tc>
                  <a:txBody>
                    <a:bodyPr/>
                    <a:lstStyle/>
                    <a:p>
                      <a:r>
                        <a:rPr lang="en-US" sz="1700" dirty="0"/>
                        <a:t>Ethiopia</a:t>
                      </a:r>
                    </a:p>
                  </a:txBody>
                  <a:tcPr/>
                </a:tc>
                <a:tc>
                  <a:txBody>
                    <a:bodyPr/>
                    <a:lstStyle/>
                    <a:p>
                      <a:pPr algn="r"/>
                      <a:r>
                        <a:rPr lang="en-US" sz="1700" dirty="0"/>
                        <a:t>1,028</a:t>
                      </a:r>
                    </a:p>
                  </a:txBody>
                  <a:tcPr/>
                </a:tc>
                <a:tc>
                  <a:txBody>
                    <a:bodyPr/>
                    <a:lstStyle/>
                    <a:p>
                      <a:pPr algn="r"/>
                      <a:r>
                        <a:rPr lang="en-US" sz="1700" dirty="0"/>
                        <a:t>65.7</a:t>
                      </a:r>
                    </a:p>
                  </a:txBody>
                  <a:tcPr/>
                </a:tc>
                <a:tc>
                  <a:txBody>
                    <a:bodyPr/>
                    <a:lstStyle/>
                    <a:p>
                      <a:pPr algn="r"/>
                      <a:r>
                        <a:rPr lang="en-US" sz="1700" dirty="0"/>
                        <a:t>2.4</a:t>
                      </a:r>
                    </a:p>
                  </a:txBody>
                  <a:tcPr/>
                </a:tc>
                <a:tc>
                  <a:txBody>
                    <a:bodyPr/>
                    <a:lstStyle/>
                    <a:p>
                      <a:pPr algn="r"/>
                      <a:r>
                        <a:rPr lang="en-US" sz="1700" kern="1200" dirty="0">
                          <a:solidFill>
                            <a:schemeClr val="dk1"/>
                          </a:solidFill>
                          <a:effectLst/>
                          <a:latin typeface="+mn-lt"/>
                          <a:ea typeface="+mn-ea"/>
                          <a:cs typeface="+mn-cs"/>
                        </a:rPr>
                        <a:t>0492</a:t>
                      </a:r>
                    </a:p>
                    <a:p>
                      <a:pPr algn="r"/>
                      <a:r>
                        <a:rPr lang="en-US" sz="1700" kern="1200" dirty="0">
                          <a:solidFill>
                            <a:schemeClr val="dk1"/>
                          </a:solidFill>
                          <a:effectLst/>
                          <a:latin typeface="+mn-lt"/>
                          <a:ea typeface="+mn-ea"/>
                          <a:cs typeface="+mn-cs"/>
                        </a:rPr>
                        <a:t>(176)</a:t>
                      </a:r>
                      <a:endParaRPr lang="en-US" sz="1700" dirty="0"/>
                    </a:p>
                  </a:txBody>
                  <a:tcPr/>
                </a:tc>
                <a:extLst>
                  <a:ext uri="{0D108BD9-81ED-4DB2-BD59-A6C34878D82A}">
                    <a16:rowId xmlns:a16="http://schemas.microsoft.com/office/drawing/2014/main" val="374570760"/>
                  </a:ext>
                </a:extLst>
              </a:tr>
              <a:tr h="533400">
                <a:tc>
                  <a:txBody>
                    <a:bodyPr/>
                    <a:lstStyle/>
                    <a:p>
                      <a:r>
                        <a:rPr lang="en-US" sz="1700" dirty="0"/>
                        <a:t>India</a:t>
                      </a:r>
                    </a:p>
                  </a:txBody>
                  <a:tcPr/>
                </a:tc>
                <a:tc>
                  <a:txBody>
                    <a:bodyPr/>
                    <a:lstStyle/>
                    <a:p>
                      <a:pPr algn="r"/>
                      <a:r>
                        <a:rPr lang="en-US" sz="1700" dirty="0"/>
                        <a:t>2,366</a:t>
                      </a:r>
                    </a:p>
                  </a:txBody>
                  <a:tcPr/>
                </a:tc>
                <a:tc>
                  <a:txBody>
                    <a:bodyPr/>
                    <a:lstStyle/>
                    <a:p>
                      <a:pPr algn="r"/>
                      <a:r>
                        <a:rPr lang="en-US" sz="1700" dirty="0"/>
                        <a:t>67.7</a:t>
                      </a:r>
                    </a:p>
                  </a:txBody>
                  <a:tcPr/>
                </a:tc>
                <a:tc>
                  <a:txBody>
                    <a:bodyPr/>
                    <a:lstStyle/>
                    <a:p>
                      <a:pPr algn="r"/>
                      <a:r>
                        <a:rPr lang="en-US" sz="1700" dirty="0"/>
                        <a:t>6.6</a:t>
                      </a:r>
                    </a:p>
                  </a:txBody>
                  <a:tcPr/>
                </a:tc>
                <a:tc>
                  <a:txBody>
                    <a:bodyPr/>
                    <a:lstStyle/>
                    <a:p>
                      <a:pPr algn="r"/>
                      <a:r>
                        <a:rPr lang="en-US" sz="1700" kern="1200" dirty="0">
                          <a:solidFill>
                            <a:schemeClr val="dk1"/>
                          </a:solidFill>
                          <a:effectLst/>
                          <a:latin typeface="+mn-lt"/>
                          <a:ea typeface="+mn-ea"/>
                          <a:cs typeface="+mn-cs"/>
                        </a:rPr>
                        <a:t>0.644</a:t>
                      </a:r>
                    </a:p>
                    <a:p>
                      <a:pPr algn="r"/>
                      <a:r>
                        <a:rPr lang="en-US" sz="1700" kern="1200" dirty="0">
                          <a:solidFill>
                            <a:schemeClr val="dk1"/>
                          </a:solidFill>
                          <a:effectLst/>
                          <a:latin typeface="+mn-lt"/>
                          <a:ea typeface="+mn-ea"/>
                          <a:cs typeface="+mn-cs"/>
                        </a:rPr>
                        <a:t>(135)</a:t>
                      </a:r>
                      <a:endParaRPr lang="en-US" sz="1700" dirty="0"/>
                    </a:p>
                  </a:txBody>
                  <a:tcPr/>
                </a:tc>
                <a:extLst>
                  <a:ext uri="{0D108BD9-81ED-4DB2-BD59-A6C34878D82A}">
                    <a16:rowId xmlns:a16="http://schemas.microsoft.com/office/drawing/2014/main" val="513721291"/>
                  </a:ext>
                </a:extLst>
              </a:tr>
              <a:tr h="533400">
                <a:tc>
                  <a:txBody>
                    <a:bodyPr/>
                    <a:lstStyle/>
                    <a:p>
                      <a:r>
                        <a:rPr lang="en-US" sz="1700" dirty="0"/>
                        <a:t>China</a:t>
                      </a:r>
                    </a:p>
                  </a:txBody>
                  <a:tcPr/>
                </a:tc>
                <a:tc>
                  <a:txBody>
                    <a:bodyPr/>
                    <a:lstStyle/>
                    <a:p>
                      <a:pPr algn="r"/>
                      <a:r>
                        <a:rPr lang="en-US" sz="1700" dirty="0"/>
                        <a:t>12,663</a:t>
                      </a:r>
                    </a:p>
                  </a:txBody>
                  <a:tcPr/>
                </a:tc>
                <a:tc>
                  <a:txBody>
                    <a:bodyPr/>
                    <a:lstStyle/>
                    <a:p>
                      <a:pPr algn="r"/>
                      <a:r>
                        <a:rPr lang="en-US" sz="1700" dirty="0"/>
                        <a:t>78.6</a:t>
                      </a:r>
                    </a:p>
                  </a:txBody>
                  <a:tcPr/>
                </a:tc>
                <a:tc>
                  <a:txBody>
                    <a:bodyPr/>
                    <a:lstStyle/>
                    <a:p>
                      <a:pPr algn="r"/>
                      <a:r>
                        <a:rPr lang="en-US" sz="1700" dirty="0"/>
                        <a:t>8.1</a:t>
                      </a:r>
                    </a:p>
                  </a:txBody>
                  <a:tcPr/>
                </a:tc>
                <a:tc>
                  <a:txBody>
                    <a:bodyPr/>
                    <a:lstStyle/>
                    <a:p>
                      <a:pPr algn="r"/>
                      <a:r>
                        <a:rPr lang="en-US" sz="1700" kern="1200" dirty="0">
                          <a:solidFill>
                            <a:schemeClr val="dk1"/>
                          </a:solidFill>
                          <a:effectLst/>
                          <a:latin typeface="+mn-lt"/>
                          <a:ea typeface="+mn-ea"/>
                          <a:cs typeface="+mn-cs"/>
                        </a:rPr>
                        <a:t>0.788</a:t>
                      </a:r>
                    </a:p>
                    <a:p>
                      <a:pPr algn="r"/>
                      <a:r>
                        <a:rPr lang="en-US" sz="1700" kern="1200" dirty="0">
                          <a:solidFill>
                            <a:schemeClr val="dk1"/>
                          </a:solidFill>
                          <a:effectLst/>
                          <a:latin typeface="+mn-lt"/>
                          <a:ea typeface="+mn-ea"/>
                          <a:cs typeface="+mn-cs"/>
                        </a:rPr>
                        <a:t>(74f)</a:t>
                      </a:r>
                      <a:endParaRPr lang="en-US" sz="1700" dirty="0"/>
                    </a:p>
                  </a:txBody>
                  <a:tcPr/>
                </a:tc>
                <a:extLst>
                  <a:ext uri="{0D108BD9-81ED-4DB2-BD59-A6C34878D82A}">
                    <a16:rowId xmlns:a16="http://schemas.microsoft.com/office/drawing/2014/main" val="2405151052"/>
                  </a:ext>
                </a:extLst>
              </a:tr>
              <a:tr h="533400">
                <a:tc>
                  <a:txBody>
                    <a:bodyPr/>
                    <a:lstStyle/>
                    <a:p>
                      <a:r>
                        <a:rPr lang="en-US" sz="1700" dirty="0"/>
                        <a:t>Costa Rica</a:t>
                      </a:r>
                    </a:p>
                  </a:txBody>
                  <a:tcPr/>
                </a:tc>
                <a:tc>
                  <a:txBody>
                    <a:bodyPr/>
                    <a:lstStyle/>
                    <a:p>
                      <a:pPr algn="r"/>
                      <a:r>
                        <a:rPr lang="en-US" sz="1700" dirty="0"/>
                        <a:t>13,365</a:t>
                      </a:r>
                    </a:p>
                  </a:txBody>
                  <a:tcPr/>
                </a:tc>
                <a:tc>
                  <a:txBody>
                    <a:bodyPr/>
                    <a:lstStyle/>
                    <a:p>
                      <a:pPr algn="r"/>
                      <a:r>
                        <a:rPr lang="en-US" sz="1700" dirty="0"/>
                        <a:t>77.3</a:t>
                      </a:r>
                    </a:p>
                  </a:txBody>
                  <a:tcPr/>
                </a:tc>
                <a:tc>
                  <a:txBody>
                    <a:bodyPr/>
                    <a:lstStyle/>
                    <a:p>
                      <a:pPr algn="r"/>
                      <a:r>
                        <a:rPr lang="en-US" sz="1700" dirty="0"/>
                        <a:t>8.8</a:t>
                      </a:r>
                    </a:p>
                  </a:txBody>
                  <a:tcPr/>
                </a:tc>
                <a:tc>
                  <a:txBody>
                    <a:bodyPr/>
                    <a:lstStyle/>
                    <a:p>
                      <a:pPr algn="r"/>
                      <a:r>
                        <a:rPr lang="en-US" sz="1700" kern="1200" dirty="0">
                          <a:solidFill>
                            <a:schemeClr val="dk1"/>
                          </a:solidFill>
                          <a:effectLst/>
                          <a:latin typeface="+mn-lt"/>
                          <a:ea typeface="+mn-ea"/>
                          <a:cs typeface="+mn-cs"/>
                        </a:rPr>
                        <a:t>0.806</a:t>
                      </a:r>
                    </a:p>
                    <a:p>
                      <a:pPr algn="r"/>
                      <a:r>
                        <a:rPr lang="en-US" sz="1700" kern="1200" dirty="0">
                          <a:solidFill>
                            <a:schemeClr val="dk1"/>
                          </a:solidFill>
                          <a:effectLst/>
                          <a:latin typeface="+mn-lt"/>
                          <a:ea typeface="+mn-ea"/>
                          <a:cs typeface="+mn-cs"/>
                        </a:rPr>
                        <a:t>(60)</a:t>
                      </a:r>
                      <a:endParaRPr lang="en-US" sz="1700" dirty="0"/>
                    </a:p>
                  </a:txBody>
                  <a:tcPr/>
                </a:tc>
                <a:extLst>
                  <a:ext uri="{0D108BD9-81ED-4DB2-BD59-A6C34878D82A}">
                    <a16:rowId xmlns:a16="http://schemas.microsoft.com/office/drawing/2014/main" val="3566177413"/>
                  </a:ext>
                </a:extLst>
              </a:tr>
              <a:tr h="533400">
                <a:tc>
                  <a:txBody>
                    <a:bodyPr/>
                    <a:lstStyle/>
                    <a:p>
                      <a:r>
                        <a:rPr lang="en-US" sz="1700" dirty="0"/>
                        <a:t>South Korea</a:t>
                      </a:r>
                    </a:p>
                  </a:txBody>
                  <a:tcPr/>
                </a:tc>
                <a:tc>
                  <a:txBody>
                    <a:bodyPr/>
                    <a:lstStyle/>
                    <a:p>
                      <a:pPr algn="r"/>
                      <a:r>
                        <a:rPr lang="en-US" sz="1700" dirty="0"/>
                        <a:t>32,395</a:t>
                      </a:r>
                    </a:p>
                  </a:txBody>
                  <a:tcPr/>
                </a:tc>
                <a:tc>
                  <a:txBody>
                    <a:bodyPr/>
                    <a:lstStyle/>
                    <a:p>
                      <a:pPr algn="r"/>
                      <a:r>
                        <a:rPr lang="en-US" sz="1700" dirty="0"/>
                        <a:t>82.7</a:t>
                      </a:r>
                    </a:p>
                  </a:txBody>
                  <a:tcPr/>
                </a:tc>
                <a:tc>
                  <a:txBody>
                    <a:bodyPr/>
                    <a:lstStyle/>
                    <a:p>
                      <a:pPr algn="r"/>
                      <a:r>
                        <a:rPr lang="en-US" sz="1700" dirty="0"/>
                        <a:t>12.6</a:t>
                      </a:r>
                    </a:p>
                  </a:txBody>
                  <a:tcPr/>
                </a:tc>
                <a:tc>
                  <a:txBody>
                    <a:bodyPr/>
                    <a:lstStyle/>
                    <a:p>
                      <a:pPr algn="r"/>
                      <a:r>
                        <a:rPr lang="en-US" sz="1700" kern="1200" dirty="0">
                          <a:solidFill>
                            <a:schemeClr val="dk1"/>
                          </a:solidFill>
                          <a:effectLst/>
                          <a:latin typeface="+mn-lt"/>
                          <a:ea typeface="+mn-ea"/>
                          <a:cs typeface="+mn-cs"/>
                        </a:rPr>
                        <a:t>0.929</a:t>
                      </a:r>
                    </a:p>
                    <a:p>
                      <a:pPr algn="r"/>
                      <a:r>
                        <a:rPr lang="en-US" sz="1700" kern="1200" dirty="0">
                          <a:solidFill>
                            <a:schemeClr val="dk1"/>
                          </a:solidFill>
                          <a:effectLst/>
                          <a:latin typeface="+mn-lt"/>
                          <a:ea typeface="+mn-ea"/>
                          <a:cs typeface="+mn-cs"/>
                        </a:rPr>
                        <a:t>(10)</a:t>
                      </a:r>
                      <a:endParaRPr lang="en-US" sz="1700" dirty="0"/>
                    </a:p>
                  </a:txBody>
                  <a:tcPr/>
                </a:tc>
                <a:extLst>
                  <a:ext uri="{0D108BD9-81ED-4DB2-BD59-A6C34878D82A}">
                    <a16:rowId xmlns:a16="http://schemas.microsoft.com/office/drawing/2014/main" val="510619481"/>
                  </a:ext>
                </a:extLst>
              </a:tr>
              <a:tr h="631239">
                <a:tc>
                  <a:txBody>
                    <a:bodyPr/>
                    <a:lstStyle/>
                    <a:p>
                      <a:r>
                        <a:rPr lang="en-US" sz="1700" dirty="0"/>
                        <a:t>United States</a:t>
                      </a:r>
                    </a:p>
                  </a:txBody>
                  <a:tcPr/>
                </a:tc>
                <a:tc>
                  <a:txBody>
                    <a:bodyPr/>
                    <a:lstStyle/>
                    <a:p>
                      <a:pPr algn="r"/>
                      <a:r>
                        <a:rPr lang="en-US" sz="1700" dirty="0"/>
                        <a:t>77,247</a:t>
                      </a:r>
                    </a:p>
                  </a:txBody>
                  <a:tcPr/>
                </a:tc>
                <a:tc>
                  <a:txBody>
                    <a:bodyPr/>
                    <a:lstStyle/>
                    <a:p>
                      <a:pPr algn="r"/>
                      <a:r>
                        <a:rPr lang="en-US" sz="1700" dirty="0"/>
                        <a:t>77.4</a:t>
                      </a:r>
                    </a:p>
                  </a:txBody>
                  <a:tcPr/>
                </a:tc>
                <a:tc>
                  <a:txBody>
                    <a:bodyPr/>
                    <a:lstStyle/>
                    <a:p>
                      <a:pPr algn="r"/>
                      <a:r>
                        <a:rPr lang="en-US" sz="1700" dirty="0"/>
                        <a:t>13.6</a:t>
                      </a:r>
                    </a:p>
                  </a:txBody>
                  <a:tcPr/>
                </a:tc>
                <a:tc>
                  <a:txBody>
                    <a:bodyPr/>
                    <a:lstStyle/>
                    <a:p>
                      <a:pPr algn="r"/>
                      <a:r>
                        <a:rPr lang="en-US" sz="1700" kern="1200" dirty="0">
                          <a:solidFill>
                            <a:schemeClr val="dk1"/>
                          </a:solidFill>
                          <a:effectLst/>
                          <a:latin typeface="+mn-lt"/>
                          <a:ea typeface="+mn-ea"/>
                          <a:cs typeface="+mn-cs"/>
                        </a:rPr>
                        <a:t>0.927</a:t>
                      </a:r>
                    </a:p>
                    <a:p>
                      <a:pPr algn="r"/>
                      <a:r>
                        <a:rPr lang="en-US" sz="1700" kern="1200" dirty="0">
                          <a:solidFill>
                            <a:schemeClr val="dk1"/>
                          </a:solidFill>
                          <a:effectLst/>
                          <a:latin typeface="+mn-lt"/>
                          <a:ea typeface="+mn-ea"/>
                          <a:cs typeface="+mn-cs"/>
                        </a:rPr>
                        <a:t>(21)</a:t>
                      </a:r>
                      <a:endParaRPr lang="en-US" sz="1700" dirty="0"/>
                    </a:p>
                  </a:txBody>
                  <a:tcPr/>
                </a:tc>
                <a:extLst>
                  <a:ext uri="{0D108BD9-81ED-4DB2-BD59-A6C34878D82A}">
                    <a16:rowId xmlns:a16="http://schemas.microsoft.com/office/drawing/2014/main" val="3346849613"/>
                  </a:ext>
                </a:extLst>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Larger Realms</a:t>
            </a:r>
          </a:p>
        </p:txBody>
      </p:sp>
      <p:sp>
        <p:nvSpPr>
          <p:cNvPr id="6" name="TextBox 5">
            <a:extLst>
              <a:ext uri="{FF2B5EF4-FFF2-40B4-BE49-F238E27FC236}">
                <a16:creationId xmlns:a16="http://schemas.microsoft.com/office/drawing/2014/main" id="{7EEFA2AB-AC01-294F-B16D-77426149D53B}"/>
              </a:ext>
            </a:extLst>
          </p:cNvPr>
          <p:cNvSpPr txBox="1"/>
          <p:nvPr/>
        </p:nvSpPr>
        <p:spPr>
          <a:xfrm>
            <a:off x="609600" y="1434087"/>
            <a:ext cx="7601761" cy="646331"/>
          </a:xfrm>
          <a:prstGeom prst="rect">
            <a:avLst/>
          </a:prstGeom>
          <a:noFill/>
        </p:spPr>
        <p:txBody>
          <a:bodyPr wrap="none" rtlCol="0">
            <a:spAutoFit/>
          </a:bodyPr>
          <a:lstStyle/>
          <a:p>
            <a:r>
              <a:rPr lang="en-US" dirty="0"/>
              <a:t>Processes of international economics are strongly influenced by “CEPT”:</a:t>
            </a:r>
          </a:p>
          <a:p>
            <a:endParaRPr lang="en-US" dirty="0"/>
          </a:p>
        </p:txBody>
      </p:sp>
      <p:graphicFrame>
        <p:nvGraphicFramePr>
          <p:cNvPr id="5" name="Content Placeholder 4" descr="culture, environment, politics, technology">
            <a:extLst>
              <a:ext uri="{FF2B5EF4-FFF2-40B4-BE49-F238E27FC236}">
                <a16:creationId xmlns:a16="http://schemas.microsoft.com/office/drawing/2014/main" id="{B1CA3514-C8A4-CF4B-BD7E-C00EFE1E79D9}"/>
              </a:ext>
            </a:extLst>
          </p:cNvPr>
          <p:cNvGraphicFramePr>
            <a:graphicFrameLocks noGrp="1"/>
          </p:cNvGraphicFramePr>
          <p:nvPr>
            <p:ph idx="1"/>
            <p:extLst>
              <p:ext uri="{D42A27DB-BD31-4B8C-83A1-F6EECF244321}">
                <p14:modId xmlns:p14="http://schemas.microsoft.com/office/powerpoint/2010/main" val="1298512774"/>
              </p:ext>
            </p:extLst>
          </p:nvPr>
        </p:nvGraphicFramePr>
        <p:xfrm>
          <a:off x="457200" y="1981200"/>
          <a:ext cx="8229600" cy="37065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1"/>
          </p:nvPr>
        </p:nvSpPr>
        <p:spPr/>
        <p:txBody>
          <a:bodyPr/>
          <a:lstStyle/>
          <a:p>
            <a:r>
              <a:rPr lang="en-US" altLang="en-US" dirty="0"/>
              <a:t>© Kenneth A. Reinert, </a:t>
            </a:r>
          </a:p>
          <a:p>
            <a:r>
              <a:rPr lang="en-US" altLang="en-US" dirty="0"/>
              <a:t>Cambridge University Press 2021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Introduction</a:t>
            </a:r>
          </a:p>
        </p:txBody>
      </p:sp>
      <p:sp>
        <p:nvSpPr>
          <p:cNvPr id="3" name="Content Placeholder 2"/>
          <p:cNvSpPr>
            <a:spLocks noGrp="1"/>
          </p:cNvSpPr>
          <p:nvPr>
            <p:ph idx="1"/>
          </p:nvPr>
        </p:nvSpPr>
        <p:spPr/>
        <p:txBody>
          <a:bodyPr/>
          <a:lstStyle/>
          <a:p>
            <a:r>
              <a:rPr lang="en-US" dirty="0"/>
              <a:t>Task we take up in this book</a:t>
            </a:r>
            <a:r>
              <a:rPr lang="en-US" dirty="0">
                <a:cs typeface="Arial" charset="0"/>
              </a:rPr>
              <a:t>—exploring key aspects</a:t>
            </a:r>
            <a:r>
              <a:rPr lang="en-US" dirty="0"/>
              <a:t> of </a:t>
            </a:r>
            <a:r>
              <a:rPr lang="en-US" dirty="0">
                <a:solidFill>
                  <a:schemeClr val="accent5">
                    <a:lumMod val="50000"/>
                  </a:schemeClr>
                </a:solidFill>
              </a:rPr>
              <a:t>globalization</a:t>
            </a:r>
            <a:r>
              <a:rPr lang="en-US" dirty="0"/>
              <a:t> </a:t>
            </a:r>
          </a:p>
          <a:p>
            <a:r>
              <a:rPr lang="en-US" dirty="0"/>
              <a:t>We will try to explore the world economy and globalization in as balanced a manner as possible</a:t>
            </a:r>
          </a:p>
          <a:p>
            <a:pPr lvl="1"/>
            <a:r>
              <a:rPr lang="en-US" dirty="0"/>
              <a:t>Will help us develop informed views and opinions</a:t>
            </a:r>
          </a:p>
          <a:p>
            <a:pPr>
              <a:buNone/>
            </a:pPr>
            <a:endParaRPr lang="en-US" dirty="0"/>
          </a:p>
        </p:txBody>
      </p:sp>
      <p:sp>
        <p:nvSpPr>
          <p:cNvPr id="4" name="Footer Placeholder 3"/>
          <p:cNvSpPr>
            <a:spLocks noGrp="1"/>
          </p:cNvSpPr>
          <p:nvPr>
            <p:ph type="ftr" sz="quarter" idx="11"/>
          </p:nvPr>
        </p:nvSpPr>
        <p:spPr/>
        <p:txBody>
          <a:bodyPr/>
          <a:lstStyle/>
          <a:p>
            <a:r>
              <a:rPr lang="en-US" altLang="en-US" dirty="0"/>
              <a:t>© Kenneth A. Reinert, </a:t>
            </a:r>
          </a:p>
          <a:p>
            <a:r>
              <a:rPr lang="en-US" altLang="en-US" dirty="0"/>
              <a:t>Cambridge University Press 2021</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Analytical Elements </a:t>
            </a:r>
          </a:p>
        </p:txBody>
      </p:sp>
      <p:sp>
        <p:nvSpPr>
          <p:cNvPr id="3" name="Content Placeholder 2"/>
          <p:cNvSpPr>
            <a:spLocks noGrp="1"/>
          </p:cNvSpPr>
          <p:nvPr>
            <p:ph idx="1"/>
          </p:nvPr>
        </p:nvSpPr>
        <p:spPr/>
        <p:txBody>
          <a:bodyPr/>
          <a:lstStyle/>
          <a:p>
            <a:r>
              <a:rPr lang="en-US" dirty="0"/>
              <a:t>Countries</a:t>
            </a:r>
          </a:p>
          <a:p>
            <a:r>
              <a:rPr lang="en-US" dirty="0"/>
              <a:t>Sectors</a:t>
            </a:r>
          </a:p>
          <a:p>
            <a:r>
              <a:rPr lang="en-US" dirty="0"/>
              <a:t>Tasks</a:t>
            </a:r>
          </a:p>
          <a:p>
            <a:r>
              <a:rPr lang="en-US" dirty="0"/>
              <a:t>Firms</a:t>
            </a:r>
          </a:p>
          <a:p>
            <a:r>
              <a:rPr lang="en-US" dirty="0"/>
              <a:t>Factors of production</a:t>
            </a:r>
          </a:p>
          <a:p>
            <a:r>
              <a:rPr lang="en-US" dirty="0"/>
              <a:t>Currencies</a:t>
            </a:r>
          </a:p>
          <a:p>
            <a:r>
              <a:rPr lang="en-US" dirty="0"/>
              <a:t>Financial assets</a:t>
            </a:r>
          </a:p>
        </p:txBody>
      </p:sp>
      <p:sp>
        <p:nvSpPr>
          <p:cNvPr id="4" name="Footer Placeholder 3"/>
          <p:cNvSpPr>
            <a:spLocks noGrp="1"/>
          </p:cNvSpPr>
          <p:nvPr>
            <p:ph type="ftr" sz="quarter" idx="11"/>
          </p:nvPr>
        </p:nvSpPr>
        <p:spPr/>
        <p:txBody>
          <a:bodyPr/>
          <a:lstStyle/>
          <a:p>
            <a:r>
              <a:rPr lang="en-US" altLang="en-US" dirty="0"/>
              <a:t>© Kenneth A. Reinert, </a:t>
            </a:r>
          </a:p>
          <a:p>
            <a:r>
              <a:rPr lang="en-US" altLang="en-US" dirty="0"/>
              <a:t>Cambridge University Press 2021</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Introduction Cont.</a:t>
            </a:r>
          </a:p>
        </p:txBody>
      </p:sp>
      <p:sp>
        <p:nvSpPr>
          <p:cNvPr id="3" name="Content Placeholder 2"/>
          <p:cNvSpPr>
            <a:spLocks noGrp="1"/>
          </p:cNvSpPr>
          <p:nvPr>
            <p:ph idx="1"/>
          </p:nvPr>
        </p:nvSpPr>
        <p:spPr/>
        <p:txBody>
          <a:bodyPr/>
          <a:lstStyle/>
          <a:p>
            <a:r>
              <a:rPr lang="en-US" dirty="0"/>
              <a:t>Will explore three realms of the modern world economy</a:t>
            </a:r>
          </a:p>
          <a:p>
            <a:pPr lvl="1"/>
            <a:r>
              <a:rPr lang="en-US" dirty="0"/>
              <a:t>International trade</a:t>
            </a:r>
          </a:p>
          <a:p>
            <a:pPr lvl="1"/>
            <a:r>
              <a:rPr lang="en-US" dirty="0"/>
              <a:t>International production</a:t>
            </a:r>
          </a:p>
          <a:p>
            <a:pPr lvl="1"/>
            <a:r>
              <a:rPr lang="en-US" dirty="0"/>
              <a:t>International finance</a:t>
            </a:r>
          </a:p>
          <a:p>
            <a:pPr marL="0" indent="0">
              <a:buNone/>
            </a:pPr>
            <a:endParaRPr lang="en-US" dirty="0"/>
          </a:p>
        </p:txBody>
      </p:sp>
      <p:sp>
        <p:nvSpPr>
          <p:cNvPr id="4" name="Footer Placeholder 3"/>
          <p:cNvSpPr>
            <a:spLocks noGrp="1"/>
          </p:cNvSpPr>
          <p:nvPr>
            <p:ph type="ftr" sz="quarter" idx="11"/>
          </p:nvPr>
        </p:nvSpPr>
        <p:spPr/>
        <p:txBody>
          <a:bodyPr/>
          <a:lstStyle/>
          <a:p>
            <a:r>
              <a:rPr lang="en-US" altLang="en-US" dirty="0"/>
              <a:t>© Kenneth A. Reinert, </a:t>
            </a:r>
          </a:p>
          <a:p>
            <a:r>
              <a:rPr lang="en-US" altLang="en-US" dirty="0"/>
              <a:t>Cambridge University Press 2021</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sz="4000" dirty="0"/>
              <a:t>International Trade</a:t>
            </a:r>
          </a:p>
        </p:txBody>
      </p:sp>
      <p:sp>
        <p:nvSpPr>
          <p:cNvPr id="12291" name="Rectangle 3"/>
          <p:cNvSpPr>
            <a:spLocks noGrp="1" noChangeArrowheads="1"/>
          </p:cNvSpPr>
          <p:nvPr>
            <p:ph type="body" idx="1"/>
          </p:nvPr>
        </p:nvSpPr>
        <p:spPr/>
        <p:txBody>
          <a:bodyPr/>
          <a:lstStyle/>
          <a:p>
            <a:r>
              <a:rPr lang="en-US" sz="2800" dirty="0"/>
              <a:t>The exchange of </a:t>
            </a:r>
            <a:r>
              <a:rPr lang="en-US" sz="2800" i="1" dirty="0"/>
              <a:t>both</a:t>
            </a:r>
            <a:r>
              <a:rPr lang="en-US" sz="2800" dirty="0"/>
              <a:t> goods (merchandise) </a:t>
            </a:r>
            <a:r>
              <a:rPr lang="en-US" sz="2800" i="1" dirty="0"/>
              <a:t>and</a:t>
            </a:r>
            <a:r>
              <a:rPr lang="en-US" sz="2800" dirty="0"/>
              <a:t> services among the countries of the world.</a:t>
            </a:r>
          </a:p>
          <a:p>
            <a:r>
              <a:rPr lang="en-US" sz="2800" dirty="0"/>
              <a:t>Goods: tangible and storable (something you can drop on your toe).</a:t>
            </a:r>
          </a:p>
          <a:p>
            <a:r>
              <a:rPr lang="en-US" sz="2800" dirty="0"/>
              <a:t>Services: intangible and non-storable (something you cannot drop on your toe).</a:t>
            </a:r>
          </a:p>
          <a:p>
            <a:r>
              <a:rPr lang="en-US" sz="2800" dirty="0"/>
              <a:t>Trade in services accounts for approximately </a:t>
            </a:r>
            <a:r>
              <a:rPr lang="en-US" sz="2800" dirty="0">
                <a:solidFill>
                  <a:schemeClr val="accent5">
                    <a:lumMod val="50000"/>
                  </a:schemeClr>
                </a:solidFill>
              </a:rPr>
              <a:t>one fifth </a:t>
            </a:r>
            <a:r>
              <a:rPr lang="en-US" sz="2800" dirty="0"/>
              <a:t>of global trade.</a:t>
            </a:r>
          </a:p>
          <a:p>
            <a:r>
              <a:rPr lang="en-US" sz="2800" dirty="0"/>
              <a:t>The two are often intertwined.</a:t>
            </a:r>
          </a:p>
        </p:txBody>
      </p:sp>
      <p:sp>
        <p:nvSpPr>
          <p:cNvPr id="4" name="Footer Placeholder 3"/>
          <p:cNvSpPr>
            <a:spLocks noGrp="1"/>
          </p:cNvSpPr>
          <p:nvPr>
            <p:ph type="ftr" sz="quarter" idx="11"/>
          </p:nvPr>
        </p:nvSpPr>
        <p:spPr/>
        <p:txBody>
          <a:bodyPr/>
          <a:lstStyle/>
          <a:p>
            <a:r>
              <a:rPr lang="en-US" altLang="en-US" dirty="0"/>
              <a:t>© Kenneth A. Reinert, </a:t>
            </a:r>
          </a:p>
          <a:p>
            <a:r>
              <a:rPr lang="en-US" altLang="en-US" dirty="0"/>
              <a:t>Cambridge University Press 2021</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4"/>
          <p:cNvSpPr>
            <a:spLocks noGrp="1" noChangeArrowheads="1"/>
          </p:cNvSpPr>
          <p:nvPr>
            <p:ph type="title"/>
          </p:nvPr>
        </p:nvSpPr>
        <p:spPr>
          <a:xfrm>
            <a:off x="457200" y="277813"/>
            <a:ext cx="8229600" cy="712787"/>
          </a:xfrm>
        </p:spPr>
        <p:txBody>
          <a:bodyPr/>
          <a:lstStyle/>
          <a:p>
            <a:r>
              <a:rPr lang="en-US" sz="2000" dirty="0"/>
              <a:t>Figure 1.1 Gross Domestic Product and Exports in the World Economy, 1970 to 2023 (1970=100). Source: World Bank, World Development Indicators</a:t>
            </a:r>
            <a:br>
              <a:rPr lang="en-US" sz="3200" dirty="0"/>
            </a:br>
            <a:endParaRPr lang="en-US" sz="3200" dirty="0"/>
          </a:p>
        </p:txBody>
      </p:sp>
      <p:sp>
        <p:nvSpPr>
          <p:cNvPr id="4" name="Footer Placeholder 3"/>
          <p:cNvSpPr>
            <a:spLocks noGrp="1"/>
          </p:cNvSpPr>
          <p:nvPr>
            <p:ph type="ftr" sz="quarter" idx="11"/>
          </p:nvPr>
        </p:nvSpPr>
        <p:spPr/>
        <p:txBody>
          <a:bodyPr/>
          <a:lstStyle/>
          <a:p>
            <a:r>
              <a:rPr lang="en-US" altLang="en-US" dirty="0"/>
              <a:t>© Kenneth A. Reinert, </a:t>
            </a:r>
          </a:p>
          <a:p>
            <a:r>
              <a:rPr lang="en-US" altLang="en-US" dirty="0"/>
              <a:t>Cambridge University Press 2021</a:t>
            </a:r>
          </a:p>
        </p:txBody>
      </p:sp>
      <p:graphicFrame>
        <p:nvGraphicFramePr>
          <p:cNvPr id="2" name="Chart 1" descr="The image is a line graph comparing the growth of exports and GDP over time, with the base year set to 1970 (1970 = 100). Here's a detailed description:&#10;&#10;Graph Structure:&#10;Axes:&#10;&#10;The vertical axis represents an index value (1970 = 100), ranging from 0 to 1400.&#10;The horizontal axis represents the years, spanning from 1970 to 2022.&#10;Lines:&#10;&#10;A solid line represents Exports.&#10;A dashed line represents GDP.&#10;Trends:&#10;&#10;Both lines begin at the same index value (100) in 1970.&#10;The Exports line (solid) grows at a faster rate than the GDP line, particularly after the 1990s.&#10;The GDP line (dashed) grows steadily over time but at a much slower pace than exports.&#10;Key Observations:&#10;&#10;By 2022, Exports reach an index value near 1400, while GDP stays below 400.&#10;There are slight fluctuations in the growth of exports, particularly visible in the 2008 financial crisis and after 2018.&#10;Purpose:&#10;This graph highlights the disparity in growth rates between exports and GDP over time. It demonstrates that exports have grown significantly faster than GDP since 1970, likely indicating increased globalization, trade liberalization, or specialization in export-oriented industries. The steady growth in GDP reflects broader economic expansion at a slower rate.">
            <a:extLst>
              <a:ext uri="{FF2B5EF4-FFF2-40B4-BE49-F238E27FC236}">
                <a16:creationId xmlns:a16="http://schemas.microsoft.com/office/drawing/2014/main" id="{0D252EAB-F234-3972-6C70-2F8DDECD9230}"/>
              </a:ext>
            </a:extLst>
          </p:cNvPr>
          <p:cNvGraphicFramePr/>
          <p:nvPr>
            <p:extLst>
              <p:ext uri="{D42A27DB-BD31-4B8C-83A1-F6EECF244321}">
                <p14:modId xmlns:p14="http://schemas.microsoft.com/office/powerpoint/2010/main" val="3787635500"/>
              </p:ext>
            </p:extLst>
          </p:nvPr>
        </p:nvGraphicFramePr>
        <p:xfrm>
          <a:off x="838200" y="1295400"/>
          <a:ext cx="7239000" cy="4267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104318-E20B-0142-BD9C-1DAD09BC8965}"/>
              </a:ext>
            </a:extLst>
          </p:cNvPr>
          <p:cNvSpPr>
            <a:spLocks noGrp="1"/>
          </p:cNvSpPr>
          <p:nvPr>
            <p:ph type="title"/>
          </p:nvPr>
        </p:nvSpPr>
        <p:spPr/>
        <p:txBody>
          <a:bodyPr/>
          <a:lstStyle/>
          <a:p>
            <a:r>
              <a:rPr lang="en-US" dirty="0"/>
              <a:t>Expansion of international trade</a:t>
            </a:r>
          </a:p>
        </p:txBody>
      </p:sp>
      <p:sp>
        <p:nvSpPr>
          <p:cNvPr id="3" name="Content Placeholder 2">
            <a:extLst>
              <a:ext uri="{FF2B5EF4-FFF2-40B4-BE49-F238E27FC236}">
                <a16:creationId xmlns:a16="http://schemas.microsoft.com/office/drawing/2014/main" id="{A6196934-A60E-894B-BB16-C03DCA9A4C24}"/>
              </a:ext>
            </a:extLst>
          </p:cNvPr>
          <p:cNvSpPr>
            <a:spLocks noGrp="1"/>
          </p:cNvSpPr>
          <p:nvPr>
            <p:ph idx="1"/>
          </p:nvPr>
        </p:nvSpPr>
        <p:spPr/>
        <p:txBody>
          <a:bodyPr/>
          <a:lstStyle/>
          <a:p>
            <a:r>
              <a:rPr lang="en-US" dirty="0"/>
              <a:t>There are many reasons for the expansion of world trade:</a:t>
            </a:r>
          </a:p>
          <a:p>
            <a:pPr lvl="1"/>
            <a:r>
              <a:rPr lang="en-US" dirty="0">
                <a:solidFill>
                  <a:schemeClr val="accent5">
                    <a:lumMod val="50000"/>
                  </a:schemeClr>
                </a:solidFill>
              </a:rPr>
              <a:t>Transportation</a:t>
            </a:r>
            <a:r>
              <a:rPr lang="en-US" dirty="0"/>
              <a:t>: the container shipping revolution</a:t>
            </a:r>
          </a:p>
          <a:p>
            <a:pPr lvl="1"/>
            <a:r>
              <a:rPr lang="en-US" dirty="0">
                <a:solidFill>
                  <a:schemeClr val="accent5">
                    <a:lumMod val="50000"/>
                  </a:schemeClr>
                </a:solidFill>
              </a:rPr>
              <a:t>Technology</a:t>
            </a:r>
            <a:r>
              <a:rPr lang="en-US" dirty="0"/>
              <a:t>: information and communication technology (ICT)</a:t>
            </a:r>
          </a:p>
          <a:p>
            <a:pPr lvl="1"/>
            <a:r>
              <a:rPr lang="en-US" dirty="0">
                <a:solidFill>
                  <a:schemeClr val="accent5">
                    <a:lumMod val="50000"/>
                  </a:schemeClr>
                </a:solidFill>
              </a:rPr>
              <a:t>Tariffs</a:t>
            </a:r>
            <a:r>
              <a:rPr lang="en-US" dirty="0"/>
              <a:t>: trade liberalization</a:t>
            </a:r>
          </a:p>
          <a:p>
            <a:pPr lvl="1"/>
            <a:r>
              <a:rPr lang="en-US" dirty="0"/>
              <a:t>Entry of China: market reforms beginning in the late 1970s; joining the World Trade Organization (WTO) in 2001</a:t>
            </a:r>
          </a:p>
        </p:txBody>
      </p:sp>
      <p:sp>
        <p:nvSpPr>
          <p:cNvPr id="4" name="Footer Placeholder 3">
            <a:extLst>
              <a:ext uri="{FF2B5EF4-FFF2-40B4-BE49-F238E27FC236}">
                <a16:creationId xmlns:a16="http://schemas.microsoft.com/office/drawing/2014/main" id="{5820CDA3-048D-3440-8570-805C43098D74}"/>
              </a:ext>
            </a:extLst>
          </p:cNvPr>
          <p:cNvSpPr>
            <a:spLocks noGrp="1"/>
          </p:cNvSpPr>
          <p:nvPr>
            <p:ph type="ftr" sz="quarter" idx="11"/>
          </p:nvPr>
        </p:nvSpPr>
        <p:spPr/>
        <p:txBody>
          <a:bodyPr/>
          <a:lstStyle/>
          <a:p>
            <a:r>
              <a:rPr lang="en-US" altLang="en-US" dirty="0"/>
              <a:t>© Kenneth A. Reinert, </a:t>
            </a:r>
          </a:p>
          <a:p>
            <a:r>
              <a:rPr lang="en-US" altLang="en-US" dirty="0"/>
              <a:t>Cambridge University Press 2021</a:t>
            </a:r>
          </a:p>
        </p:txBody>
      </p:sp>
    </p:spTree>
    <p:extLst>
      <p:ext uri="{BB962C8B-B14F-4D97-AF65-F5344CB8AC3E}">
        <p14:creationId xmlns:p14="http://schemas.microsoft.com/office/powerpoint/2010/main" val="41215911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4"/>
          <p:cNvSpPr>
            <a:spLocks noGrp="1" noChangeArrowheads="1"/>
          </p:cNvSpPr>
          <p:nvPr>
            <p:ph type="title"/>
          </p:nvPr>
        </p:nvSpPr>
        <p:spPr>
          <a:xfrm>
            <a:off x="457200" y="277813"/>
            <a:ext cx="8229600" cy="712787"/>
          </a:xfrm>
        </p:spPr>
        <p:txBody>
          <a:bodyPr/>
          <a:lstStyle/>
          <a:p>
            <a:r>
              <a:rPr lang="en-US" sz="2000" dirty="0"/>
              <a:t>Figure 1.2 Exports as a percentage of GDP, China, Germany and the United States, 1990 to 2022. Source: World Bank, World Development Indicators</a:t>
            </a:r>
            <a:br>
              <a:rPr lang="en-US" sz="3200" dirty="0"/>
            </a:br>
            <a:endParaRPr lang="en-US" sz="3200" dirty="0"/>
          </a:p>
        </p:txBody>
      </p:sp>
      <p:sp>
        <p:nvSpPr>
          <p:cNvPr id="2" name="Rectangle 1">
            <a:extLst>
              <a:ext uri="{FF2B5EF4-FFF2-40B4-BE49-F238E27FC236}">
                <a16:creationId xmlns:a16="http://schemas.microsoft.com/office/drawing/2014/main" id="{1EEAC5D1-077C-7147-BFDF-1AB67643CE03}"/>
              </a:ext>
            </a:extLst>
          </p:cNvPr>
          <p:cNvSpPr/>
          <p:nvPr/>
        </p:nvSpPr>
        <p:spPr>
          <a:xfrm>
            <a:off x="2971800" y="990600"/>
            <a:ext cx="4572000" cy="923330"/>
          </a:xfrm>
          <a:prstGeom prst="rect">
            <a:avLst/>
          </a:prstGeom>
        </p:spPr>
        <p:txBody>
          <a:bodyPr>
            <a:spAutoFit/>
          </a:bodyPr>
          <a:lstStyle/>
          <a:p>
            <a:r>
              <a:rPr lang="en-US" dirty="0">
                <a:solidFill>
                  <a:srgbClr val="C00000"/>
                </a:solidFill>
                <a:latin typeface="Times" pitchFamily="2" charset="0"/>
              </a:rPr>
              <a:t>China’s exports as a percentage of GDP are substantially lower than those of Germany and</a:t>
            </a:r>
          </a:p>
          <a:p>
            <a:r>
              <a:rPr lang="en-US" dirty="0">
                <a:solidFill>
                  <a:srgbClr val="C00000"/>
                </a:solidFill>
                <a:latin typeface="Times" pitchFamily="2" charset="0"/>
              </a:rPr>
              <a:t>have been decreasing since 2006.</a:t>
            </a:r>
            <a:endParaRPr lang="en-US" dirty="0">
              <a:solidFill>
                <a:srgbClr val="C00000"/>
              </a:solidFill>
              <a:effectLst/>
              <a:latin typeface="Times" pitchFamily="2" charset="0"/>
            </a:endParaRPr>
          </a:p>
        </p:txBody>
      </p:sp>
      <p:graphicFrame>
        <p:nvGraphicFramePr>
          <p:cNvPr id="6" name="Chart 5" descr="The image is a line graph comparing the percentage of exports as a share of GDP for China, Germany, and the United States from 1990 to 2022. Here's a detailed description:&#10;&#10;Graph Structure:&#10;Axes:&#10;&#10;The vertical axis represents the percentage of exports as a share of GDP, ranging from 0% to 60%.&#10;The horizontal axis represents the years, spanning from 1990 to 2022.&#10;Lines:&#10;&#10;Solid line: Represents Germany.&#10;Dashed line: Represents China.&#10;Dotted line: Represents the United States.&#10;Trends:&#10;&#10;Germany: Exhibits the highest export share over the entire period, steadily increasing from around 25% in 1990 to over 50% in 2022, with some fluctuations.&#10;China: Starts at a lower export share (~10% in 1990) and steadily rises, peaking around 35% in the mid-2000s before leveling off and slightly declining.&#10;United States: Consistently maintains the lowest export share, fluctuating around 10%–15% without significant growth over the period.&#10;Key Observations:&#10;&#10;Germany shows a significant export-driven economy, with a dramatic increase from 2000 to 2010.&#10;China's export share grows rapidly until the mid-2000s and then stabilizes or slightly decreases, reflecting a shift toward a more balanced economy.&#10;The United States maintains a low and stable export share, reflecting a more consumption-driven economy.&#10;Purpose:&#10;This graph compares the export dependency of three major economies over time. It highlights Germany’s high reliance on exports, China’s rapid integration into global trade followed by stabilization, and the United States’ relatively low and stable export contribution to its GDP. The data illustrates the differences in economic structure and trade dependence among the three countries.">
            <a:extLst>
              <a:ext uri="{FF2B5EF4-FFF2-40B4-BE49-F238E27FC236}">
                <a16:creationId xmlns:a16="http://schemas.microsoft.com/office/drawing/2014/main" id="{7AE1EDA6-4B9A-41E0-BA3E-FEFB3236A188}"/>
              </a:ext>
            </a:extLst>
          </p:cNvPr>
          <p:cNvGraphicFramePr/>
          <p:nvPr>
            <p:extLst>
              <p:ext uri="{D42A27DB-BD31-4B8C-83A1-F6EECF244321}">
                <p14:modId xmlns:p14="http://schemas.microsoft.com/office/powerpoint/2010/main" val="939159392"/>
              </p:ext>
            </p:extLst>
          </p:nvPr>
        </p:nvGraphicFramePr>
        <p:xfrm>
          <a:off x="914400" y="1761490"/>
          <a:ext cx="7162800" cy="3953510"/>
        </p:xfrm>
        <a:graphic>
          <a:graphicData uri="http://schemas.openxmlformats.org/drawingml/2006/chart">
            <c:chart xmlns:c="http://schemas.openxmlformats.org/drawingml/2006/chart" xmlns:r="http://schemas.openxmlformats.org/officeDocument/2006/relationships" r:id="rId2"/>
          </a:graphicData>
        </a:graphic>
      </p:graphicFrame>
      <p:sp>
        <p:nvSpPr>
          <p:cNvPr id="4" name="Footer Placeholder 3"/>
          <p:cNvSpPr>
            <a:spLocks noGrp="1"/>
          </p:cNvSpPr>
          <p:nvPr>
            <p:ph type="ftr" sz="quarter" idx="11"/>
          </p:nvPr>
        </p:nvSpPr>
        <p:spPr/>
        <p:txBody>
          <a:bodyPr/>
          <a:lstStyle/>
          <a:p>
            <a:r>
              <a:rPr lang="en-US" altLang="en-US" dirty="0"/>
              <a:t>© Kenneth A. Reinert, </a:t>
            </a:r>
          </a:p>
          <a:p>
            <a:r>
              <a:rPr lang="en-US" altLang="en-US" dirty="0"/>
              <a:t>Cambridge University Press 2021</a:t>
            </a:r>
          </a:p>
        </p:txBody>
      </p:sp>
    </p:spTree>
    <p:extLst>
      <p:ext uri="{BB962C8B-B14F-4D97-AF65-F5344CB8AC3E}">
        <p14:creationId xmlns:p14="http://schemas.microsoft.com/office/powerpoint/2010/main" val="25793917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4B25D6-11CC-D049-BD89-706B86E751AE}"/>
              </a:ext>
            </a:extLst>
          </p:cNvPr>
          <p:cNvSpPr>
            <a:spLocks noGrp="1"/>
          </p:cNvSpPr>
          <p:nvPr>
            <p:ph type="title"/>
          </p:nvPr>
        </p:nvSpPr>
        <p:spPr/>
        <p:txBody>
          <a:bodyPr/>
          <a:lstStyle/>
          <a:p>
            <a:r>
              <a:rPr lang="en-US" dirty="0"/>
              <a:t>International Trade Cont. </a:t>
            </a:r>
          </a:p>
        </p:txBody>
      </p:sp>
      <p:sp>
        <p:nvSpPr>
          <p:cNvPr id="3" name="Content Placeholder 2">
            <a:extLst>
              <a:ext uri="{FF2B5EF4-FFF2-40B4-BE49-F238E27FC236}">
                <a16:creationId xmlns:a16="http://schemas.microsoft.com/office/drawing/2014/main" id="{F156EF62-31F9-644B-BFC3-5DD49E4F7807}"/>
              </a:ext>
            </a:extLst>
          </p:cNvPr>
          <p:cNvSpPr>
            <a:spLocks noGrp="1"/>
          </p:cNvSpPr>
          <p:nvPr>
            <p:ph idx="1"/>
          </p:nvPr>
        </p:nvSpPr>
        <p:spPr>
          <a:xfrm>
            <a:off x="457200" y="1524000"/>
            <a:ext cx="8229600" cy="4606925"/>
          </a:xfrm>
        </p:spPr>
        <p:txBody>
          <a:bodyPr/>
          <a:lstStyle/>
          <a:p>
            <a:r>
              <a:rPr lang="en-US" sz="2800" dirty="0"/>
              <a:t>Part I of the book will explore the major factors underlying international trade. Key concepts include:</a:t>
            </a:r>
          </a:p>
          <a:p>
            <a:pPr lvl="1"/>
            <a:r>
              <a:rPr lang="en-US" sz="2400" b="1" dirty="0">
                <a:solidFill>
                  <a:schemeClr val="accent5">
                    <a:lumMod val="50000"/>
                  </a:schemeClr>
                </a:solidFill>
              </a:rPr>
              <a:t>Comparative advantage</a:t>
            </a:r>
          </a:p>
          <a:p>
            <a:pPr lvl="1"/>
            <a:r>
              <a:rPr lang="en-US" sz="2400" dirty="0"/>
              <a:t>World Trade Organization</a:t>
            </a:r>
          </a:p>
          <a:p>
            <a:pPr lvl="1"/>
            <a:r>
              <a:rPr lang="en-US" sz="2400" dirty="0"/>
              <a:t>Preferential trade agreements</a:t>
            </a:r>
          </a:p>
          <a:p>
            <a:r>
              <a:rPr lang="en-US" sz="2800" dirty="0"/>
              <a:t>A full understanding of the factors underlying international trade will also require an understanding of </a:t>
            </a:r>
            <a:r>
              <a:rPr lang="en-US" sz="2800" b="1" dirty="0">
                <a:solidFill>
                  <a:schemeClr val="accent5">
                    <a:lumMod val="50000"/>
                  </a:schemeClr>
                </a:solidFill>
              </a:rPr>
              <a:t>international production</a:t>
            </a:r>
            <a:r>
              <a:rPr lang="en-US" sz="2800" dirty="0"/>
              <a:t>, which will be taken up in Part II.</a:t>
            </a:r>
          </a:p>
        </p:txBody>
      </p:sp>
      <p:sp>
        <p:nvSpPr>
          <p:cNvPr id="4" name="Footer Placeholder 3">
            <a:extLst>
              <a:ext uri="{FF2B5EF4-FFF2-40B4-BE49-F238E27FC236}">
                <a16:creationId xmlns:a16="http://schemas.microsoft.com/office/drawing/2014/main" id="{79042026-D1AC-CB4E-AE47-497C38BC257F}"/>
              </a:ext>
            </a:extLst>
          </p:cNvPr>
          <p:cNvSpPr>
            <a:spLocks noGrp="1"/>
          </p:cNvSpPr>
          <p:nvPr>
            <p:ph type="ftr" sz="quarter" idx="11"/>
          </p:nvPr>
        </p:nvSpPr>
        <p:spPr/>
        <p:txBody>
          <a:bodyPr/>
          <a:lstStyle/>
          <a:p>
            <a:r>
              <a:rPr lang="en-US" altLang="en-US" dirty="0"/>
              <a:t>© Kenneth A. Reinert, Cambridge University Press 2021</a:t>
            </a:r>
          </a:p>
        </p:txBody>
      </p:sp>
    </p:spTree>
    <p:extLst>
      <p:ext uri="{BB962C8B-B14F-4D97-AF65-F5344CB8AC3E}">
        <p14:creationId xmlns:p14="http://schemas.microsoft.com/office/powerpoint/2010/main" val="39762432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International Production</a:t>
            </a:r>
          </a:p>
        </p:txBody>
      </p:sp>
      <p:sp>
        <p:nvSpPr>
          <p:cNvPr id="3" name="Content Placeholder 2"/>
          <p:cNvSpPr>
            <a:spLocks noGrp="1"/>
          </p:cNvSpPr>
          <p:nvPr>
            <p:ph idx="1"/>
          </p:nvPr>
        </p:nvSpPr>
        <p:spPr/>
        <p:txBody>
          <a:bodyPr/>
          <a:lstStyle/>
          <a:p>
            <a:r>
              <a:rPr lang="en-US" dirty="0"/>
              <a:t>Production of a product in multiple countries</a:t>
            </a:r>
          </a:p>
          <a:p>
            <a:r>
              <a:rPr lang="en-US" dirty="0"/>
              <a:t>Can take place through </a:t>
            </a:r>
          </a:p>
          <a:p>
            <a:pPr lvl="1"/>
            <a:r>
              <a:rPr lang="en-US" dirty="0">
                <a:solidFill>
                  <a:schemeClr val="accent5">
                    <a:lumMod val="50000"/>
                  </a:schemeClr>
                </a:solidFill>
              </a:rPr>
              <a:t>Non-equity contracting</a:t>
            </a:r>
          </a:p>
          <a:p>
            <a:pPr lvl="2"/>
            <a:r>
              <a:rPr lang="en-US" dirty="0"/>
              <a:t>Foreign outsourcing, licensing and franchising</a:t>
            </a:r>
          </a:p>
          <a:p>
            <a:pPr lvl="1"/>
            <a:r>
              <a:rPr lang="en-US" b="1" dirty="0">
                <a:solidFill>
                  <a:schemeClr val="accent5">
                    <a:lumMod val="50000"/>
                  </a:schemeClr>
                </a:solidFill>
              </a:rPr>
              <a:t>Foreign direct investment (FDI) </a:t>
            </a:r>
            <a:r>
              <a:rPr lang="en-US" dirty="0"/>
              <a:t>undertaken by </a:t>
            </a:r>
            <a:r>
              <a:rPr lang="en-US" dirty="0">
                <a:solidFill>
                  <a:schemeClr val="accent5">
                    <a:lumMod val="50000"/>
                  </a:schemeClr>
                </a:solidFill>
              </a:rPr>
              <a:t>multinational enterprises (MNEs)</a:t>
            </a:r>
          </a:p>
          <a:p>
            <a:pPr lvl="2"/>
            <a:r>
              <a:rPr lang="en-US" dirty="0"/>
              <a:t>Involves firms based in one country owning at least a 10 percent of firms producing in another country </a:t>
            </a:r>
          </a:p>
          <a:p>
            <a:pPr>
              <a:buNone/>
            </a:pPr>
            <a:endParaRPr lang="en-US" dirty="0"/>
          </a:p>
        </p:txBody>
      </p:sp>
      <p:sp>
        <p:nvSpPr>
          <p:cNvPr id="4" name="Footer Placeholder 3"/>
          <p:cNvSpPr>
            <a:spLocks noGrp="1"/>
          </p:cNvSpPr>
          <p:nvPr>
            <p:ph type="ftr" sz="quarter" idx="11"/>
          </p:nvPr>
        </p:nvSpPr>
        <p:spPr/>
        <p:txBody>
          <a:bodyPr/>
          <a:lstStyle/>
          <a:p>
            <a:r>
              <a:rPr lang="en-US" altLang="en-US" dirty="0"/>
              <a:t>© Kenneth A. Reinert, </a:t>
            </a:r>
          </a:p>
          <a:p>
            <a:r>
              <a:rPr lang="en-US" altLang="en-US" dirty="0"/>
              <a:t>Cambridge University Press 2021</a:t>
            </a:r>
          </a:p>
        </p:txBody>
      </p:sp>
    </p:spTree>
  </p:cSld>
  <p:clrMapOvr>
    <a:masterClrMapping/>
  </p:clrMapOvr>
</p:sld>
</file>

<file path=ppt/theme/theme1.xml><?xml version="1.0" encoding="utf-8"?>
<a:theme xmlns:a="http://schemas.openxmlformats.org/drawingml/2006/main" name="Edg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8EE24C4ABA1C94593A5D5AEAECA7343" ma:contentTypeVersion="17" ma:contentTypeDescription="Create a new document." ma:contentTypeScope="" ma:versionID="de76bc3a2869181d2446d923ea4b6be0">
  <xsd:schema xmlns:xsd="http://www.w3.org/2001/XMLSchema" xmlns:xs="http://www.w3.org/2001/XMLSchema" xmlns:p="http://schemas.microsoft.com/office/2006/metadata/properties" xmlns:ns2="4fac8261-9e7f-49bd-9ad1-3d8ff24d3444" xmlns:ns3="c00e84f8-d27d-4a88-9238-e8ac26935f62" targetNamespace="http://schemas.microsoft.com/office/2006/metadata/properties" ma:root="true" ma:fieldsID="8c68cffba3d78558ab75daf1a85a67bd" ns2:_="" ns3:_="">
    <xsd:import namespace="4fac8261-9e7f-49bd-9ad1-3d8ff24d3444"/>
    <xsd:import namespace="c00e84f8-d27d-4a88-9238-e8ac26935f62"/>
    <xsd:element name="properties">
      <xsd:complexType>
        <xsd:sequence>
          <xsd:element name="documentManagement">
            <xsd:complexType>
              <xsd:all>
                <xsd:element ref="ns2:MediaServiceMetadata" minOccurs="0"/>
                <xsd:element ref="ns2:MediaServiceFastMetadata" minOccurs="0"/>
                <xsd:element ref="ns2:FirstName" minOccurs="0"/>
                <xsd:element ref="ns2:LastName" minOccurs="0"/>
                <xsd:element ref="ns3:SharedWithUsers" minOccurs="0"/>
                <xsd:element ref="ns3:SharedWithDetails"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ObjectDetectorVersions" minOccurs="0"/>
                <xsd:element ref="ns2:MediaServiceSearchPropertie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fac8261-9e7f-49bd-9ad1-3d8ff24d344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FirstName" ma:index="10" nillable="true" ma:displayName="First Name" ma:format="Dropdown" ma:internalName="FirstName">
      <xsd:simpleType>
        <xsd:restriction base="dms:Text">
          <xsd:maxLength value="255"/>
        </xsd:restriction>
      </xsd:simpleType>
    </xsd:element>
    <xsd:element name="LastName" ma:index="11" nillable="true" ma:displayName="Last Name" ma:format="Dropdown" ma:internalName="LastName">
      <xsd:simpleType>
        <xsd:restriction base="dms:Text">
          <xsd:maxLength value="255"/>
        </xsd:restriction>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16c1bbba-1a2d-496b-84ee-32d915066267"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element name="MediaServiceLocation" ma:index="24"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00e84f8-d27d-4a88-9238-e8ac26935f62"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8" nillable="true" ma:displayName="Taxonomy Catch All Column" ma:hidden="true" ma:list="{b0895196-0a8f-43a7-9b6c-41eeae9874b3}" ma:internalName="TaxCatchAll" ma:showField="CatchAllData" ma:web="c00e84f8-d27d-4a88-9238-e8ac26935f6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FirstName xmlns="4fac8261-9e7f-49bd-9ad1-3d8ff24d3444" xsi:nil="true"/>
    <LastName xmlns="4fac8261-9e7f-49bd-9ad1-3d8ff24d3444" xsi:nil="true"/>
    <TaxCatchAll xmlns="c00e84f8-d27d-4a88-9238-e8ac26935f62" xsi:nil="true"/>
    <lcf76f155ced4ddcb4097134ff3c332f xmlns="4fac8261-9e7f-49bd-9ad1-3d8ff24d3444">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00C102EB-2CDA-4742-A33E-34E8D4771425}"/>
</file>

<file path=customXml/itemProps2.xml><?xml version="1.0" encoding="utf-8"?>
<ds:datastoreItem xmlns:ds="http://schemas.openxmlformats.org/officeDocument/2006/customXml" ds:itemID="{2D4BF769-2AD4-4CA0-9AC5-2BB4AC2EF489}"/>
</file>

<file path=customXml/itemProps3.xml><?xml version="1.0" encoding="utf-8"?>
<ds:datastoreItem xmlns:ds="http://schemas.openxmlformats.org/officeDocument/2006/customXml" ds:itemID="{1D4FDF9F-07D8-4B26-A8E9-0081EEB51C84}"/>
</file>

<file path=docProps/app.xml><?xml version="1.0" encoding="utf-8"?>
<Properties xmlns="http://schemas.openxmlformats.org/officeDocument/2006/extended-properties" xmlns:vt="http://schemas.openxmlformats.org/officeDocument/2006/docPropsVTypes">
  <Template>Edge</Template>
  <TotalTime>2880</TotalTime>
  <Words>1251</Words>
  <Application>Microsoft Office PowerPoint</Application>
  <PresentationFormat>On-screen Show (4:3)</PresentationFormat>
  <Paragraphs>185</Paragraphs>
  <Slides>20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Garamond</vt:lpstr>
      <vt:lpstr>Times</vt:lpstr>
      <vt:lpstr>Wingdings</vt:lpstr>
      <vt:lpstr>Edge</vt:lpstr>
      <vt:lpstr>Chapter 1: Introduction</vt:lpstr>
      <vt:lpstr>Introduction</vt:lpstr>
      <vt:lpstr>Introduction Cont.</vt:lpstr>
      <vt:lpstr>International Trade</vt:lpstr>
      <vt:lpstr>Figure 1.1 Gross Domestic Product and Exports in the World Economy, 1970 to 2023 (1970=100). Source: World Bank, World Development Indicators </vt:lpstr>
      <vt:lpstr>Expansion of international trade</vt:lpstr>
      <vt:lpstr>Figure 1.2 Exports as a percentage of GDP, China, Germany and the United States, 1990 to 2022. Source: World Bank, World Development Indicators </vt:lpstr>
      <vt:lpstr>International Trade Cont. </vt:lpstr>
      <vt:lpstr>International Production</vt:lpstr>
      <vt:lpstr>International Production Part 1</vt:lpstr>
      <vt:lpstr>Figure 1.3 Nominal FDI Inflows to Low, Middle and High Income Countries, 1970 to 2022. Source: World Bank, World Development Indicators.</vt:lpstr>
      <vt:lpstr>International Production Part 3</vt:lpstr>
      <vt:lpstr>International Finance</vt:lpstr>
      <vt:lpstr>Figure 1.4. Daily Foreign Exchange Market Turnover and Annualized Multiple of Exports, 1989-2022. Sources: Bank of International Settlements, Triennial Central Bank Surveys, and World Bank, World Development Indicators</vt:lpstr>
      <vt:lpstr>International Finance Cont.</vt:lpstr>
      <vt:lpstr>Impacts on International Development</vt:lpstr>
      <vt:lpstr>Impacts on International Development Part 1</vt:lpstr>
      <vt:lpstr>Table 1.1. Measures of Living Standards, 2022  Sources: databank.worldbank.org; hdi.undp.org</vt:lpstr>
      <vt:lpstr>Larger Realms</vt:lpstr>
      <vt:lpstr>Analytical Elements </vt:lpstr>
    </vt:vector>
  </TitlesOfParts>
  <Company>GMU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dc:title>
  <dc:creator>Kenneth</dc:creator>
  <cp:lastModifiedBy>Robert Starr</cp:lastModifiedBy>
  <cp:revision>122</cp:revision>
  <dcterms:created xsi:type="dcterms:W3CDTF">2009-09-02T15:55:36Z</dcterms:created>
  <dcterms:modified xsi:type="dcterms:W3CDTF">2024-11-18T20:15:47Z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0x010100A8EE24C4ABA1C94593A5D5AEAECA7343</vt:lpwstr>
  </property>
</Properties>
</file>