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sldIdLst>
    <p:sldId id="256" r:id="rId2"/>
    <p:sldId id="283" r:id="rId3"/>
    <p:sldId id="294" r:id="rId4"/>
    <p:sldId id="295" r:id="rId5"/>
    <p:sldId id="288" r:id="rId6"/>
    <p:sldId id="316" r:id="rId7"/>
    <p:sldId id="296" r:id="rId8"/>
    <p:sldId id="298" r:id="rId9"/>
    <p:sldId id="293" r:id="rId10"/>
    <p:sldId id="297" r:id="rId11"/>
    <p:sldId id="299" r:id="rId12"/>
    <p:sldId id="300" r:id="rId13"/>
    <p:sldId id="301" r:id="rId14"/>
    <p:sldId id="302" r:id="rId15"/>
    <p:sldId id="284" r:id="rId16"/>
    <p:sldId id="303" r:id="rId17"/>
    <p:sldId id="285" r:id="rId18"/>
    <p:sldId id="315" r:id="rId19"/>
    <p:sldId id="304" r:id="rId20"/>
    <p:sldId id="286" r:id="rId21"/>
    <p:sldId id="318" r:id="rId22"/>
    <p:sldId id="317" r:id="rId23"/>
    <p:sldId id="305" r:id="rId24"/>
    <p:sldId id="306" r:id="rId25"/>
    <p:sldId id="307" r:id="rId26"/>
    <p:sldId id="308" r:id="rId27"/>
    <p:sldId id="309" r:id="rId28"/>
    <p:sldId id="287" r:id="rId29"/>
    <p:sldId id="310" r:id="rId30"/>
    <p:sldId id="312" r:id="rId31"/>
    <p:sldId id="313" r:id="rId32"/>
    <p:sldId id="320" r:id="rId33"/>
    <p:sldId id="321" r:id="rId34"/>
    <p:sldId id="311" r:id="rId35"/>
    <p:sldId id="291" r:id="rId36"/>
    <p:sldId id="31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7"/>
    <p:restoredTop sz="94452"/>
  </p:normalViewPr>
  <p:slideViewPr>
    <p:cSldViewPr>
      <p:cViewPr varScale="1">
        <p:scale>
          <a:sx n="117" d="100"/>
          <a:sy n="117" d="100"/>
        </p:scale>
        <p:origin x="144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8/14/20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extLst>
      <p:ext uri="{BB962C8B-B14F-4D97-AF65-F5344CB8AC3E}">
        <p14:creationId xmlns:p14="http://schemas.microsoft.com/office/powerpoint/2010/main" val="125852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E530B-BECC-4F2D-8746-69F9494D123D}" type="slidenum">
              <a:rPr lang="en-US" smtClean="0"/>
              <a:pPr/>
              <a:t>36</a:t>
            </a:fld>
            <a:endParaRPr lang="en-US"/>
          </a:p>
        </p:txBody>
      </p:sp>
    </p:spTree>
    <p:extLst>
      <p:ext uri="{BB962C8B-B14F-4D97-AF65-F5344CB8AC3E}">
        <p14:creationId xmlns:p14="http://schemas.microsoft.com/office/powerpoint/2010/main" val="373987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dirty="0"/>
              <a:t>© Kenneth A. Reinert, Cambridge University Press 2021</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dirty="0"/>
              <a:t>© Kenneth A. Reinert, Cambridge University Press 2021</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Chapter 21: </a:t>
            </a:r>
            <a:r>
              <a:rPr lang="en-US" dirty="0"/>
              <a:t>Monetary Unions</a:t>
            </a:r>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Planning the EMU: The Snake</a:t>
            </a:r>
          </a:p>
        </p:txBody>
      </p:sp>
      <p:sp>
        <p:nvSpPr>
          <p:cNvPr id="3" name="Content Placeholder 2"/>
          <p:cNvSpPr>
            <a:spLocks noGrp="1"/>
          </p:cNvSpPr>
          <p:nvPr>
            <p:ph idx="1"/>
          </p:nvPr>
        </p:nvSpPr>
        <p:spPr>
          <a:xfrm>
            <a:off x="457200" y="1295400"/>
            <a:ext cx="8229600" cy="4835525"/>
          </a:xfrm>
        </p:spPr>
        <p:txBody>
          <a:bodyPr/>
          <a:lstStyle/>
          <a:p>
            <a:r>
              <a:rPr lang="en-US" sz="2400" dirty="0"/>
              <a:t>In response to the end of </a:t>
            </a:r>
            <a:r>
              <a:rPr lang="en-US" sz="2400" dirty="0" err="1"/>
              <a:t>Bretton</a:t>
            </a:r>
            <a:r>
              <a:rPr lang="en-US" sz="2400" dirty="0"/>
              <a:t> Woods, the members of the EEC decide to bind their exchange rates within 2.25 percent of each other </a:t>
            </a:r>
          </a:p>
          <a:p>
            <a:r>
              <a:rPr lang="en-US" sz="2400" dirty="0"/>
              <a:t>This became known as the “</a:t>
            </a:r>
            <a:r>
              <a:rPr lang="en-US" sz="2400" dirty="0">
                <a:solidFill>
                  <a:schemeClr val="accent5">
                    <a:lumMod val="50000"/>
                  </a:schemeClr>
                </a:solidFill>
              </a:rPr>
              <a:t>snake in a tunnel</a:t>
            </a:r>
            <a:r>
              <a:rPr lang="en-US" sz="2400" dirty="0"/>
              <a:t>” or “</a:t>
            </a:r>
            <a:r>
              <a:rPr lang="en-US" sz="2400" dirty="0">
                <a:solidFill>
                  <a:schemeClr val="accent5">
                    <a:lumMod val="50000"/>
                  </a:schemeClr>
                </a:solidFill>
              </a:rPr>
              <a:t>snake</a:t>
            </a:r>
            <a:r>
              <a:rPr lang="en-US" sz="2400" dirty="0"/>
              <a:t>”</a:t>
            </a:r>
          </a:p>
          <a:p>
            <a:r>
              <a:rPr lang="en-US" sz="2400" dirty="0"/>
              <a:t>Despite a number of instances when European currencies were forced out of the snake, it continued through 1978</a:t>
            </a:r>
          </a:p>
          <a:p>
            <a:r>
              <a:rPr lang="en-US" sz="2400" dirty="0"/>
              <a:t>In 1977, European Commission President Roy Jenkins called for Europe to return to the Werner vision and adopt </a:t>
            </a:r>
            <a:r>
              <a:rPr lang="en-US" sz="2400" dirty="0">
                <a:solidFill>
                  <a:schemeClr val="accent5">
                    <a:lumMod val="50000"/>
                  </a:schemeClr>
                </a:solidFill>
              </a:rPr>
              <a:t>monetary union </a:t>
            </a:r>
            <a:r>
              <a:rPr lang="en-US" sz="2400" dirty="0"/>
              <a:t>as a goal</a:t>
            </a:r>
          </a:p>
          <a:p>
            <a:r>
              <a:rPr lang="en-US" sz="2400" dirty="0"/>
              <a:t>Negotiations began to create a </a:t>
            </a:r>
            <a:r>
              <a:rPr lang="en-US" sz="2400" dirty="0">
                <a:solidFill>
                  <a:schemeClr val="accent5">
                    <a:lumMod val="50000"/>
                  </a:schemeClr>
                </a:solidFill>
              </a:rPr>
              <a:t>European Monetary System</a:t>
            </a:r>
            <a:r>
              <a:rPr lang="en-US" sz="2400" dirty="0"/>
              <a:t> (EMS) in 1978</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Planning the EMU: The Maastricht Treaty</a:t>
            </a:r>
          </a:p>
        </p:txBody>
      </p:sp>
      <p:sp>
        <p:nvSpPr>
          <p:cNvPr id="3" name="Content Placeholder 2"/>
          <p:cNvSpPr>
            <a:spLocks noGrp="1"/>
          </p:cNvSpPr>
          <p:nvPr>
            <p:ph idx="1"/>
          </p:nvPr>
        </p:nvSpPr>
        <p:spPr/>
        <p:txBody>
          <a:bodyPr/>
          <a:lstStyle/>
          <a:p>
            <a:r>
              <a:rPr lang="en-US" sz="2400" dirty="0"/>
              <a:t>In 1991, a meeting of the European Community took place in the Dutch town of Maastricht.</a:t>
            </a:r>
          </a:p>
          <a:p>
            <a:r>
              <a:rPr lang="en-US" sz="2400" dirty="0"/>
              <a:t>The </a:t>
            </a:r>
            <a:r>
              <a:rPr lang="en-US" sz="2400" dirty="0">
                <a:solidFill>
                  <a:schemeClr val="accent5">
                    <a:lumMod val="50000"/>
                  </a:schemeClr>
                </a:solidFill>
              </a:rPr>
              <a:t>Maastricht Treaty</a:t>
            </a:r>
            <a:r>
              <a:rPr lang="en-US" sz="2400" dirty="0"/>
              <a:t>, agreed to at this meeting, was to serve as a constitution of the new European Union or EU, replacing the Treaty of Rome</a:t>
            </a:r>
          </a:p>
          <a:p>
            <a:r>
              <a:rPr lang="en-US" sz="2400" dirty="0"/>
              <a:t>It was signed in 1992</a:t>
            </a:r>
          </a:p>
          <a:p>
            <a:r>
              <a:rPr lang="en-US" sz="2400" dirty="0"/>
              <a:t>The Maastricht Treaty set 1999 as a target date for the EMU</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Planning for the EMU: The EMI</a:t>
            </a:r>
          </a:p>
        </p:txBody>
      </p:sp>
      <p:sp>
        <p:nvSpPr>
          <p:cNvPr id="3" name="Content Placeholder 2"/>
          <p:cNvSpPr>
            <a:spLocks noGrp="1"/>
          </p:cNvSpPr>
          <p:nvPr>
            <p:ph idx="1"/>
          </p:nvPr>
        </p:nvSpPr>
        <p:spPr/>
        <p:txBody>
          <a:bodyPr/>
          <a:lstStyle/>
          <a:p>
            <a:r>
              <a:rPr lang="en-US" sz="2400" dirty="0"/>
              <a:t>In 1994, as specified by the Maastricht treaty, a </a:t>
            </a:r>
            <a:r>
              <a:rPr lang="en-US" sz="2400" dirty="0">
                <a:solidFill>
                  <a:schemeClr val="accent5">
                    <a:lumMod val="50000"/>
                  </a:schemeClr>
                </a:solidFill>
              </a:rPr>
              <a:t>European Monetary Institute </a:t>
            </a:r>
            <a:r>
              <a:rPr lang="en-US" sz="2400" dirty="0"/>
              <a:t>(EMI) came into being </a:t>
            </a:r>
          </a:p>
          <a:p>
            <a:r>
              <a:rPr lang="en-US" sz="2400" dirty="0"/>
              <a:t>The EMI was to plan for the future European System of Central Banks or ESCB and to plot the course towards monetary integration </a:t>
            </a:r>
          </a:p>
          <a:p>
            <a:r>
              <a:rPr lang="en-US" sz="2400" dirty="0"/>
              <a:t>The EMI was to also monitor the progress of member countries toward meeting a set of </a:t>
            </a:r>
            <a:r>
              <a:rPr lang="en-US" sz="2400" i="1" dirty="0">
                <a:solidFill>
                  <a:schemeClr val="accent5">
                    <a:lumMod val="50000"/>
                  </a:schemeClr>
                </a:solidFill>
              </a:rPr>
              <a:t>convergence criteria</a:t>
            </a:r>
            <a:endParaRPr lang="en-US" sz="2400" dirty="0">
              <a:solidFill>
                <a:schemeClr val="accent5">
                  <a:lumMod val="50000"/>
                </a:schemeClr>
              </a:solidFill>
            </a:endParaRPr>
          </a:p>
          <a:p>
            <a:pPr lvl="1"/>
            <a:r>
              <a:rPr lang="en-US" sz="2000" dirty="0"/>
              <a:t>These criteria concerned </a:t>
            </a:r>
            <a:r>
              <a:rPr lang="en-US" sz="2000" dirty="0">
                <a:solidFill>
                  <a:schemeClr val="accent5">
                    <a:lumMod val="50000"/>
                  </a:schemeClr>
                </a:solidFill>
              </a:rPr>
              <a:t>price stability, levels of government deficits and debt, exchange rate targets, and interest rate targets</a:t>
            </a:r>
            <a:r>
              <a:rPr lang="en-US" sz="2000" dirty="0"/>
              <a:t>.</a:t>
            </a:r>
          </a:p>
          <a:p>
            <a:pPr lvl="1"/>
            <a:r>
              <a:rPr lang="en-US" sz="2000" dirty="0"/>
              <a:t>Government deficits (a flow) were required to be less than 3 percent of gross domestic product</a:t>
            </a:r>
            <a:r>
              <a:rPr lang="en-US" sz="2000" b="1" dirty="0"/>
              <a:t> </a:t>
            </a:r>
            <a:r>
              <a:rPr lang="en-US" sz="2000" dirty="0"/>
              <a:t>(GDP), and government debts (a stock) were required to be less than 60 percent of GDP</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Planning for the EMU: Problems with the EMS</a:t>
            </a:r>
          </a:p>
        </p:txBody>
      </p:sp>
      <p:sp>
        <p:nvSpPr>
          <p:cNvPr id="3" name="Content Placeholder 2"/>
          <p:cNvSpPr>
            <a:spLocks noGrp="1"/>
          </p:cNvSpPr>
          <p:nvPr>
            <p:ph idx="1"/>
          </p:nvPr>
        </p:nvSpPr>
        <p:spPr>
          <a:xfrm>
            <a:off x="457200" y="1447800"/>
            <a:ext cx="8229600" cy="4683125"/>
          </a:xfrm>
        </p:spPr>
        <p:txBody>
          <a:bodyPr/>
          <a:lstStyle/>
          <a:p>
            <a:r>
              <a:rPr lang="en-US" sz="2400" dirty="0"/>
              <a:t>The evolution towards the EMU proved to be more difficult than envisioned</a:t>
            </a:r>
          </a:p>
          <a:p>
            <a:r>
              <a:rPr lang="en-US" sz="2400" dirty="0"/>
              <a:t>In 1990, East and West Germany had reunified and this required unprecedented increases in public expenditure on the part of the German government</a:t>
            </a:r>
          </a:p>
          <a:p>
            <a:r>
              <a:rPr lang="en-US" sz="2400" dirty="0"/>
              <a:t>To prevent the German economy from expanding too quickly, the German central bank pursued a tight or restrictive monetary policy</a:t>
            </a:r>
          </a:p>
          <a:p>
            <a:r>
              <a:rPr lang="en-US" sz="2400" dirty="0"/>
              <a:t>This kept German interest rates high and put downward pressure on the value of other European currencies</a:t>
            </a:r>
          </a:p>
          <a:p>
            <a:r>
              <a:rPr lang="en-US" sz="2400" dirty="0"/>
              <a:t>The EMS par-value system consequently came under pressure</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Implementing the EMU: Final Decisions</a:t>
            </a:r>
          </a:p>
        </p:txBody>
      </p:sp>
      <p:sp>
        <p:nvSpPr>
          <p:cNvPr id="3" name="Content Placeholder 2"/>
          <p:cNvSpPr>
            <a:spLocks noGrp="1"/>
          </p:cNvSpPr>
          <p:nvPr>
            <p:ph idx="1"/>
          </p:nvPr>
        </p:nvSpPr>
        <p:spPr>
          <a:xfrm>
            <a:off x="457200" y="1143000"/>
            <a:ext cx="8229600" cy="4987925"/>
          </a:xfrm>
        </p:spPr>
        <p:txBody>
          <a:bodyPr/>
          <a:lstStyle/>
          <a:p>
            <a:r>
              <a:rPr lang="en-US" sz="2400" dirty="0"/>
              <a:t>In May 1998, the European Council met in Brussels to determine which countries were to take part in the EMU on January 1</a:t>
            </a:r>
            <a:r>
              <a:rPr lang="en-US" sz="2400" baseline="30000" dirty="0"/>
              <a:t>st,</a:t>
            </a:r>
            <a:r>
              <a:rPr lang="en-US" sz="2400" dirty="0"/>
              <a:t> 1999</a:t>
            </a:r>
          </a:p>
          <a:p>
            <a:r>
              <a:rPr lang="en-US" sz="2400" dirty="0"/>
              <a:t>Figure 21.1 plots inflation rates for the six countries ultimately included in the EMU with the highest inflation rates in 1990 </a:t>
            </a:r>
          </a:p>
          <a:p>
            <a:pPr lvl="1"/>
            <a:r>
              <a:rPr lang="en-US" sz="2000" dirty="0"/>
              <a:t>There was a significant degree of convergence in inflation rates between 1990 and 1998</a:t>
            </a:r>
          </a:p>
          <a:p>
            <a:r>
              <a:rPr lang="en-US" sz="2400" dirty="0"/>
              <a:t>The second and third convergence criteria concerned central government deficits and debt</a:t>
            </a:r>
          </a:p>
          <a:p>
            <a:pPr lvl="1"/>
            <a:r>
              <a:rPr lang="en-US" sz="2000" dirty="0"/>
              <a:t>Belgium and Italy did not meet these criteria</a:t>
            </a:r>
          </a:p>
          <a:p>
            <a:r>
              <a:rPr lang="en-US" sz="2400" dirty="0"/>
              <a:t>However, there was a </a:t>
            </a:r>
            <a:r>
              <a:rPr lang="en-US" sz="2400" i="1" dirty="0"/>
              <a:t>political</a:t>
            </a:r>
            <a:r>
              <a:rPr lang="en-US" sz="2400" dirty="0"/>
              <a:t> decision made to admit these countries, as well as Greece in 2001</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21.1 Inflation rates (GDP price deflator) in selected euro countries, 1990–1998</a:t>
            </a:r>
            <a:endParaRPr lang="en-US" sz="3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5" descr="D:\Upload_Haripriya\05-07-2020\reinert\JPEG\Kenneth A. Reinert_Chapter21\Kenneth A. Reinert_fig. 21_1.jpg">
            <a:extLst>
              <a:ext uri="{FF2B5EF4-FFF2-40B4-BE49-F238E27FC236}">
                <a16:creationId xmlns:a16="http://schemas.microsoft.com/office/drawing/2014/main" id="{AA97C5DB-25E7-4041-A515-78C3A112E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12" y="1417638"/>
            <a:ext cx="630237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70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European Central Bank</a:t>
            </a:r>
          </a:p>
        </p:txBody>
      </p:sp>
      <p:sp>
        <p:nvSpPr>
          <p:cNvPr id="3" name="Content Placeholder 2"/>
          <p:cNvSpPr>
            <a:spLocks noGrp="1"/>
          </p:cNvSpPr>
          <p:nvPr>
            <p:ph idx="1"/>
          </p:nvPr>
        </p:nvSpPr>
        <p:spPr/>
        <p:txBody>
          <a:bodyPr/>
          <a:lstStyle/>
          <a:p>
            <a:r>
              <a:rPr lang="en-US" sz="2400" dirty="0"/>
              <a:t>The centerpiece of the EMU is the Frankfurt-based </a:t>
            </a:r>
            <a:r>
              <a:rPr lang="en-US" sz="2400" dirty="0">
                <a:solidFill>
                  <a:schemeClr val="accent5">
                    <a:lumMod val="50000"/>
                  </a:schemeClr>
                </a:solidFill>
              </a:rPr>
              <a:t>European Central Bank </a:t>
            </a:r>
            <a:r>
              <a:rPr lang="en-US" sz="2400" dirty="0"/>
              <a:t>(ECB)</a:t>
            </a:r>
          </a:p>
          <a:p>
            <a:r>
              <a:rPr lang="en-US" sz="2400" dirty="0"/>
              <a:t>As specified in the Maastricht Treaty, the primary objective of the ECB in its monetary policy decisions is to maintain </a:t>
            </a:r>
            <a:r>
              <a:rPr lang="en-US" sz="2400" i="1" dirty="0">
                <a:solidFill>
                  <a:schemeClr val="accent5">
                    <a:lumMod val="50000"/>
                  </a:schemeClr>
                </a:solidFill>
              </a:rPr>
              <a:t>price stability </a:t>
            </a:r>
            <a:r>
              <a:rPr lang="en-US" sz="2400" dirty="0"/>
              <a:t>within the EMU </a:t>
            </a:r>
          </a:p>
          <a:p>
            <a:pPr lvl="1"/>
            <a:r>
              <a:rPr lang="en-US" sz="2000" dirty="0"/>
              <a:t>The ECB is required to maintain annual increases in a Harmonized Index of Consumer Prices (HICP) at or below 2 percent</a:t>
            </a:r>
          </a:p>
          <a:p>
            <a:r>
              <a:rPr lang="en-US" sz="2400" dirty="0"/>
              <a:t>This is widely regarded as a very stringent rule</a:t>
            </a:r>
          </a:p>
          <a:p>
            <a:r>
              <a:rPr lang="en-US" sz="2400" dirty="0"/>
              <a:t>The </a:t>
            </a:r>
            <a:r>
              <a:rPr lang="en-US" sz="2400" i="1" dirty="0"/>
              <a:t>organizational structure </a:t>
            </a:r>
            <a:r>
              <a:rPr lang="en-US" sz="2400" dirty="0"/>
              <a:t>of the ECB is presented in Figure 19.2</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560982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Figure 21.2: Organizational Structure of the ECB</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D:\Upload_Haripriya\05-07-2020\reinert\JPEG\Kenneth A. Reinert_Chapter21\Kenneth A. Reinert_fig. 21_2.jpg">
            <a:extLst>
              <a:ext uri="{FF2B5EF4-FFF2-40B4-BE49-F238E27FC236}">
                <a16:creationId xmlns:a16="http://schemas.microsoft.com/office/drawing/2014/main" id="{3E6D1645-A80A-D34C-9677-E93B04B79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33" y="2057400"/>
            <a:ext cx="6721534"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15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ECB “Euro Tower"</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1371600"/>
            <a:ext cx="3886200" cy="4419600"/>
          </a:xfrm>
        </p:spPr>
      </p:pic>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068246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Euro</a:t>
            </a:r>
          </a:p>
        </p:txBody>
      </p:sp>
      <p:sp>
        <p:nvSpPr>
          <p:cNvPr id="3" name="Content Placeholder 2"/>
          <p:cNvSpPr>
            <a:spLocks noGrp="1"/>
          </p:cNvSpPr>
          <p:nvPr>
            <p:ph idx="1"/>
          </p:nvPr>
        </p:nvSpPr>
        <p:spPr/>
        <p:txBody>
          <a:bodyPr/>
          <a:lstStyle/>
          <a:p>
            <a:r>
              <a:rPr lang="en-US" sz="2400" dirty="0"/>
              <a:t>The euro was launched in January 1999 </a:t>
            </a:r>
          </a:p>
          <a:p>
            <a:r>
              <a:rPr lang="en-US" sz="2400" dirty="0"/>
              <a:t>EMU member exchange rates became “irrevocably” locked, and monetary policy was transferred to the ECB</a:t>
            </a:r>
          </a:p>
          <a:p>
            <a:r>
              <a:rPr lang="en-US" sz="2400" dirty="0"/>
              <a:t>The value of the euro was initially set at 0.85 €/US$ or 1.18 US$/€ in a flexible exchange rate regime</a:t>
            </a:r>
          </a:p>
          <a:p>
            <a:r>
              <a:rPr lang="en-US" sz="2400" dirty="0"/>
              <a:t>As seen in Figure 21.3, the euro’s value initially fell against the US dollar and the Japanese yen, despite predictions that it would appreciate</a:t>
            </a:r>
          </a:p>
          <a:p>
            <a:r>
              <a:rPr lang="en-US" sz="2400" dirty="0"/>
              <a:t>From 2001 through 2008, the euro strengthened against the yen and dollar, but with the onset of crises in selected euro countries, the euro began to weaken again</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04714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Analytical Elements </a:t>
            </a:r>
          </a:p>
        </p:txBody>
      </p:sp>
      <p:sp>
        <p:nvSpPr>
          <p:cNvPr id="3" name="Content Placeholder 2"/>
          <p:cNvSpPr>
            <a:spLocks noGrp="1"/>
          </p:cNvSpPr>
          <p:nvPr>
            <p:ph idx="1"/>
          </p:nvPr>
        </p:nvSpPr>
        <p:spPr/>
        <p:txBody>
          <a:bodyPr/>
          <a:lstStyle/>
          <a:p>
            <a:r>
              <a:rPr lang="en-US" dirty="0"/>
              <a:t>Countries</a:t>
            </a:r>
          </a:p>
          <a:p>
            <a:r>
              <a:rPr lang="en-US" dirty="0"/>
              <a:t>Currencies</a:t>
            </a:r>
          </a:p>
          <a:p>
            <a:r>
              <a:rPr lang="en-US" dirty="0"/>
              <a:t>Financial assets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21.3 The euro/US dollar and euro/100 yen exchange rates, 1999–2019</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D:\Upload_Haripriya\05-07-2020\reinert\JPEG\Kenneth A. Reinert_Chapter21\Kenneth A. Reinert_fig. 21_3.jpg">
            <a:extLst>
              <a:ext uri="{FF2B5EF4-FFF2-40B4-BE49-F238E27FC236}">
                <a16:creationId xmlns:a16="http://schemas.microsoft.com/office/drawing/2014/main" id="{93D31134-6834-DD4C-9765-585DA0FB1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81" y="1395867"/>
            <a:ext cx="6421437"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724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7BC5-3B3A-F643-B733-07423A763E80}"/>
              </a:ext>
            </a:extLst>
          </p:cNvPr>
          <p:cNvSpPr>
            <a:spLocks noGrp="1"/>
          </p:cNvSpPr>
          <p:nvPr>
            <p:ph type="title"/>
          </p:nvPr>
        </p:nvSpPr>
        <p:spPr/>
        <p:txBody>
          <a:bodyPr/>
          <a:lstStyle/>
          <a:p>
            <a:r>
              <a:rPr lang="en-US" dirty="0"/>
              <a:t>The Euro	</a:t>
            </a:r>
          </a:p>
        </p:txBody>
      </p:sp>
      <p:sp>
        <p:nvSpPr>
          <p:cNvPr id="3" name="Content Placeholder 2">
            <a:extLst>
              <a:ext uri="{FF2B5EF4-FFF2-40B4-BE49-F238E27FC236}">
                <a16:creationId xmlns:a16="http://schemas.microsoft.com/office/drawing/2014/main" id="{D8460AED-983F-3446-A4B5-E5258D953EFC}"/>
              </a:ext>
            </a:extLst>
          </p:cNvPr>
          <p:cNvSpPr>
            <a:spLocks noGrp="1"/>
          </p:cNvSpPr>
          <p:nvPr>
            <p:ph idx="1"/>
          </p:nvPr>
        </p:nvSpPr>
        <p:spPr/>
        <p:txBody>
          <a:bodyPr/>
          <a:lstStyle/>
          <a:p>
            <a:r>
              <a:rPr lang="en-US" sz="2400" dirty="0"/>
              <a:t>The HICP inflation rate in the euro area is presented in Figure 21.4.</a:t>
            </a:r>
          </a:p>
          <a:p>
            <a:r>
              <a:rPr lang="en-US" sz="2400" dirty="0"/>
              <a:t>From the anti-inflationary point of view, the ECB was able to keep the annual change in the HICP below 2.0 percent (with the exceptions of 2008, 2011, and 2012). But there were two near-deflationary episodes (in 2009 and 2014-16)</a:t>
            </a:r>
          </a:p>
          <a:p>
            <a:endParaRPr lang="en-US" sz="2400" dirty="0"/>
          </a:p>
          <a:p>
            <a:endParaRPr lang="en-US" sz="2400" dirty="0"/>
          </a:p>
        </p:txBody>
      </p:sp>
      <p:sp>
        <p:nvSpPr>
          <p:cNvPr id="4" name="Footer Placeholder 3">
            <a:extLst>
              <a:ext uri="{FF2B5EF4-FFF2-40B4-BE49-F238E27FC236}">
                <a16:creationId xmlns:a16="http://schemas.microsoft.com/office/drawing/2014/main" id="{BD6ED9F9-F7BA-6C4B-847B-CD3B3D9F34C7}"/>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734838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7901-6782-CE4E-B109-3E6E1F617F1C}"/>
              </a:ext>
            </a:extLst>
          </p:cNvPr>
          <p:cNvSpPr>
            <a:spLocks noGrp="1"/>
          </p:cNvSpPr>
          <p:nvPr>
            <p:ph type="title"/>
          </p:nvPr>
        </p:nvSpPr>
        <p:spPr/>
        <p:txBody>
          <a:bodyPr/>
          <a:lstStyle/>
          <a:p>
            <a:r>
              <a:rPr lang="en-US" sz="2800" dirty="0"/>
              <a:t>Figure 21.4 Annual inflation rate in euro area, 1999–2018 (percentage change in HICP)</a:t>
            </a:r>
          </a:p>
        </p:txBody>
      </p:sp>
      <p:sp>
        <p:nvSpPr>
          <p:cNvPr id="4" name="Footer Placeholder 3">
            <a:extLst>
              <a:ext uri="{FF2B5EF4-FFF2-40B4-BE49-F238E27FC236}">
                <a16:creationId xmlns:a16="http://schemas.microsoft.com/office/drawing/2014/main" id="{5C31147D-36F1-024B-BD6D-6357251BAAD0}"/>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D:\Upload_Haripriya\05-07-2020\reinert\JPEG\Kenneth A. Reinert_Chapter21\Kenneth A. Reinert_fig. 21_4.jpg">
            <a:extLst>
              <a:ext uri="{FF2B5EF4-FFF2-40B4-BE49-F238E27FC236}">
                <a16:creationId xmlns:a16="http://schemas.microsoft.com/office/drawing/2014/main" id="{B4D5A856-408A-FA47-BA25-525E8E78F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638175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36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Optimum Currency Areas and Adjustment in the EMU</a:t>
            </a:r>
          </a:p>
        </p:txBody>
      </p:sp>
      <p:sp>
        <p:nvSpPr>
          <p:cNvPr id="3" name="Content Placeholder 2"/>
          <p:cNvSpPr>
            <a:spLocks noGrp="1"/>
          </p:cNvSpPr>
          <p:nvPr>
            <p:ph idx="1"/>
          </p:nvPr>
        </p:nvSpPr>
        <p:spPr>
          <a:xfrm>
            <a:off x="457200" y="1752600"/>
            <a:ext cx="8229600" cy="4378325"/>
          </a:xfrm>
        </p:spPr>
        <p:txBody>
          <a:bodyPr/>
          <a:lstStyle/>
          <a:p>
            <a:r>
              <a:rPr lang="en-US" sz="2000" dirty="0"/>
              <a:t>An </a:t>
            </a:r>
            <a:r>
              <a:rPr lang="en-US" sz="2000" b="1" dirty="0">
                <a:solidFill>
                  <a:schemeClr val="accent5">
                    <a:lumMod val="50000"/>
                  </a:schemeClr>
                </a:solidFill>
              </a:rPr>
              <a:t>optimum currency area </a:t>
            </a:r>
            <a:r>
              <a:rPr lang="en-US" sz="2000" dirty="0"/>
              <a:t>is a collection of countries characterized by the following</a:t>
            </a:r>
          </a:p>
          <a:p>
            <a:pPr lvl="1"/>
            <a:r>
              <a:rPr lang="en-US" sz="1800" dirty="0">
                <a:solidFill>
                  <a:schemeClr val="accent5">
                    <a:lumMod val="50000"/>
                  </a:schemeClr>
                </a:solidFill>
              </a:rPr>
              <a:t>Well-integrated factor markets</a:t>
            </a:r>
          </a:p>
          <a:p>
            <a:pPr lvl="1"/>
            <a:r>
              <a:rPr lang="en-US" sz="1800" dirty="0">
                <a:solidFill>
                  <a:schemeClr val="accent5">
                    <a:lumMod val="50000"/>
                  </a:schemeClr>
                </a:solidFill>
              </a:rPr>
              <a:t>Well-integrated fiscal systems</a:t>
            </a:r>
          </a:p>
          <a:p>
            <a:pPr lvl="1"/>
            <a:r>
              <a:rPr lang="en-US" sz="1800" dirty="0">
                <a:solidFill>
                  <a:schemeClr val="accent5">
                    <a:lumMod val="50000"/>
                  </a:schemeClr>
                </a:solidFill>
              </a:rPr>
              <a:t>Economic disturbances that affect each country in a symmetrical manner</a:t>
            </a:r>
          </a:p>
          <a:p>
            <a:r>
              <a:rPr lang="en-US" sz="2000" dirty="0"/>
              <a:t>It is not clear that the EMU is an optimum currency area</a:t>
            </a:r>
          </a:p>
          <a:p>
            <a:pPr lvl="1"/>
            <a:r>
              <a:rPr lang="en-US" sz="1800" dirty="0"/>
              <a:t>There are limits to the mobility of labor and physical capital among the countries of the EMU</a:t>
            </a:r>
          </a:p>
          <a:p>
            <a:pPr lvl="1"/>
            <a:r>
              <a:rPr lang="en-US" sz="1800" dirty="0"/>
              <a:t>The budget of the EU is relatively small in proportion to the size of the economies involved, indicating a lack of fiscal integration of the EMU economy</a:t>
            </a:r>
          </a:p>
          <a:p>
            <a:pPr lvl="1"/>
            <a:r>
              <a:rPr lang="en-US" sz="1800" dirty="0"/>
              <a:t>Business cycles among the members of the EMU are somewhat asymmetrical </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576737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Adjustment in the EMU</a:t>
            </a:r>
          </a:p>
        </p:txBody>
      </p:sp>
      <p:sp>
        <p:nvSpPr>
          <p:cNvPr id="3" name="Content Placeholder 2"/>
          <p:cNvSpPr>
            <a:spLocks noGrp="1"/>
          </p:cNvSpPr>
          <p:nvPr>
            <p:ph idx="1"/>
          </p:nvPr>
        </p:nvSpPr>
        <p:spPr>
          <a:xfrm>
            <a:off x="457200" y="1524000"/>
            <a:ext cx="8229600" cy="4606925"/>
          </a:xfrm>
        </p:spPr>
        <p:txBody>
          <a:bodyPr/>
          <a:lstStyle/>
          <a:p>
            <a:r>
              <a:rPr lang="en-US" sz="2400" dirty="0"/>
              <a:t>The absence of an optimum currency area in the EMU leaves some room for worry over how economic adjustment will occur within it </a:t>
            </a:r>
          </a:p>
          <a:p>
            <a:r>
              <a:rPr lang="en-US" sz="2400" dirty="0"/>
              <a:t>In a face of a recession in one country, unemployment can be addressed in four ways:</a:t>
            </a:r>
          </a:p>
          <a:p>
            <a:pPr lvl="1"/>
            <a:r>
              <a:rPr lang="en-US" sz="2000" dirty="0">
                <a:solidFill>
                  <a:schemeClr val="accent5">
                    <a:lumMod val="50000"/>
                  </a:schemeClr>
                </a:solidFill>
              </a:rPr>
              <a:t>An overall decline in wage rates leading to increases in quantity demanded for labor </a:t>
            </a:r>
          </a:p>
          <a:p>
            <a:pPr lvl="1"/>
            <a:r>
              <a:rPr lang="en-US" sz="2000" dirty="0">
                <a:solidFill>
                  <a:schemeClr val="accent5">
                    <a:lumMod val="50000"/>
                  </a:schemeClr>
                </a:solidFill>
              </a:rPr>
              <a:t>Labor mobility out of areas of unemployment </a:t>
            </a:r>
          </a:p>
          <a:p>
            <a:pPr lvl="1"/>
            <a:r>
              <a:rPr lang="en-US" sz="2000" dirty="0">
                <a:solidFill>
                  <a:schemeClr val="accent5">
                    <a:lumMod val="50000"/>
                  </a:schemeClr>
                </a:solidFill>
              </a:rPr>
              <a:t>Expansionary monetary policy (at the EU level) </a:t>
            </a:r>
          </a:p>
          <a:p>
            <a:pPr lvl="1"/>
            <a:r>
              <a:rPr lang="en-US" sz="2000" dirty="0">
                <a:solidFill>
                  <a:schemeClr val="accent5">
                    <a:lumMod val="50000"/>
                  </a:schemeClr>
                </a:solidFill>
              </a:rPr>
              <a:t>Expansionary fiscal policies (at the member country level)</a:t>
            </a:r>
          </a:p>
          <a:p>
            <a:pPr lvl="0"/>
            <a:r>
              <a:rPr lang="en-US" sz="2400" dirty="0"/>
              <a:t>In practice, these adjustment pathways prove to be difficult</a:t>
            </a:r>
          </a:p>
          <a:p>
            <a:endParaRPr lang="en-US" sz="2400" dirty="0"/>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321912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Adjustment in the EMU</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4683125"/>
              </a:xfrm>
            </p:spPr>
            <p:txBody>
              <a:bodyPr/>
              <a:lstStyle/>
              <a:p>
                <a:r>
                  <a:rPr lang="en-US" sz="2400" dirty="0"/>
                  <a:t>Adjustment via wages can be understood with reference to the following:</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𝐹𝑜𝑟𝑒𝑖𝑔𝑛</m:t>
                      </m:r>
                      <m:r>
                        <a:rPr lang="en-US" sz="2400" b="0" i="1" smtClean="0">
                          <a:latin typeface="Cambria Math"/>
                        </a:rPr>
                        <m:t> </m:t>
                      </m:r>
                      <m:r>
                        <a:rPr lang="en-US" sz="2400" b="0" i="1" smtClean="0">
                          <a:latin typeface="Cambria Math"/>
                        </a:rPr>
                        <m:t>𝑐𝑢𝑟𝑟𝑒𝑛𝑐𝑦</m:t>
                      </m:r>
                      <m:r>
                        <a:rPr lang="en-US" sz="2400" b="0" i="1" smtClean="0">
                          <a:latin typeface="Cambria Math"/>
                        </a:rPr>
                        <m:t> </m:t>
                      </m:r>
                      <m:r>
                        <a:rPr lang="en-US" sz="2400" b="0" i="1" smtClean="0">
                          <a:latin typeface="Cambria Math"/>
                        </a:rPr>
                        <m:t>𝑤𝑎𝑔𝑒</m:t>
                      </m:r>
                      <m:r>
                        <a:rPr lang="en-US" sz="2400" b="0" i="1" smtClean="0">
                          <a:latin typeface="Cambria Math"/>
                        </a:rPr>
                        <m:t> </m:t>
                      </m:r>
                      <m:r>
                        <a:rPr lang="en-US" sz="2400" b="0" i="1" smtClean="0">
                          <a:latin typeface="Cambria Math"/>
                        </a:rPr>
                        <m:t>𝑓𝑜𝑟</m:t>
                      </m:r>
                      <m:r>
                        <a:rPr lang="en-US" sz="2400" b="0" i="1" smtClean="0">
                          <a:latin typeface="Cambria Math"/>
                        </a:rPr>
                        <m:t> </m:t>
                      </m:r>
                      <m:r>
                        <a:rPr lang="en-US" sz="2400" b="0" i="1" smtClean="0">
                          <a:latin typeface="Cambria Math"/>
                        </a:rPr>
                        <m:t>𝑚𝑒𝑚𝑏𝑒𝑟</m:t>
                      </m:r>
                      <m:r>
                        <a:rPr lang="en-US" sz="2400" b="0" i="1" smtClean="0">
                          <a:latin typeface="Cambria Math"/>
                        </a:rPr>
                        <m:t> </m:t>
                      </m:r>
                      <m:r>
                        <a:rPr lang="en-US" sz="2400" b="0" i="1" smtClean="0">
                          <a:latin typeface="Cambria Math"/>
                        </a:rPr>
                        <m:t>𝑖</m:t>
                      </m:r>
                      <m:r>
                        <a:rPr lang="en-US" sz="2400" b="0" i="1" smtClean="0">
                          <a:latin typeface="Cambria Math"/>
                        </a:rPr>
                        <m:t>= </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𝑒</m:t>
                          </m:r>
                        </m:den>
                      </m:f>
                      <m:r>
                        <a:rPr lang="en-US" sz="2400" dirty="0">
                          <a:latin typeface="Cambria Math"/>
                          <a:ea typeface="Cambria Math"/>
                        </a:rPr>
                        <m:t>×</m:t>
                      </m:r>
                      <m:f>
                        <m:fPr>
                          <m:ctrlPr>
                            <a:rPr lang="en-US" sz="2400" i="1" dirty="0" smtClean="0">
                              <a:latin typeface="Cambria Math" panose="02040503050406030204" pitchFamily="18" charset="0"/>
                              <a:ea typeface="Cambria Math"/>
                            </a:rPr>
                          </m:ctrlPr>
                        </m:fPr>
                        <m:num>
                          <m:sSub>
                            <m:sSubPr>
                              <m:ctrlPr>
                                <a:rPr lang="en-US" sz="2400" i="1" dirty="0" smtClean="0">
                                  <a:latin typeface="Cambria Math" panose="02040503050406030204" pitchFamily="18" charset="0"/>
                                  <a:ea typeface="Cambria Math"/>
                                </a:rPr>
                              </m:ctrlPr>
                            </m:sSubPr>
                            <m:e>
                              <m:r>
                                <a:rPr lang="en-US" sz="2400" b="0" i="1" dirty="0" smtClean="0">
                                  <a:latin typeface="Cambria Math"/>
                                  <a:ea typeface="Cambria Math"/>
                                </a:rPr>
                                <m:t>𝑤</m:t>
                              </m:r>
                            </m:e>
                            <m:sub>
                              <m:r>
                                <a:rPr lang="en-US" sz="2400" b="0" i="1" dirty="0" smtClean="0">
                                  <a:latin typeface="Cambria Math"/>
                                  <a:ea typeface="Cambria Math"/>
                                </a:rPr>
                                <m:t>𝑖</m:t>
                              </m:r>
                            </m:sub>
                          </m:sSub>
                        </m:num>
                        <m:den>
                          <m:r>
                            <a:rPr lang="en-US" sz="2400" b="0" i="1" dirty="0" smtClean="0">
                              <a:latin typeface="Cambria Math"/>
                              <a:ea typeface="Cambria Math"/>
                            </a:rPr>
                            <m:t>𝑃</m:t>
                          </m:r>
                        </m:den>
                      </m:f>
                    </m:oMath>
                  </m:oMathPara>
                </a14:m>
                <a:endParaRPr lang="en-US" sz="2400" dirty="0"/>
              </a:p>
              <a:p>
                <a:r>
                  <a:rPr lang="en-US" sz="2400" dirty="0"/>
                  <a:t>With the EMU in place, the foreign currency wage can no longer be reduced by national currency depreciations (increase in </a:t>
                </a:r>
                <a:r>
                  <a:rPr lang="en-US" sz="2400" i="1" dirty="0"/>
                  <a:t>e</a:t>
                </a:r>
                <a:r>
                  <a:rPr lang="en-US" sz="2400" dirty="0"/>
                  <a:t>)</a:t>
                </a:r>
              </a:p>
              <a:p>
                <a:r>
                  <a:rPr lang="en-US" sz="2400" dirty="0"/>
                  <a:t>An increase in the EMU-wide price level (</a:t>
                </a:r>
                <a:r>
                  <a:rPr lang="en-US" sz="2400" i="1" dirty="0"/>
                  <a:t>P</a:t>
                </a:r>
                <a:r>
                  <a:rPr lang="en-US" sz="2400" dirty="0"/>
                  <a:t>) is ruled out by the policy of the ECB</a:t>
                </a:r>
              </a:p>
              <a:p>
                <a:r>
                  <a:rPr lang="en-US" sz="2400" dirty="0"/>
                  <a:t>A decrease in the nominal wage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𝑤</m:t>
                        </m:r>
                      </m:e>
                      <m:sub>
                        <m:r>
                          <a:rPr lang="en-US" sz="2400" b="0" i="1" smtClean="0">
                            <a:latin typeface="Cambria Math"/>
                          </a:rPr>
                          <m:t>𝑖</m:t>
                        </m:r>
                      </m:sub>
                    </m:sSub>
                  </m:oMath>
                </a14:m>
                <a:r>
                  <a:rPr lang="en-US" sz="2400" dirty="0"/>
                  <a:t>) is difficult because these tend to be downward inflexible in the EMU</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4683125"/>
              </a:xfrm>
              <a:blipFill rotWithShape="1">
                <a:blip r:embed="rId2"/>
                <a:stretch>
                  <a:fillRect l="-222" t="-911"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727618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Adjustment in the EMU</a:t>
            </a:r>
          </a:p>
        </p:txBody>
      </p:sp>
      <p:sp>
        <p:nvSpPr>
          <p:cNvPr id="3" name="Content Placeholder 2"/>
          <p:cNvSpPr>
            <a:spLocks noGrp="1"/>
          </p:cNvSpPr>
          <p:nvPr>
            <p:ph idx="1"/>
          </p:nvPr>
        </p:nvSpPr>
        <p:spPr>
          <a:xfrm>
            <a:off x="457200" y="1447800"/>
            <a:ext cx="8229600" cy="4683125"/>
          </a:xfrm>
        </p:spPr>
        <p:txBody>
          <a:bodyPr/>
          <a:lstStyle/>
          <a:p>
            <a:r>
              <a:rPr lang="en-US" sz="2400" dirty="0"/>
              <a:t>Adjustment via labor mobility is limited in the EMU</a:t>
            </a:r>
          </a:p>
          <a:p>
            <a:r>
              <a:rPr lang="en-US" sz="2400" dirty="0"/>
              <a:t>Adjustment via monetary policy is limited by the ECB’s rules of operation</a:t>
            </a:r>
          </a:p>
          <a:p>
            <a:r>
              <a:rPr lang="en-US" sz="2400" dirty="0"/>
              <a:t>Adjustment via national fiscal policy is limited by the EU’s Stability and Growth Pact that limits deficits and debt</a:t>
            </a:r>
          </a:p>
          <a:p>
            <a:r>
              <a:rPr lang="en-US" sz="2400" dirty="0"/>
              <a:t>These considerations have left some observers worried about how the EMU would operate in practice as a less-than-optimal currency area</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344943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US" sz="4000" dirty="0"/>
              <a:t>The EMU in the Global Financial Crisis</a:t>
            </a:r>
          </a:p>
        </p:txBody>
      </p:sp>
      <p:sp>
        <p:nvSpPr>
          <p:cNvPr id="3" name="Content Placeholder 2"/>
          <p:cNvSpPr>
            <a:spLocks noGrp="1"/>
          </p:cNvSpPr>
          <p:nvPr>
            <p:ph idx="1"/>
          </p:nvPr>
        </p:nvSpPr>
        <p:spPr>
          <a:xfrm>
            <a:off x="457200" y="1295400"/>
            <a:ext cx="8229600" cy="4835525"/>
          </a:xfrm>
        </p:spPr>
        <p:txBody>
          <a:bodyPr/>
          <a:lstStyle/>
          <a:p>
            <a:r>
              <a:rPr lang="en-US" sz="2400" dirty="0"/>
              <a:t>The GFC hit European shores in 2008 with bankruptcy and rescue of the London-based AIG Financial Products.</a:t>
            </a:r>
          </a:p>
          <a:p>
            <a:r>
              <a:rPr lang="en-US" sz="2400" dirty="0"/>
              <a:t>The initial response of the ECB was to </a:t>
            </a:r>
            <a:r>
              <a:rPr lang="en-US" sz="2400" i="1" dirty="0"/>
              <a:t>tighten</a:t>
            </a:r>
            <a:r>
              <a:rPr lang="en-US" sz="2400" dirty="0"/>
              <a:t> monetary policy in the middle of 2008, but circumstances forced it to quickly change course as the Eurozone entered into recession.</a:t>
            </a:r>
          </a:p>
          <a:p>
            <a:r>
              <a:rPr lang="en-US" sz="2400" dirty="0"/>
              <a:t>The difficulties hit a sub-group of countries (Greece, Italy, Ireland, Portugal, and Spain) known as </a:t>
            </a:r>
            <a:r>
              <a:rPr lang="en-US" sz="2400" dirty="0">
                <a:solidFill>
                  <a:schemeClr val="accent5">
                    <a:lumMod val="50000"/>
                  </a:schemeClr>
                </a:solidFill>
              </a:rPr>
              <a:t>GIIPS</a:t>
            </a:r>
          </a:p>
          <a:p>
            <a:pPr lvl="1"/>
            <a:r>
              <a:rPr lang="en-US" sz="2000" dirty="0"/>
              <a:t>The ramifications of these issues on external accounts can be seen in Figure 21.5, which reports their current account balances</a:t>
            </a:r>
          </a:p>
          <a:p>
            <a:pPr lvl="1"/>
            <a:r>
              <a:rPr lang="en-US" sz="2000" dirty="0"/>
              <a:t>Countries are experiencing long-term current account deficits through 2008, some of large magnitudes relative to GDP</a:t>
            </a:r>
            <a:endParaRPr lang="en-US" sz="2400" dirty="0"/>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902419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21.5: Current Account Balances in the GIIPS countries, 1999-2017 (percentage of GDP)</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D:\Upload_Haripriya\05-07-2020\reinert\JPEG\Kenneth A. Reinert_Chapter21\Kenneth A. Reinert_fig. 21_5.jpg">
            <a:extLst>
              <a:ext uri="{FF2B5EF4-FFF2-40B4-BE49-F238E27FC236}">
                <a16:creationId xmlns:a16="http://schemas.microsoft.com/office/drawing/2014/main" id="{99D3D094-E07D-3B4D-8CCB-D04BE679A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681" y="1380075"/>
            <a:ext cx="61166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810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EMU in the Global Financial Crisis</a:t>
            </a:r>
            <a:endParaRPr lang="en-US" sz="3800" dirty="0"/>
          </a:p>
        </p:txBody>
      </p:sp>
      <p:sp>
        <p:nvSpPr>
          <p:cNvPr id="3" name="Content Placeholder 2"/>
          <p:cNvSpPr>
            <a:spLocks noGrp="1"/>
          </p:cNvSpPr>
          <p:nvPr>
            <p:ph idx="1"/>
          </p:nvPr>
        </p:nvSpPr>
        <p:spPr/>
        <p:txBody>
          <a:bodyPr/>
          <a:lstStyle/>
          <a:p>
            <a:r>
              <a:rPr lang="en-US" sz="2400" dirty="0"/>
              <a:t>In mid 2010, first Greece and then Ireland were caught up in market speculation of government or sovereign default</a:t>
            </a:r>
          </a:p>
          <a:p>
            <a:pPr lvl="1"/>
            <a:r>
              <a:rPr lang="en-US" sz="2000" dirty="0"/>
              <a:t>Bond yield spreads widened, with Greece (at approximately 12%) and Ireland and Portugal (at approximately 6 %) paying much higher rates than Germany (at approximately 2%) on new 10-year bond issues</a:t>
            </a:r>
          </a:p>
          <a:p>
            <a:r>
              <a:rPr lang="en-US" sz="2400" dirty="0"/>
              <a:t>The EU set up the </a:t>
            </a:r>
            <a:r>
              <a:rPr lang="en-US" sz="2400" dirty="0">
                <a:solidFill>
                  <a:schemeClr val="accent5">
                    <a:lumMod val="50000"/>
                  </a:schemeClr>
                </a:solidFill>
              </a:rPr>
              <a:t>European Financial Stability Facility (EFSF) </a:t>
            </a:r>
            <a:r>
              <a:rPr lang="en-US" sz="2400" dirty="0"/>
              <a:t>and it and the IMF began to commit funds in order to help soothe the markets </a:t>
            </a:r>
          </a:p>
          <a:p>
            <a:r>
              <a:rPr lang="en-US" sz="2400" dirty="0"/>
              <a:t>Eventually, the EFSF morphed into the </a:t>
            </a:r>
            <a:r>
              <a:rPr lang="en-US" sz="2400" dirty="0">
                <a:solidFill>
                  <a:schemeClr val="accent5">
                    <a:lumMod val="50000"/>
                  </a:schemeClr>
                </a:solidFill>
              </a:rPr>
              <a:t>European Stability Mechanism (ESM),</a:t>
            </a:r>
            <a:r>
              <a:rPr lang="en-US" sz="2400" dirty="0"/>
              <a:t> a permanent bail-out fund</a:t>
            </a:r>
            <a:endParaRPr lang="en-US" sz="2400" b="1" dirty="0"/>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34026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Introduction</a:t>
            </a:r>
          </a:p>
        </p:txBody>
      </p:sp>
      <p:sp>
        <p:nvSpPr>
          <p:cNvPr id="3" name="Content Placeholder 2"/>
          <p:cNvSpPr>
            <a:spLocks noGrp="1"/>
          </p:cNvSpPr>
          <p:nvPr>
            <p:ph idx="1"/>
          </p:nvPr>
        </p:nvSpPr>
        <p:spPr>
          <a:xfrm>
            <a:off x="457200" y="1295400"/>
            <a:ext cx="8229600" cy="4835525"/>
          </a:xfrm>
        </p:spPr>
        <p:txBody>
          <a:bodyPr/>
          <a:lstStyle/>
          <a:p>
            <a:r>
              <a:rPr lang="en-US" sz="2400" b="1" dirty="0">
                <a:solidFill>
                  <a:schemeClr val="accent5">
                    <a:lumMod val="50000"/>
                  </a:schemeClr>
                </a:solidFill>
              </a:rPr>
              <a:t>Monetary unions </a:t>
            </a:r>
            <a:r>
              <a:rPr lang="en-US" sz="2400" dirty="0"/>
              <a:t>are groups of member countries in a common market all using a common currency.</a:t>
            </a:r>
          </a:p>
          <a:p>
            <a:r>
              <a:rPr lang="en-US" sz="2400" dirty="0"/>
              <a:t>The most notable example is the </a:t>
            </a:r>
            <a:r>
              <a:rPr lang="en-US" sz="2400" dirty="0">
                <a:solidFill>
                  <a:schemeClr val="accent5">
                    <a:lumMod val="50000"/>
                  </a:schemeClr>
                </a:solidFill>
              </a:rPr>
              <a:t>European Monetary Unions (EMU)</a:t>
            </a:r>
            <a:r>
              <a:rPr lang="en-US" sz="2400" dirty="0"/>
              <a:t>.</a:t>
            </a:r>
          </a:p>
          <a:p>
            <a:r>
              <a:rPr lang="en-US" sz="2400" dirty="0"/>
              <a:t>Monetary unions also exist in Africa</a:t>
            </a:r>
          </a:p>
          <a:p>
            <a:pPr lvl="1"/>
            <a:r>
              <a:rPr lang="en-US" sz="2000" dirty="0" err="1">
                <a:solidFill>
                  <a:schemeClr val="accent5">
                    <a:lumMod val="50000"/>
                  </a:schemeClr>
                </a:solidFill>
              </a:rPr>
              <a:t>Communauté</a:t>
            </a:r>
            <a:r>
              <a:rPr lang="en-US" sz="2000" dirty="0">
                <a:solidFill>
                  <a:schemeClr val="accent5">
                    <a:lumMod val="50000"/>
                  </a:schemeClr>
                </a:solidFill>
              </a:rPr>
              <a:t> </a:t>
            </a:r>
            <a:r>
              <a:rPr lang="en-US" sz="2000" dirty="0" err="1">
                <a:solidFill>
                  <a:schemeClr val="accent5">
                    <a:lumMod val="50000"/>
                  </a:schemeClr>
                </a:solidFill>
              </a:rPr>
              <a:t>Financière</a:t>
            </a:r>
            <a:r>
              <a:rPr lang="en-US" sz="2000" dirty="0">
                <a:solidFill>
                  <a:schemeClr val="accent5">
                    <a:lumMod val="50000"/>
                  </a:schemeClr>
                </a:solidFill>
              </a:rPr>
              <a:t> </a:t>
            </a:r>
            <a:r>
              <a:rPr lang="en-US" sz="2000" dirty="0" err="1">
                <a:solidFill>
                  <a:schemeClr val="accent5">
                    <a:lumMod val="50000"/>
                  </a:schemeClr>
                </a:solidFill>
              </a:rPr>
              <a:t>Africaine</a:t>
            </a:r>
            <a:r>
              <a:rPr lang="en-US" sz="2000" dirty="0">
                <a:solidFill>
                  <a:schemeClr val="accent5">
                    <a:lumMod val="50000"/>
                  </a:schemeClr>
                </a:solidFill>
              </a:rPr>
              <a:t> (CFA)</a:t>
            </a:r>
            <a:r>
              <a:rPr lang="en-US" sz="2000" dirty="0"/>
              <a:t> franc zone in central and west Africa</a:t>
            </a:r>
          </a:p>
          <a:p>
            <a:pPr lvl="1"/>
            <a:r>
              <a:rPr lang="en-US" sz="2000" dirty="0"/>
              <a:t>The rand zone or </a:t>
            </a:r>
            <a:r>
              <a:rPr lang="en-US" sz="2000" dirty="0">
                <a:solidFill>
                  <a:schemeClr val="accent5">
                    <a:lumMod val="50000"/>
                  </a:schemeClr>
                </a:solidFill>
              </a:rPr>
              <a:t>Common Monetary Area (CMA) </a:t>
            </a:r>
            <a:r>
              <a:rPr lang="en-US" sz="2000" dirty="0"/>
              <a:t>in southern Africa</a:t>
            </a:r>
          </a:p>
          <a:p>
            <a:r>
              <a:rPr lang="en-US" sz="2400" dirty="0"/>
              <a:t>This chapter analyzes the promises and perils of monetary unions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EMU in the Global Financial Crisis</a:t>
            </a:r>
            <a:endParaRPr lang="en-US" sz="3800" dirty="0"/>
          </a:p>
        </p:txBody>
      </p:sp>
      <p:sp>
        <p:nvSpPr>
          <p:cNvPr id="3" name="Content Placeholder 2"/>
          <p:cNvSpPr>
            <a:spLocks noGrp="1"/>
          </p:cNvSpPr>
          <p:nvPr>
            <p:ph idx="1"/>
          </p:nvPr>
        </p:nvSpPr>
        <p:spPr>
          <a:xfrm>
            <a:off x="457200" y="1447800"/>
            <a:ext cx="8229600" cy="4683125"/>
          </a:xfrm>
        </p:spPr>
        <p:txBody>
          <a:bodyPr/>
          <a:lstStyle/>
          <a:p>
            <a:r>
              <a:rPr lang="en-US" sz="2400" dirty="0"/>
              <a:t>During this time, a focus was on Greece, which even in 2011 had a current account deficit of approximately 10 percent of GDP and received large bailouts in 2011 and 2012</a:t>
            </a:r>
          </a:p>
          <a:p>
            <a:r>
              <a:rPr lang="en-US" sz="2400" dirty="0"/>
              <a:t>In early 2012, holders of Greek government debt underwent a “</a:t>
            </a:r>
            <a:r>
              <a:rPr lang="en-US" sz="2400" dirty="0">
                <a:solidFill>
                  <a:schemeClr val="accent5">
                    <a:lumMod val="50000"/>
                  </a:schemeClr>
                </a:solidFill>
              </a:rPr>
              <a:t>haircut</a:t>
            </a:r>
            <a:r>
              <a:rPr lang="en-US" sz="2400" dirty="0"/>
              <a:t>,” having to exchange old bond for new worth less than half of the original value</a:t>
            </a:r>
          </a:p>
          <a:p>
            <a:pPr lvl="1"/>
            <a:r>
              <a:rPr lang="en-US" sz="2000" dirty="0"/>
              <a:t>This was the </a:t>
            </a:r>
            <a:r>
              <a:rPr lang="en-US" sz="2000" i="1" dirty="0"/>
              <a:t>largest</a:t>
            </a:r>
            <a:r>
              <a:rPr lang="en-US" sz="2000" dirty="0"/>
              <a:t> sovereign default in history </a:t>
            </a:r>
          </a:p>
          <a:p>
            <a:r>
              <a:rPr lang="en-US" sz="2400" dirty="0"/>
              <a:t>The Greek crisis set in motion an overreaction. </a:t>
            </a:r>
          </a:p>
          <a:p>
            <a:pPr lvl="1"/>
            <a:r>
              <a:rPr lang="en-US" sz="2000" dirty="0"/>
              <a:t>Spain and Ireland had run budget </a:t>
            </a:r>
            <a:r>
              <a:rPr lang="en-US" sz="2000" i="1" dirty="0"/>
              <a:t>surpluses</a:t>
            </a:r>
            <a:r>
              <a:rPr lang="en-US" sz="2000" dirty="0"/>
              <a:t> up until the GFC. </a:t>
            </a:r>
          </a:p>
          <a:p>
            <a:pPr lvl="1"/>
            <a:r>
              <a:rPr lang="en-US" sz="2000" dirty="0"/>
              <a:t>Nonetheless, fiscal consolidation became the go-to policy in the EMU, leading to EMU-wide recession.</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706851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EMU in the Global Financial Crisis</a:t>
            </a:r>
            <a:endParaRPr lang="en-US" sz="3800" dirty="0"/>
          </a:p>
        </p:txBody>
      </p:sp>
      <p:sp>
        <p:nvSpPr>
          <p:cNvPr id="3" name="Content Placeholder 2"/>
          <p:cNvSpPr>
            <a:spLocks noGrp="1"/>
          </p:cNvSpPr>
          <p:nvPr>
            <p:ph idx="1"/>
          </p:nvPr>
        </p:nvSpPr>
        <p:spPr>
          <a:xfrm>
            <a:off x="457200" y="1417638"/>
            <a:ext cx="8229600" cy="4713287"/>
          </a:xfrm>
        </p:spPr>
        <p:txBody>
          <a:bodyPr/>
          <a:lstStyle/>
          <a:p>
            <a:r>
              <a:rPr lang="en-US" sz="2400" dirty="0"/>
              <a:t>Ireland had a banking sector that had over-borrowed abroad, and had over-lent to the property and construction sector</a:t>
            </a:r>
          </a:p>
          <a:p>
            <a:pPr lvl="1"/>
            <a:r>
              <a:rPr lang="en-US" sz="2000" dirty="0"/>
              <a:t>When the property bubble burst in 2007, a banking crisis ensued. </a:t>
            </a:r>
          </a:p>
          <a:p>
            <a:pPr lvl="1"/>
            <a:r>
              <a:rPr lang="en-US" sz="2000" dirty="0"/>
              <a:t>The banking crisis morphed into a general financial crisis</a:t>
            </a:r>
          </a:p>
          <a:p>
            <a:r>
              <a:rPr lang="en-US" sz="2400" dirty="0"/>
              <a:t>All eyes fell on Portugal and Spain as the next potential EMU crises.</a:t>
            </a:r>
          </a:p>
          <a:p>
            <a:pPr lvl="1"/>
            <a:r>
              <a:rPr lang="en-US" sz="2000" dirty="0"/>
              <a:t>Portugal did not have the debt problem of Greece or the banking problem of Ireland, yet, it entered into a recession.</a:t>
            </a:r>
          </a:p>
          <a:p>
            <a:pPr lvl="1"/>
            <a:r>
              <a:rPr lang="en-US" sz="2000" dirty="0"/>
              <a:t>Spain did have an Irish-style property market collapse and entered a recession as well.</a:t>
            </a:r>
          </a:p>
          <a:p>
            <a:pPr lvl="1"/>
            <a:r>
              <a:rPr lang="en-US" sz="2000" dirty="0"/>
              <a:t>Spain had to be bailed out by the European Stability mechanism</a:t>
            </a:r>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572981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3327-7F29-A14D-B6DB-D0EED2422054}"/>
              </a:ext>
            </a:extLst>
          </p:cNvPr>
          <p:cNvSpPr>
            <a:spLocks noGrp="1"/>
          </p:cNvSpPr>
          <p:nvPr>
            <p:ph type="title"/>
          </p:nvPr>
        </p:nvSpPr>
        <p:spPr/>
        <p:txBody>
          <a:bodyPr/>
          <a:lstStyle/>
          <a:p>
            <a:r>
              <a:rPr lang="en-US" sz="4000" dirty="0"/>
              <a:t>The EMU in the Global Financial Crisis</a:t>
            </a:r>
          </a:p>
        </p:txBody>
      </p:sp>
      <p:sp>
        <p:nvSpPr>
          <p:cNvPr id="3" name="Content Placeholder 2">
            <a:extLst>
              <a:ext uri="{FF2B5EF4-FFF2-40B4-BE49-F238E27FC236}">
                <a16:creationId xmlns:a16="http://schemas.microsoft.com/office/drawing/2014/main" id="{945971BE-9F6E-1849-9A38-5B33D01D9D25}"/>
              </a:ext>
            </a:extLst>
          </p:cNvPr>
          <p:cNvSpPr>
            <a:spLocks noGrp="1"/>
          </p:cNvSpPr>
          <p:nvPr>
            <p:ph idx="1"/>
          </p:nvPr>
        </p:nvSpPr>
        <p:spPr>
          <a:xfrm>
            <a:off x="457200" y="1752600"/>
            <a:ext cx="8229600" cy="4378325"/>
          </a:xfrm>
        </p:spPr>
        <p:txBody>
          <a:bodyPr/>
          <a:lstStyle/>
          <a:p>
            <a:r>
              <a:rPr lang="en-US" sz="2400" dirty="0"/>
              <a:t>From 2010 to 2012, EU handling of what proved to be an ongoing crisis was not adept, seeming to lurch from one half-measure to another </a:t>
            </a:r>
          </a:p>
          <a:p>
            <a:r>
              <a:rPr lang="en-US" sz="2400" dirty="0"/>
              <a:t>One way to appreciate the intractable nature of the euro crisis is to begin considering it in light of macroeconomic adjustment.</a:t>
            </a:r>
          </a:p>
          <a:p>
            <a:pPr lvl="1"/>
            <a:r>
              <a:rPr lang="en-US" sz="2000" dirty="0"/>
              <a:t>Wolf (2012): having removed one macroeconomic adjustment mechanism (currencies and exchange rates), the Eurozone has made credit crises more likely.</a:t>
            </a:r>
          </a:p>
          <a:p>
            <a:pPr lvl="1"/>
            <a:endParaRPr lang="en-US" sz="2000" dirty="0"/>
          </a:p>
        </p:txBody>
      </p:sp>
      <p:sp>
        <p:nvSpPr>
          <p:cNvPr id="4" name="Footer Placeholder 3">
            <a:extLst>
              <a:ext uri="{FF2B5EF4-FFF2-40B4-BE49-F238E27FC236}">
                <a16:creationId xmlns:a16="http://schemas.microsoft.com/office/drawing/2014/main" id="{4355C67E-B113-A249-9B53-85E65651E3A7}"/>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124639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82-3C4F-4648-A351-42DBE8C3AEF5}"/>
              </a:ext>
            </a:extLst>
          </p:cNvPr>
          <p:cNvSpPr>
            <a:spLocks noGrp="1"/>
          </p:cNvSpPr>
          <p:nvPr>
            <p:ph type="title"/>
          </p:nvPr>
        </p:nvSpPr>
        <p:spPr/>
        <p:txBody>
          <a:bodyPr/>
          <a:lstStyle/>
          <a:p>
            <a:r>
              <a:rPr lang="en-US" sz="4000" dirty="0"/>
              <a:t>The EMU in the Global Financial Crisis</a:t>
            </a:r>
          </a:p>
        </p:txBody>
      </p:sp>
      <p:sp>
        <p:nvSpPr>
          <p:cNvPr id="3" name="Content Placeholder 2">
            <a:extLst>
              <a:ext uri="{FF2B5EF4-FFF2-40B4-BE49-F238E27FC236}">
                <a16:creationId xmlns:a16="http://schemas.microsoft.com/office/drawing/2014/main" id="{D1305793-A0E0-284E-A5A0-2399C3CA274F}"/>
              </a:ext>
            </a:extLst>
          </p:cNvPr>
          <p:cNvSpPr>
            <a:spLocks noGrp="1"/>
          </p:cNvSpPr>
          <p:nvPr>
            <p:ph idx="1"/>
          </p:nvPr>
        </p:nvSpPr>
        <p:spPr/>
        <p:txBody>
          <a:bodyPr/>
          <a:lstStyle/>
          <a:p>
            <a:r>
              <a:rPr lang="en-US" sz="2400" dirty="0"/>
              <a:t>In 2012 events seem to take a turn for the better.</a:t>
            </a:r>
          </a:p>
          <a:p>
            <a:pPr lvl="1"/>
            <a:r>
              <a:rPr lang="en-US" sz="2000" dirty="0"/>
              <a:t>Germany’s constitutional court approved ESM</a:t>
            </a:r>
          </a:p>
          <a:p>
            <a:pPr lvl="1"/>
            <a:r>
              <a:rPr lang="en-US" sz="2000" dirty="0"/>
              <a:t>The European Commission set out its plan for an EU-wide banking union.</a:t>
            </a:r>
          </a:p>
          <a:p>
            <a:pPr lvl="1"/>
            <a:r>
              <a:rPr lang="en-US" sz="2000" dirty="0"/>
              <a:t>ECB announced that it would begin to purchase GIIPS bonds to aid in their adjustment and thus begin to act as a lender of last resort.</a:t>
            </a:r>
          </a:p>
          <a:p>
            <a:r>
              <a:rPr lang="en-US" sz="2400" dirty="0"/>
              <a:t>The crisis reasserted itself in 2013 with a banking crisis in Cyprus.</a:t>
            </a:r>
          </a:p>
          <a:p>
            <a:r>
              <a:rPr lang="en-US" sz="2400" dirty="0"/>
              <a:t>The effects of the crisis linger to this day.</a:t>
            </a:r>
          </a:p>
          <a:p>
            <a:pPr lvl="1"/>
            <a:r>
              <a:rPr lang="en-US" sz="2000" dirty="0"/>
              <a:t>Consider Greece: shrunk output, poverty, unemployment, debt</a:t>
            </a:r>
          </a:p>
          <a:p>
            <a:endParaRPr lang="en-US" sz="2400" dirty="0"/>
          </a:p>
        </p:txBody>
      </p:sp>
      <p:sp>
        <p:nvSpPr>
          <p:cNvPr id="4" name="Footer Placeholder 3">
            <a:extLst>
              <a:ext uri="{FF2B5EF4-FFF2-40B4-BE49-F238E27FC236}">
                <a16:creationId xmlns:a16="http://schemas.microsoft.com/office/drawing/2014/main" id="{460361BF-0AE5-3A48-BB11-8BBBF5C0B12A}"/>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908078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Monetary Unions in Africa</a:t>
            </a:r>
          </a:p>
        </p:txBody>
      </p:sp>
      <p:sp>
        <p:nvSpPr>
          <p:cNvPr id="3" name="Content Placeholder 2"/>
          <p:cNvSpPr>
            <a:spLocks noGrp="1"/>
          </p:cNvSpPr>
          <p:nvPr>
            <p:ph idx="1"/>
          </p:nvPr>
        </p:nvSpPr>
        <p:spPr>
          <a:xfrm>
            <a:off x="457200" y="1447800"/>
            <a:ext cx="8229600" cy="4683125"/>
          </a:xfrm>
        </p:spPr>
        <p:txBody>
          <a:bodyPr/>
          <a:lstStyle/>
          <a:p>
            <a:r>
              <a:rPr lang="en-US" sz="2400" dirty="0"/>
              <a:t>Monetary unions in Africa include the CFA franc zone in central and west Africa and the rand zone in southern Africa</a:t>
            </a:r>
          </a:p>
          <a:p>
            <a:r>
              <a:rPr lang="en-US" sz="2400" dirty="0"/>
              <a:t>The </a:t>
            </a:r>
            <a:r>
              <a:rPr lang="en-US" sz="2400" b="1" dirty="0" err="1">
                <a:solidFill>
                  <a:schemeClr val="accent5">
                    <a:lumMod val="50000"/>
                  </a:schemeClr>
                </a:solidFill>
              </a:rPr>
              <a:t>Communauté</a:t>
            </a:r>
            <a:r>
              <a:rPr lang="en-US" sz="2400" b="1" dirty="0">
                <a:solidFill>
                  <a:schemeClr val="accent5">
                    <a:lumMod val="50000"/>
                  </a:schemeClr>
                </a:solidFill>
              </a:rPr>
              <a:t> </a:t>
            </a:r>
            <a:r>
              <a:rPr lang="en-US" sz="2400" b="1" dirty="0" err="1">
                <a:solidFill>
                  <a:schemeClr val="accent5">
                    <a:lumMod val="50000"/>
                  </a:schemeClr>
                </a:solidFill>
              </a:rPr>
              <a:t>Financière</a:t>
            </a:r>
            <a:r>
              <a:rPr lang="en-US" sz="2400" b="1" dirty="0">
                <a:solidFill>
                  <a:schemeClr val="accent5">
                    <a:lumMod val="50000"/>
                  </a:schemeClr>
                </a:solidFill>
              </a:rPr>
              <a:t> </a:t>
            </a:r>
            <a:r>
              <a:rPr lang="en-US" sz="2400" b="1" dirty="0" err="1">
                <a:solidFill>
                  <a:schemeClr val="accent5">
                    <a:lumMod val="50000"/>
                  </a:schemeClr>
                </a:solidFill>
              </a:rPr>
              <a:t>Africaine</a:t>
            </a:r>
            <a:r>
              <a:rPr lang="en-US" sz="2400" b="1" dirty="0">
                <a:solidFill>
                  <a:schemeClr val="accent5">
                    <a:lumMod val="50000"/>
                  </a:schemeClr>
                </a:solidFill>
              </a:rPr>
              <a:t> (CFA) </a:t>
            </a:r>
            <a:r>
              <a:rPr lang="en-US" sz="2400" dirty="0"/>
              <a:t>franc zone is a monetary union among 14 member countries that have adopted the CFA franc as a common currency</a:t>
            </a:r>
          </a:p>
          <a:p>
            <a:pPr lvl="1"/>
            <a:r>
              <a:rPr lang="en-US" sz="2000" dirty="0"/>
              <a:t>The CFA franc zone actually consists of two sub-unions, the </a:t>
            </a:r>
            <a:r>
              <a:rPr lang="en-US" sz="2000" b="1" dirty="0">
                <a:solidFill>
                  <a:schemeClr val="accent5">
                    <a:lumMod val="50000"/>
                  </a:schemeClr>
                </a:solidFill>
              </a:rPr>
              <a:t>West African Monetary Union (WAMU)</a:t>
            </a:r>
            <a:r>
              <a:rPr lang="en-US" sz="2000" dirty="0"/>
              <a:t> and the </a:t>
            </a:r>
            <a:r>
              <a:rPr lang="en-US" sz="2000" b="1" dirty="0">
                <a:solidFill>
                  <a:schemeClr val="accent5">
                    <a:lumMod val="50000"/>
                  </a:schemeClr>
                </a:solidFill>
              </a:rPr>
              <a:t>Central African Monetary Area (CAMA)</a:t>
            </a:r>
            <a:r>
              <a:rPr lang="en-US" sz="2000" dirty="0"/>
              <a:t>, associated with the Central Bank for West African States and the Bank for Central African States, respectively</a:t>
            </a:r>
          </a:p>
          <a:p>
            <a:r>
              <a:rPr lang="en-US" sz="2400" dirty="0"/>
              <a:t>Membership is listed in Table 21.4</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410994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Table 21.4: Members of the CFA franc zone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3234528"/>
              </p:ext>
            </p:extLst>
          </p:nvPr>
        </p:nvGraphicFramePr>
        <p:xfrm>
          <a:off x="457200" y="1219200"/>
          <a:ext cx="8229600" cy="472440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381000">
                <a:tc>
                  <a:txBody>
                    <a:bodyPr/>
                    <a:lstStyle/>
                    <a:p>
                      <a:r>
                        <a:rPr lang="en-US" sz="1400" dirty="0"/>
                        <a:t>Member</a:t>
                      </a:r>
                    </a:p>
                  </a:txBody>
                  <a:tcPr/>
                </a:tc>
                <a:tc>
                  <a:txBody>
                    <a:bodyPr/>
                    <a:lstStyle/>
                    <a:p>
                      <a:r>
                        <a:rPr lang="en-US" sz="1400" dirty="0"/>
                        <a:t>Sub-zone</a:t>
                      </a:r>
                    </a:p>
                  </a:txBody>
                  <a:tcPr/>
                </a:tc>
                <a:tc>
                  <a:txBody>
                    <a:bodyPr/>
                    <a:lstStyle/>
                    <a:p>
                      <a:r>
                        <a:rPr lang="en-US" sz="1400" dirty="0"/>
                        <a:t>Former</a:t>
                      </a:r>
                      <a:r>
                        <a:rPr lang="en-US" sz="1400" baseline="0" dirty="0"/>
                        <a:t> Colonial Power</a:t>
                      </a:r>
                      <a:endParaRPr lang="en-US" sz="1400" dirty="0"/>
                    </a:p>
                  </a:txBody>
                  <a:tcPr/>
                </a:tc>
                <a:tc>
                  <a:txBody>
                    <a:bodyPr/>
                    <a:lstStyle/>
                    <a:p>
                      <a:r>
                        <a:rPr lang="en-US" sz="1400" dirty="0"/>
                        <a:t>Member Since</a:t>
                      </a:r>
                    </a:p>
                  </a:txBody>
                  <a:tcPr/>
                </a:tc>
                <a:extLst>
                  <a:ext uri="{0D108BD9-81ED-4DB2-BD59-A6C34878D82A}">
                    <a16:rowId xmlns:a16="http://schemas.microsoft.com/office/drawing/2014/main" val="10000"/>
                  </a:ext>
                </a:extLst>
              </a:tr>
              <a:tr h="304800">
                <a:tc>
                  <a:txBody>
                    <a:bodyPr/>
                    <a:lstStyle/>
                    <a:p>
                      <a:r>
                        <a:rPr lang="en-US" sz="1400" dirty="0"/>
                        <a:t>Benin</a:t>
                      </a:r>
                    </a:p>
                  </a:txBody>
                  <a:tcPr/>
                </a:tc>
                <a:tc>
                  <a:txBody>
                    <a:bodyPr/>
                    <a:lstStyle/>
                    <a:p>
                      <a:r>
                        <a:rPr lang="en-US" sz="1400" dirty="0"/>
                        <a:t>West</a:t>
                      </a:r>
                    </a:p>
                  </a:txBody>
                  <a:tcPr/>
                </a:tc>
                <a:tc>
                  <a:txBody>
                    <a:bodyPr/>
                    <a:lstStyle/>
                    <a:p>
                      <a:r>
                        <a:rPr lang="en-US" sz="1400" dirty="0"/>
                        <a:t>France</a:t>
                      </a:r>
                    </a:p>
                  </a:txBody>
                  <a:tcPr/>
                </a:tc>
                <a:tc>
                  <a:txBody>
                    <a:bodyPr/>
                    <a:lstStyle/>
                    <a:p>
                      <a:r>
                        <a:rPr lang="en-US" sz="1400" dirty="0"/>
                        <a:t>1945</a:t>
                      </a:r>
                    </a:p>
                  </a:txBody>
                  <a:tcPr/>
                </a:tc>
                <a:extLst>
                  <a:ext uri="{0D108BD9-81ED-4DB2-BD59-A6C34878D82A}">
                    <a16:rowId xmlns:a16="http://schemas.microsoft.com/office/drawing/2014/main" val="10001"/>
                  </a:ext>
                </a:extLst>
              </a:tr>
              <a:tr h="304800">
                <a:tc>
                  <a:txBody>
                    <a:bodyPr/>
                    <a:lstStyle/>
                    <a:p>
                      <a:r>
                        <a:rPr lang="en-US" sz="1400" dirty="0"/>
                        <a:t>Burkina Faso</a:t>
                      </a:r>
                    </a:p>
                  </a:txBody>
                  <a:tcPr/>
                </a:tc>
                <a:tc>
                  <a:txBody>
                    <a:bodyPr/>
                    <a:lstStyle/>
                    <a:p>
                      <a:r>
                        <a:rPr lang="en-US" sz="1400" dirty="0"/>
                        <a:t>West</a:t>
                      </a:r>
                    </a:p>
                  </a:txBody>
                  <a:tcPr/>
                </a:tc>
                <a:tc>
                  <a:txBody>
                    <a:bodyPr/>
                    <a:lstStyle/>
                    <a:p>
                      <a:r>
                        <a:rPr lang="en-US" sz="1400"/>
                        <a:t>France</a:t>
                      </a:r>
                      <a:endParaRPr lang="en-US" sz="1400" dirty="0"/>
                    </a:p>
                  </a:txBody>
                  <a:tcPr/>
                </a:tc>
                <a:tc>
                  <a:txBody>
                    <a:bodyPr/>
                    <a:lstStyle/>
                    <a:p>
                      <a:r>
                        <a:rPr lang="en-US" sz="1400"/>
                        <a:t>1945</a:t>
                      </a:r>
                      <a:endParaRPr lang="en-US" sz="1400" dirty="0"/>
                    </a:p>
                  </a:txBody>
                  <a:tcPr/>
                </a:tc>
                <a:extLst>
                  <a:ext uri="{0D108BD9-81ED-4DB2-BD59-A6C34878D82A}">
                    <a16:rowId xmlns:a16="http://schemas.microsoft.com/office/drawing/2014/main" val="10002"/>
                  </a:ext>
                </a:extLst>
              </a:tr>
              <a:tr h="304800">
                <a:tc>
                  <a:txBody>
                    <a:bodyPr/>
                    <a:lstStyle/>
                    <a:p>
                      <a:r>
                        <a:rPr lang="en-US" sz="1400" dirty="0"/>
                        <a:t>Cameroon</a:t>
                      </a:r>
                    </a:p>
                  </a:txBody>
                  <a:tcPr/>
                </a:tc>
                <a:tc>
                  <a:txBody>
                    <a:bodyPr/>
                    <a:lstStyle/>
                    <a:p>
                      <a:r>
                        <a:rPr lang="en-US" sz="1400" dirty="0"/>
                        <a:t>Central</a:t>
                      </a:r>
                    </a:p>
                  </a:txBody>
                  <a:tcPr/>
                </a:tc>
                <a:tc>
                  <a:txBody>
                    <a:bodyPr/>
                    <a:lstStyle/>
                    <a:p>
                      <a:r>
                        <a:rPr lang="en-US" sz="1400"/>
                        <a:t>France</a:t>
                      </a:r>
                      <a:endParaRPr lang="en-US" sz="1400" dirty="0"/>
                    </a:p>
                  </a:txBody>
                  <a:tcPr/>
                </a:tc>
                <a:tc>
                  <a:txBody>
                    <a:bodyPr/>
                    <a:lstStyle/>
                    <a:p>
                      <a:r>
                        <a:rPr lang="en-US" sz="1400"/>
                        <a:t>1945</a:t>
                      </a:r>
                      <a:endParaRPr lang="en-US" sz="1400" dirty="0"/>
                    </a:p>
                  </a:txBody>
                  <a:tcPr/>
                </a:tc>
                <a:extLst>
                  <a:ext uri="{0D108BD9-81ED-4DB2-BD59-A6C34878D82A}">
                    <a16:rowId xmlns:a16="http://schemas.microsoft.com/office/drawing/2014/main" val="10003"/>
                  </a:ext>
                </a:extLst>
              </a:tr>
              <a:tr h="304800">
                <a:tc>
                  <a:txBody>
                    <a:bodyPr/>
                    <a:lstStyle/>
                    <a:p>
                      <a:r>
                        <a:rPr lang="en-US" sz="1400" dirty="0"/>
                        <a:t>Central African Republic</a:t>
                      </a:r>
                    </a:p>
                  </a:txBody>
                  <a:tcPr/>
                </a:tc>
                <a:tc>
                  <a:txBody>
                    <a:bodyPr/>
                    <a:lstStyle/>
                    <a:p>
                      <a:r>
                        <a:rPr lang="en-US" sz="1400" dirty="0"/>
                        <a:t>Central</a:t>
                      </a:r>
                    </a:p>
                  </a:txBody>
                  <a:tcPr/>
                </a:tc>
                <a:tc>
                  <a:txBody>
                    <a:bodyPr/>
                    <a:lstStyle/>
                    <a:p>
                      <a:r>
                        <a:rPr lang="en-US" sz="1400"/>
                        <a:t>France</a:t>
                      </a:r>
                      <a:endParaRPr lang="en-US" sz="1400" dirty="0"/>
                    </a:p>
                  </a:txBody>
                  <a:tcPr/>
                </a:tc>
                <a:tc>
                  <a:txBody>
                    <a:bodyPr/>
                    <a:lstStyle/>
                    <a:p>
                      <a:r>
                        <a:rPr lang="en-US" sz="1400"/>
                        <a:t>1945</a:t>
                      </a:r>
                      <a:endParaRPr lang="en-US" sz="1400" dirty="0"/>
                    </a:p>
                  </a:txBody>
                  <a:tcPr/>
                </a:tc>
                <a:extLst>
                  <a:ext uri="{0D108BD9-81ED-4DB2-BD59-A6C34878D82A}">
                    <a16:rowId xmlns:a16="http://schemas.microsoft.com/office/drawing/2014/main" val="10004"/>
                  </a:ext>
                </a:extLst>
              </a:tr>
              <a:tr h="314960">
                <a:tc>
                  <a:txBody>
                    <a:bodyPr/>
                    <a:lstStyle/>
                    <a:p>
                      <a:r>
                        <a:rPr lang="en-US" sz="1400" dirty="0"/>
                        <a:t>Chad</a:t>
                      </a:r>
                    </a:p>
                  </a:txBody>
                  <a:tcPr/>
                </a:tc>
                <a:tc>
                  <a:txBody>
                    <a:bodyPr/>
                    <a:lstStyle/>
                    <a:p>
                      <a:r>
                        <a:rPr lang="en-US" sz="1400" dirty="0"/>
                        <a:t>Central</a:t>
                      </a:r>
                    </a:p>
                  </a:txBody>
                  <a:tcPr/>
                </a:tc>
                <a:tc>
                  <a:txBody>
                    <a:bodyPr/>
                    <a:lstStyle/>
                    <a:p>
                      <a:r>
                        <a:rPr lang="en-US" sz="1400"/>
                        <a:t>France</a:t>
                      </a:r>
                      <a:endParaRPr lang="en-US" sz="1400" dirty="0"/>
                    </a:p>
                  </a:txBody>
                  <a:tcPr/>
                </a:tc>
                <a:tc>
                  <a:txBody>
                    <a:bodyPr/>
                    <a:lstStyle/>
                    <a:p>
                      <a:r>
                        <a:rPr lang="en-US" sz="1400"/>
                        <a:t>1945</a:t>
                      </a:r>
                      <a:endParaRPr lang="en-US" sz="1400" dirty="0"/>
                    </a:p>
                  </a:txBody>
                  <a:tcPr/>
                </a:tc>
                <a:extLst>
                  <a:ext uri="{0D108BD9-81ED-4DB2-BD59-A6C34878D82A}">
                    <a16:rowId xmlns:a16="http://schemas.microsoft.com/office/drawing/2014/main" val="10005"/>
                  </a:ext>
                </a:extLst>
              </a:tr>
              <a:tr h="294640">
                <a:tc>
                  <a:txBody>
                    <a:bodyPr/>
                    <a:lstStyle/>
                    <a:p>
                      <a:r>
                        <a:rPr lang="en-US" sz="1400" kern="1200" dirty="0">
                          <a:solidFill>
                            <a:schemeClr val="dk1"/>
                          </a:solidFill>
                          <a:latin typeface="+mn-lt"/>
                          <a:ea typeface="+mn-ea"/>
                          <a:cs typeface="+mn-cs"/>
                        </a:rPr>
                        <a:t>Côte d'Ivoire</a:t>
                      </a:r>
                      <a:endParaRPr lang="en-US" sz="1400" dirty="0"/>
                    </a:p>
                  </a:txBody>
                  <a:tcPr/>
                </a:tc>
                <a:tc>
                  <a:txBody>
                    <a:bodyPr/>
                    <a:lstStyle/>
                    <a:p>
                      <a:r>
                        <a:rPr lang="en-US" sz="1400" dirty="0"/>
                        <a:t>West</a:t>
                      </a:r>
                    </a:p>
                  </a:txBody>
                  <a:tcPr/>
                </a:tc>
                <a:tc>
                  <a:txBody>
                    <a:bodyPr/>
                    <a:lstStyle/>
                    <a:p>
                      <a:r>
                        <a:rPr lang="en-US" sz="1400" dirty="0"/>
                        <a:t>France</a:t>
                      </a:r>
                    </a:p>
                  </a:txBody>
                  <a:tcPr/>
                </a:tc>
                <a:tc>
                  <a:txBody>
                    <a:bodyPr/>
                    <a:lstStyle/>
                    <a:p>
                      <a:r>
                        <a:rPr lang="en-US" sz="1400" dirty="0"/>
                        <a:t>1945</a:t>
                      </a:r>
                    </a:p>
                  </a:txBody>
                  <a:tcPr/>
                </a:tc>
                <a:extLst>
                  <a:ext uri="{0D108BD9-81ED-4DB2-BD59-A6C34878D82A}">
                    <a16:rowId xmlns:a16="http://schemas.microsoft.com/office/drawing/2014/main" val="10006"/>
                  </a:ext>
                </a:extLst>
              </a:tr>
              <a:tr h="294640">
                <a:tc>
                  <a:txBody>
                    <a:bodyPr/>
                    <a:lstStyle/>
                    <a:p>
                      <a:r>
                        <a:rPr lang="en-US" sz="1400" dirty="0"/>
                        <a:t>Equatorial Guinea</a:t>
                      </a:r>
                    </a:p>
                  </a:txBody>
                  <a:tcPr/>
                </a:tc>
                <a:tc>
                  <a:txBody>
                    <a:bodyPr/>
                    <a:lstStyle/>
                    <a:p>
                      <a:r>
                        <a:rPr lang="en-US" sz="1400" dirty="0"/>
                        <a:t>Central</a:t>
                      </a:r>
                    </a:p>
                  </a:txBody>
                  <a:tcPr/>
                </a:tc>
                <a:tc>
                  <a:txBody>
                    <a:bodyPr/>
                    <a:lstStyle/>
                    <a:p>
                      <a:r>
                        <a:rPr lang="en-US" sz="1400" dirty="0"/>
                        <a:t>Spain</a:t>
                      </a:r>
                    </a:p>
                  </a:txBody>
                  <a:tcPr/>
                </a:tc>
                <a:tc>
                  <a:txBody>
                    <a:bodyPr/>
                    <a:lstStyle/>
                    <a:p>
                      <a:r>
                        <a:rPr lang="en-US" sz="1400" dirty="0"/>
                        <a:t>1985</a:t>
                      </a:r>
                    </a:p>
                  </a:txBody>
                  <a:tcPr/>
                </a:tc>
                <a:extLst>
                  <a:ext uri="{0D108BD9-81ED-4DB2-BD59-A6C34878D82A}">
                    <a16:rowId xmlns:a16="http://schemas.microsoft.com/office/drawing/2014/main" val="10007"/>
                  </a:ext>
                </a:extLst>
              </a:tr>
              <a:tr h="294640">
                <a:tc>
                  <a:txBody>
                    <a:bodyPr/>
                    <a:lstStyle/>
                    <a:p>
                      <a:r>
                        <a:rPr lang="en-US" sz="1400" dirty="0"/>
                        <a:t>Gabon</a:t>
                      </a:r>
                    </a:p>
                  </a:txBody>
                  <a:tcPr/>
                </a:tc>
                <a:tc>
                  <a:txBody>
                    <a:bodyPr/>
                    <a:lstStyle/>
                    <a:p>
                      <a:r>
                        <a:rPr lang="en-US" sz="1400" dirty="0"/>
                        <a:t>Central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France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1945</a:t>
                      </a:r>
                    </a:p>
                  </a:txBody>
                  <a:tcPr/>
                </a:tc>
                <a:extLst>
                  <a:ext uri="{0D108BD9-81ED-4DB2-BD59-A6C34878D82A}">
                    <a16:rowId xmlns:a16="http://schemas.microsoft.com/office/drawing/2014/main" val="10008"/>
                  </a:ext>
                </a:extLst>
              </a:tr>
              <a:tr h="294640">
                <a:tc>
                  <a:txBody>
                    <a:bodyPr/>
                    <a:lstStyle/>
                    <a:p>
                      <a:r>
                        <a:rPr lang="en-US" sz="1400" dirty="0"/>
                        <a:t>Guinea-Bissau</a:t>
                      </a:r>
                    </a:p>
                  </a:txBody>
                  <a:tcPr/>
                </a:tc>
                <a:tc>
                  <a:txBody>
                    <a:bodyPr/>
                    <a:lstStyle/>
                    <a:p>
                      <a:r>
                        <a:rPr lang="en-US" sz="1400" dirty="0"/>
                        <a:t>West</a:t>
                      </a:r>
                    </a:p>
                  </a:txBody>
                  <a:tcPr/>
                </a:tc>
                <a:tc>
                  <a:txBody>
                    <a:bodyPr/>
                    <a:lstStyle/>
                    <a:p>
                      <a:r>
                        <a:rPr lang="en-US" sz="1400" dirty="0"/>
                        <a:t>Portugal</a:t>
                      </a:r>
                    </a:p>
                  </a:txBody>
                  <a:tcPr/>
                </a:tc>
                <a:tc>
                  <a:txBody>
                    <a:bodyPr/>
                    <a:lstStyle/>
                    <a:p>
                      <a:r>
                        <a:rPr lang="en-US" sz="1400" dirty="0"/>
                        <a:t>1997</a:t>
                      </a:r>
                    </a:p>
                  </a:txBody>
                  <a:tcPr/>
                </a:tc>
                <a:extLst>
                  <a:ext uri="{0D108BD9-81ED-4DB2-BD59-A6C34878D82A}">
                    <a16:rowId xmlns:a16="http://schemas.microsoft.com/office/drawing/2014/main" val="10009"/>
                  </a:ext>
                </a:extLst>
              </a:tr>
              <a:tr h="294640">
                <a:tc>
                  <a:txBody>
                    <a:bodyPr/>
                    <a:lstStyle/>
                    <a:p>
                      <a:r>
                        <a:rPr lang="en-US" sz="1400" dirty="0"/>
                        <a:t>Mali</a:t>
                      </a:r>
                    </a:p>
                  </a:txBody>
                  <a:tcPr/>
                </a:tc>
                <a:tc>
                  <a:txBody>
                    <a:bodyPr/>
                    <a:lstStyle/>
                    <a:p>
                      <a:r>
                        <a:rPr lang="en-US" sz="1400" dirty="0"/>
                        <a:t>West</a:t>
                      </a:r>
                    </a:p>
                  </a:txBody>
                  <a:tcPr/>
                </a:tc>
                <a:tc>
                  <a:txBody>
                    <a:bodyPr/>
                    <a:lstStyle/>
                    <a:p>
                      <a:r>
                        <a:rPr lang="en-US" sz="1400"/>
                        <a:t>France</a:t>
                      </a:r>
                      <a:endParaRPr lang="en-US" sz="1400" dirty="0"/>
                    </a:p>
                  </a:txBody>
                  <a:tcPr/>
                </a:tc>
                <a:tc>
                  <a:txBody>
                    <a:bodyPr/>
                    <a:lstStyle/>
                    <a:p>
                      <a:r>
                        <a:rPr lang="en-US" sz="1400" dirty="0"/>
                        <a:t>1945, left 1962, rejoined 1984</a:t>
                      </a:r>
                    </a:p>
                  </a:txBody>
                  <a:tcPr/>
                </a:tc>
                <a:extLst>
                  <a:ext uri="{0D108BD9-81ED-4DB2-BD59-A6C34878D82A}">
                    <a16:rowId xmlns:a16="http://schemas.microsoft.com/office/drawing/2014/main" val="10010"/>
                  </a:ext>
                </a:extLst>
              </a:tr>
              <a:tr h="294640">
                <a:tc>
                  <a:txBody>
                    <a:bodyPr/>
                    <a:lstStyle/>
                    <a:p>
                      <a:r>
                        <a:rPr lang="en-US" sz="1400" dirty="0"/>
                        <a:t>Niger</a:t>
                      </a:r>
                    </a:p>
                  </a:txBody>
                  <a:tcPr/>
                </a:tc>
                <a:tc>
                  <a:txBody>
                    <a:bodyPr/>
                    <a:lstStyle/>
                    <a:p>
                      <a:r>
                        <a:rPr lang="en-US" sz="1400" dirty="0"/>
                        <a:t>West</a:t>
                      </a:r>
                    </a:p>
                  </a:txBody>
                  <a:tcPr/>
                </a:tc>
                <a:tc>
                  <a:txBody>
                    <a:bodyPr/>
                    <a:lstStyle/>
                    <a:p>
                      <a:r>
                        <a:rPr lang="en-US" sz="1400"/>
                        <a:t>France</a:t>
                      </a:r>
                      <a:endParaRPr lang="en-US" sz="1400" dirty="0"/>
                    </a:p>
                  </a:txBody>
                  <a:tcPr/>
                </a:tc>
                <a:tc>
                  <a:txBody>
                    <a:bodyPr/>
                    <a:lstStyle/>
                    <a:p>
                      <a:r>
                        <a:rPr lang="en-US" sz="1400"/>
                        <a:t>1945</a:t>
                      </a:r>
                      <a:endParaRPr lang="en-US" sz="1400" dirty="0"/>
                    </a:p>
                  </a:txBody>
                  <a:tcPr/>
                </a:tc>
                <a:extLst>
                  <a:ext uri="{0D108BD9-81ED-4DB2-BD59-A6C34878D82A}">
                    <a16:rowId xmlns:a16="http://schemas.microsoft.com/office/drawing/2014/main" val="10011"/>
                  </a:ext>
                </a:extLst>
              </a:tr>
              <a:tr h="294640">
                <a:tc>
                  <a:txBody>
                    <a:bodyPr/>
                    <a:lstStyle/>
                    <a:p>
                      <a:r>
                        <a:rPr lang="en-US" sz="1400" dirty="0"/>
                        <a:t>Republic of the Congo</a:t>
                      </a:r>
                    </a:p>
                  </a:txBody>
                  <a:tcPr/>
                </a:tc>
                <a:tc>
                  <a:txBody>
                    <a:bodyPr/>
                    <a:lstStyle/>
                    <a:p>
                      <a:r>
                        <a:rPr lang="en-US" sz="1400" dirty="0"/>
                        <a:t>Central</a:t>
                      </a:r>
                    </a:p>
                  </a:txBody>
                  <a:tcPr/>
                </a:tc>
                <a:tc>
                  <a:txBody>
                    <a:bodyPr/>
                    <a:lstStyle/>
                    <a:p>
                      <a:r>
                        <a:rPr lang="en-US" sz="1400"/>
                        <a:t>France</a:t>
                      </a:r>
                      <a:endParaRPr lang="en-US" sz="1400" dirty="0"/>
                    </a:p>
                  </a:txBody>
                  <a:tcPr/>
                </a:tc>
                <a:tc>
                  <a:txBody>
                    <a:bodyPr/>
                    <a:lstStyle/>
                    <a:p>
                      <a:r>
                        <a:rPr lang="en-US" sz="1400"/>
                        <a:t>1945</a:t>
                      </a:r>
                      <a:endParaRPr lang="en-US" sz="1400" dirty="0"/>
                    </a:p>
                  </a:txBody>
                  <a:tcPr/>
                </a:tc>
                <a:extLst>
                  <a:ext uri="{0D108BD9-81ED-4DB2-BD59-A6C34878D82A}">
                    <a16:rowId xmlns:a16="http://schemas.microsoft.com/office/drawing/2014/main" val="10012"/>
                  </a:ext>
                </a:extLst>
              </a:tr>
              <a:tr h="294640">
                <a:tc>
                  <a:txBody>
                    <a:bodyPr/>
                    <a:lstStyle/>
                    <a:p>
                      <a:r>
                        <a:rPr lang="en-US" sz="1400" dirty="0"/>
                        <a:t>Senegal</a:t>
                      </a:r>
                    </a:p>
                  </a:txBody>
                  <a:tcPr/>
                </a:tc>
                <a:tc>
                  <a:txBody>
                    <a:bodyPr/>
                    <a:lstStyle/>
                    <a:p>
                      <a:r>
                        <a:rPr lang="en-US" sz="1400" dirty="0"/>
                        <a:t>West</a:t>
                      </a:r>
                    </a:p>
                  </a:txBody>
                  <a:tcPr/>
                </a:tc>
                <a:tc>
                  <a:txBody>
                    <a:bodyPr/>
                    <a:lstStyle/>
                    <a:p>
                      <a:r>
                        <a:rPr lang="en-US" sz="1400"/>
                        <a:t>France</a:t>
                      </a:r>
                      <a:endParaRPr lang="en-US" sz="1400" dirty="0"/>
                    </a:p>
                  </a:txBody>
                  <a:tcPr/>
                </a:tc>
                <a:tc>
                  <a:txBody>
                    <a:bodyPr/>
                    <a:lstStyle/>
                    <a:p>
                      <a:r>
                        <a:rPr lang="en-US" sz="1400"/>
                        <a:t>1945</a:t>
                      </a:r>
                      <a:endParaRPr lang="en-US" sz="1400" dirty="0"/>
                    </a:p>
                  </a:txBody>
                  <a:tcPr/>
                </a:tc>
                <a:extLst>
                  <a:ext uri="{0D108BD9-81ED-4DB2-BD59-A6C34878D82A}">
                    <a16:rowId xmlns:a16="http://schemas.microsoft.com/office/drawing/2014/main" val="10013"/>
                  </a:ext>
                </a:extLst>
              </a:tr>
              <a:tr h="370840">
                <a:tc>
                  <a:txBody>
                    <a:bodyPr/>
                    <a:lstStyle/>
                    <a:p>
                      <a:r>
                        <a:rPr lang="en-US" sz="1400" dirty="0"/>
                        <a:t>Togo</a:t>
                      </a:r>
                    </a:p>
                  </a:txBody>
                  <a:tcPr/>
                </a:tc>
                <a:tc>
                  <a:txBody>
                    <a:bodyPr/>
                    <a:lstStyle/>
                    <a:p>
                      <a:r>
                        <a:rPr lang="en-US" sz="1400" dirty="0"/>
                        <a:t>West</a:t>
                      </a:r>
                    </a:p>
                  </a:txBody>
                  <a:tcPr/>
                </a:tc>
                <a:tc>
                  <a:txBody>
                    <a:bodyPr/>
                    <a:lstStyle/>
                    <a:p>
                      <a:r>
                        <a:rPr lang="en-US" sz="1400" dirty="0"/>
                        <a:t>France</a:t>
                      </a:r>
                    </a:p>
                  </a:txBody>
                  <a:tcPr/>
                </a:tc>
                <a:tc>
                  <a:txBody>
                    <a:bodyPr/>
                    <a:lstStyle/>
                    <a:p>
                      <a:r>
                        <a:rPr lang="en-US" sz="1400" dirty="0"/>
                        <a:t>1945</a:t>
                      </a:r>
                    </a:p>
                  </a:txBody>
                  <a:tcPr/>
                </a:tc>
                <a:extLst>
                  <a:ext uri="{0D108BD9-81ED-4DB2-BD59-A6C34878D82A}">
                    <a16:rowId xmlns:a16="http://schemas.microsoft.com/office/drawing/2014/main" val="10014"/>
                  </a:ext>
                </a:extLst>
              </a:tr>
            </a:tbl>
          </a:graphicData>
        </a:graphic>
      </p:graphicFrame>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Monetary Unions in Africa</a:t>
            </a:r>
          </a:p>
        </p:txBody>
      </p:sp>
      <p:sp>
        <p:nvSpPr>
          <p:cNvPr id="3" name="Content Placeholder 2"/>
          <p:cNvSpPr>
            <a:spLocks noGrp="1"/>
          </p:cNvSpPr>
          <p:nvPr>
            <p:ph idx="1"/>
          </p:nvPr>
        </p:nvSpPr>
        <p:spPr>
          <a:xfrm>
            <a:off x="457200" y="1295400"/>
            <a:ext cx="8229600" cy="4835525"/>
          </a:xfrm>
        </p:spPr>
        <p:txBody>
          <a:bodyPr/>
          <a:lstStyle/>
          <a:p>
            <a:r>
              <a:rPr lang="en-US" sz="2400" dirty="0"/>
              <a:t>The CFA franc was </a:t>
            </a:r>
            <a:r>
              <a:rPr lang="en-US" sz="2400" dirty="0">
                <a:solidFill>
                  <a:schemeClr val="accent5">
                    <a:lumMod val="50000"/>
                  </a:schemeClr>
                </a:solidFill>
              </a:rPr>
              <a:t>pegged</a:t>
            </a:r>
            <a:r>
              <a:rPr lang="en-US" sz="2400" dirty="0"/>
              <a:t> to the French franc and underwent a notable devaluation in 1994</a:t>
            </a:r>
          </a:p>
          <a:p>
            <a:r>
              <a:rPr lang="en-US" sz="2400" dirty="0"/>
              <a:t>In 1999, the CFA franc was pegged to the </a:t>
            </a:r>
            <a:r>
              <a:rPr lang="en-US" sz="2400" i="1" dirty="0"/>
              <a:t>euro</a:t>
            </a:r>
          </a:p>
          <a:p>
            <a:r>
              <a:rPr lang="en-US" sz="2400" dirty="0"/>
              <a:t>The rand zone or </a:t>
            </a:r>
            <a:r>
              <a:rPr lang="en-US" sz="2400" dirty="0">
                <a:solidFill>
                  <a:schemeClr val="accent5">
                    <a:lumMod val="50000"/>
                  </a:schemeClr>
                </a:solidFill>
              </a:rPr>
              <a:t>Common Monetary Area (CMA) </a:t>
            </a:r>
            <a:r>
              <a:rPr lang="en-US" sz="2400" dirty="0"/>
              <a:t>is a smaller endeavor than the CFA franc zone and includes South Africa, Lesotho, Namibia and Swaziland</a:t>
            </a:r>
          </a:p>
          <a:p>
            <a:pPr lvl="1"/>
            <a:r>
              <a:rPr lang="en-US" sz="2000" dirty="0"/>
              <a:t>The South African rand is legal tender in all CMA countries, but the countries also circulate their own currencies at a one-to-one par.</a:t>
            </a:r>
          </a:p>
          <a:p>
            <a:pPr lvl="1"/>
            <a:r>
              <a:rPr lang="en-US" sz="2000" dirty="0"/>
              <a:t>Unlike the CFA franc, the rand </a:t>
            </a:r>
            <a:r>
              <a:rPr lang="en-US" sz="2000" i="1" dirty="0"/>
              <a:t>floats</a:t>
            </a:r>
            <a:r>
              <a:rPr lang="en-US" sz="2000" dirty="0"/>
              <a:t> against other major currencies, as South Africa pursues an inflation-targeting monetary policy.</a:t>
            </a:r>
          </a:p>
          <a:p>
            <a:pPr lvl="1"/>
            <a:r>
              <a:rPr lang="en-US" sz="2000" dirty="0"/>
              <a:t>There is a significant amount of liberalization within the CMA.</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49902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European Monetary Union at a Glance</a:t>
            </a:r>
          </a:p>
        </p:txBody>
      </p:sp>
      <p:sp>
        <p:nvSpPr>
          <p:cNvPr id="3" name="Content Placeholder 2"/>
          <p:cNvSpPr>
            <a:spLocks noGrp="1"/>
          </p:cNvSpPr>
          <p:nvPr>
            <p:ph idx="1"/>
          </p:nvPr>
        </p:nvSpPr>
        <p:spPr>
          <a:xfrm>
            <a:off x="457200" y="1295400"/>
            <a:ext cx="8229600" cy="4835525"/>
          </a:xfrm>
        </p:spPr>
        <p:txBody>
          <a:bodyPr/>
          <a:lstStyle/>
          <a:p>
            <a:r>
              <a:rPr lang="en-US" sz="2400" dirty="0"/>
              <a:t>The </a:t>
            </a:r>
            <a:r>
              <a:rPr lang="en-US" sz="2400" b="1" dirty="0">
                <a:solidFill>
                  <a:schemeClr val="accent5">
                    <a:lumMod val="50000"/>
                  </a:schemeClr>
                </a:solidFill>
              </a:rPr>
              <a:t>European Monetary Union (EMU) </a:t>
            </a:r>
            <a:r>
              <a:rPr lang="en-US" sz="2400" dirty="0"/>
              <a:t>is a monetary union among 19 countries (as of 2019) in which the euro (€) serves as the shared currency</a:t>
            </a:r>
          </a:p>
          <a:p>
            <a:r>
              <a:rPr lang="en-US" sz="2400" dirty="0"/>
              <a:t>The euro is administered by the </a:t>
            </a:r>
            <a:r>
              <a:rPr lang="en-US" sz="2400" b="1" dirty="0">
                <a:solidFill>
                  <a:schemeClr val="accent5">
                    <a:lumMod val="50000"/>
                  </a:schemeClr>
                </a:solidFill>
              </a:rPr>
              <a:t>European Central Bank (ECB) </a:t>
            </a:r>
          </a:p>
          <a:p>
            <a:r>
              <a:rPr lang="en-US" sz="2400" dirty="0"/>
              <a:t>The member countries are listed in Table 21.1</a:t>
            </a:r>
          </a:p>
          <a:p>
            <a:r>
              <a:rPr lang="en-US" sz="2400" dirty="0"/>
              <a:t>Table 21.2 lists the EU members that are not members of the EMU</a:t>
            </a:r>
          </a:p>
          <a:p>
            <a:r>
              <a:rPr lang="en-US" sz="2400" dirty="0"/>
              <a:t>With the exceptions of the United Kingdom and Denmark, with their opt-outs, </a:t>
            </a:r>
            <a:r>
              <a:rPr lang="en-US" sz="2400" i="1" dirty="0"/>
              <a:t>all</a:t>
            </a:r>
            <a:r>
              <a:rPr lang="en-US" sz="2400" dirty="0"/>
              <a:t> EU members are expected to eventually join the EMU.</a:t>
            </a:r>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60387"/>
          </a:xfrm>
        </p:spPr>
        <p:txBody>
          <a:bodyPr/>
          <a:lstStyle/>
          <a:p>
            <a:r>
              <a:rPr lang="en-US" sz="2800" dirty="0"/>
              <a:t>Table 21.1: EMU Membership</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8" name="Picture 2" descr="D:\Upload_Haripriya\05-07-2020\reinert\JPEG\Kenneth A. Reinert_table. 21_1.jpg">
            <a:extLst>
              <a:ext uri="{FF2B5EF4-FFF2-40B4-BE49-F238E27FC236}">
                <a16:creationId xmlns:a16="http://schemas.microsoft.com/office/drawing/2014/main" id="{48152436-22BE-1A49-8CBB-8E9B307A8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588" y="795338"/>
            <a:ext cx="4821237"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17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D60F-5178-734B-BB81-8A6DA425DE53}"/>
              </a:ext>
            </a:extLst>
          </p:cNvPr>
          <p:cNvSpPr>
            <a:spLocks noGrp="1"/>
          </p:cNvSpPr>
          <p:nvPr>
            <p:ph type="title"/>
          </p:nvPr>
        </p:nvSpPr>
        <p:spPr/>
        <p:txBody>
          <a:bodyPr/>
          <a:lstStyle/>
          <a:p>
            <a:r>
              <a:rPr lang="en-US" sz="3600" dirty="0"/>
              <a:t>Table 21.2 In but out: countries that are members of the EU but not the EMU</a:t>
            </a:r>
          </a:p>
        </p:txBody>
      </p:sp>
      <p:sp>
        <p:nvSpPr>
          <p:cNvPr id="4" name="Footer Placeholder 3">
            <a:extLst>
              <a:ext uri="{FF2B5EF4-FFF2-40B4-BE49-F238E27FC236}">
                <a16:creationId xmlns:a16="http://schemas.microsoft.com/office/drawing/2014/main" id="{DE091680-71AA-AD4F-A0D4-D37164CF718E}"/>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D:\Upload_Haripriya\05-07-2020\reinert\JPEG\Kenneth A. Reinert_table. 21_2a.jpg">
            <a:extLst>
              <a:ext uri="{FF2B5EF4-FFF2-40B4-BE49-F238E27FC236}">
                <a16:creationId xmlns:a16="http://schemas.microsoft.com/office/drawing/2014/main" id="{6964813E-A84E-4048-885A-37F9CA9794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8837" y="1597818"/>
            <a:ext cx="5906325" cy="251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Upload_Haripriya\05-07-2020\reinert\JPEG\Kenneth A. Reinert_table. 21_2b.jpg">
            <a:extLst>
              <a:ext uri="{FF2B5EF4-FFF2-40B4-BE49-F238E27FC236}">
                <a16:creationId xmlns:a16="http://schemas.microsoft.com/office/drawing/2014/main" id="{1E609273-AFA6-1945-9E1E-200DF8FA03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48"/>
          <a:stretch/>
        </p:blipFill>
        <p:spPr bwMode="auto">
          <a:xfrm>
            <a:off x="1618837" y="4114799"/>
            <a:ext cx="5906325" cy="20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436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Planning the EMU: Initial Steps</a:t>
            </a:r>
          </a:p>
        </p:txBody>
      </p:sp>
      <p:sp>
        <p:nvSpPr>
          <p:cNvPr id="3" name="Content Placeholder 2"/>
          <p:cNvSpPr>
            <a:spLocks noGrp="1"/>
          </p:cNvSpPr>
          <p:nvPr>
            <p:ph idx="1"/>
          </p:nvPr>
        </p:nvSpPr>
        <p:spPr/>
        <p:txBody>
          <a:bodyPr/>
          <a:lstStyle/>
          <a:p>
            <a:r>
              <a:rPr lang="en-US" sz="2400" dirty="0"/>
              <a:t>The history of the EU is summarized in Table 21.3</a:t>
            </a:r>
          </a:p>
          <a:p>
            <a:r>
              <a:rPr lang="en-US" sz="2400" dirty="0"/>
              <a:t>The monetary union initiative began in 1970 when a commission chaired by the then Prime Minister of Luxembourg, Pierre Werner, issued a report providing a detailed plan for a step-by-step movement to an EMU by 1980</a:t>
            </a:r>
          </a:p>
          <a:p>
            <a:r>
              <a:rPr lang="en-US" sz="2400" dirty="0"/>
              <a:t>However, the early 1970s were characterized by the demise of the Bretton Woods system (see Chapter 19)</a:t>
            </a:r>
          </a:p>
          <a:p>
            <a:r>
              <a:rPr lang="en-US" sz="2400" dirty="0"/>
              <a:t>During 1971, key European currencies, including the German Deutsche mark began to float as the previous monetary era came to an end </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Planning the EMU: The EMS</a:t>
            </a:r>
          </a:p>
        </p:txBody>
      </p:sp>
      <p:sp>
        <p:nvSpPr>
          <p:cNvPr id="3" name="Content Placeholder 2"/>
          <p:cNvSpPr>
            <a:spLocks noGrp="1"/>
          </p:cNvSpPr>
          <p:nvPr>
            <p:ph idx="1"/>
          </p:nvPr>
        </p:nvSpPr>
        <p:spPr>
          <a:xfrm>
            <a:off x="457200" y="1447800"/>
            <a:ext cx="8229600" cy="4683125"/>
          </a:xfrm>
        </p:spPr>
        <p:txBody>
          <a:bodyPr/>
          <a:lstStyle/>
          <a:p>
            <a:r>
              <a:rPr lang="en-US" sz="2400" dirty="0"/>
              <a:t>The EMS came into being as a </a:t>
            </a:r>
            <a:r>
              <a:rPr lang="en-US" sz="2400" dirty="0">
                <a:solidFill>
                  <a:schemeClr val="accent5">
                    <a:lumMod val="50000"/>
                  </a:schemeClr>
                </a:solidFill>
              </a:rPr>
              <a:t>fixed-rate system </a:t>
            </a:r>
            <a:r>
              <a:rPr lang="en-US" sz="2400" dirty="0"/>
              <a:t>in 1979</a:t>
            </a:r>
          </a:p>
          <a:p>
            <a:r>
              <a:rPr lang="en-US" sz="2400" dirty="0"/>
              <a:t>The original hope was that each country would peg their currency to a </a:t>
            </a:r>
            <a:r>
              <a:rPr lang="en-US" sz="2400" dirty="0">
                <a:solidFill>
                  <a:schemeClr val="accent5">
                    <a:lumMod val="50000"/>
                  </a:schemeClr>
                </a:solidFill>
              </a:rPr>
              <a:t>European Currency Unit (ECU)</a:t>
            </a:r>
          </a:p>
          <a:p>
            <a:pPr lvl="1"/>
            <a:r>
              <a:rPr lang="en-US" sz="2000" dirty="0"/>
              <a:t>Instead, countries began to peg their currencies to the </a:t>
            </a:r>
            <a:r>
              <a:rPr lang="en-US" sz="2000" i="1" dirty="0"/>
              <a:t>German mark</a:t>
            </a:r>
          </a:p>
          <a:p>
            <a:r>
              <a:rPr lang="en-US" sz="2400" dirty="0"/>
              <a:t>In 1988, the European Council called upon then President of the European Commission, Jacques </a:t>
            </a:r>
            <a:r>
              <a:rPr lang="en-US" sz="2400" dirty="0" err="1"/>
              <a:t>Delors</a:t>
            </a:r>
            <a:r>
              <a:rPr lang="en-US" sz="2400" dirty="0"/>
              <a:t>, to study the steps required to move towards a monetary Union </a:t>
            </a:r>
          </a:p>
          <a:p>
            <a:r>
              <a:rPr lang="en-US" sz="2400" dirty="0"/>
              <a:t>The subsequent </a:t>
            </a:r>
            <a:r>
              <a:rPr lang="en-US" sz="2400" dirty="0" err="1">
                <a:solidFill>
                  <a:schemeClr val="accent5">
                    <a:lumMod val="50000"/>
                  </a:schemeClr>
                </a:solidFill>
              </a:rPr>
              <a:t>Delors</a:t>
            </a:r>
            <a:r>
              <a:rPr lang="en-US" sz="2400" dirty="0">
                <a:solidFill>
                  <a:schemeClr val="accent5">
                    <a:lumMod val="50000"/>
                  </a:schemeClr>
                </a:solidFill>
              </a:rPr>
              <a:t> Report </a:t>
            </a:r>
            <a:r>
              <a:rPr lang="en-US" sz="2400" dirty="0"/>
              <a:t>was issued in 1989 </a:t>
            </a:r>
          </a:p>
          <a:p>
            <a:pPr lvl="1"/>
            <a:r>
              <a:rPr lang="en-US" sz="2000" dirty="0"/>
              <a:t>The report called for a single currency and an integrated system of European central banks</a:t>
            </a:r>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Table 21.3: The Evolution of the European Union</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D:\Upload_Haripriya\05-07-2020\reinert\JPEG\Kenneth A. Reinert_table. 21_3a.jpg">
            <a:extLst>
              <a:ext uri="{FF2B5EF4-FFF2-40B4-BE49-F238E27FC236}">
                <a16:creationId xmlns:a16="http://schemas.microsoft.com/office/drawing/2014/main" id="{EEA39B6B-973D-5A41-9A69-802D4905EF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897" b="49361"/>
          <a:stretch/>
        </p:blipFill>
        <p:spPr bwMode="auto">
          <a:xfrm>
            <a:off x="472581" y="1417638"/>
            <a:ext cx="4114800" cy="447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Upload_Haripriya\05-07-2020\reinert\JPEG\Kenneth A. Reinert_table. 21_3a.jpg">
            <a:extLst>
              <a:ext uri="{FF2B5EF4-FFF2-40B4-BE49-F238E27FC236}">
                <a16:creationId xmlns:a16="http://schemas.microsoft.com/office/drawing/2014/main" id="{9F0274F4-256C-2B42-88EA-DD60723060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306"/>
          <a:stretch/>
        </p:blipFill>
        <p:spPr bwMode="auto">
          <a:xfrm>
            <a:off x="4606553" y="1688534"/>
            <a:ext cx="4080247" cy="419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3653</TotalTime>
  <Words>2910</Words>
  <Application>Microsoft Macintosh PowerPoint</Application>
  <PresentationFormat>On-screen Show (4:3)</PresentationFormat>
  <Paragraphs>297</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 Math</vt:lpstr>
      <vt:lpstr>Garamond</vt:lpstr>
      <vt:lpstr>Wingdings</vt:lpstr>
      <vt:lpstr>Edge</vt:lpstr>
      <vt:lpstr>Chapter 21: Monetary Unions</vt:lpstr>
      <vt:lpstr>Analytical Elements </vt:lpstr>
      <vt:lpstr>Introduction</vt:lpstr>
      <vt:lpstr>The European Monetary Union at a Glance</vt:lpstr>
      <vt:lpstr>Table 21.1: EMU Membership</vt:lpstr>
      <vt:lpstr>Table 21.2 In but out: countries that are members of the EU but not the EMU</vt:lpstr>
      <vt:lpstr>Planning the EMU: Initial Steps</vt:lpstr>
      <vt:lpstr>Planning the EMU: The EMS</vt:lpstr>
      <vt:lpstr>Table 21.3: The Evolution of the European Union</vt:lpstr>
      <vt:lpstr>Planning the EMU: The Snake</vt:lpstr>
      <vt:lpstr>Planning the EMU: The Maastricht Treaty</vt:lpstr>
      <vt:lpstr>Planning for the EMU: The EMI</vt:lpstr>
      <vt:lpstr>Planning for the EMU: Problems with the EMS</vt:lpstr>
      <vt:lpstr>Implementing the EMU: Final Decisions</vt:lpstr>
      <vt:lpstr>Figure 21.1 Inflation rates (GDP price deflator) in selected euro countries, 1990–1998</vt:lpstr>
      <vt:lpstr>The European Central Bank</vt:lpstr>
      <vt:lpstr>Figure 21.2: Organizational Structure of the ECB</vt:lpstr>
      <vt:lpstr>The ECB “Euro Tower"</vt:lpstr>
      <vt:lpstr>The Euro</vt:lpstr>
      <vt:lpstr>Figure 21.3 The euro/US dollar and euro/100 yen exchange rates, 1999–2019</vt:lpstr>
      <vt:lpstr>The Euro </vt:lpstr>
      <vt:lpstr>Figure 21.4 Annual inflation rate in euro area, 1999–2018 (percentage change in HICP)</vt:lpstr>
      <vt:lpstr>Optimum Currency Areas and Adjustment in the EMU</vt:lpstr>
      <vt:lpstr>Adjustment in the EMU</vt:lpstr>
      <vt:lpstr>Adjustment in the EMU</vt:lpstr>
      <vt:lpstr>Adjustment in the EMU</vt:lpstr>
      <vt:lpstr>The EMU in the Global Financial Crisis</vt:lpstr>
      <vt:lpstr>Figure 21.5: Current Account Balances in the GIIPS countries, 1999-2017 (percentage of GDP)</vt:lpstr>
      <vt:lpstr>The EMU in the Global Financial Crisis</vt:lpstr>
      <vt:lpstr>The EMU in the Global Financial Crisis</vt:lpstr>
      <vt:lpstr>The EMU in the Global Financial Crisis</vt:lpstr>
      <vt:lpstr>The EMU in the Global Financial Crisis</vt:lpstr>
      <vt:lpstr>The EMU in the Global Financial Crisis</vt:lpstr>
      <vt:lpstr>Monetary Unions in Africa</vt:lpstr>
      <vt:lpstr>Table 21.4: Members of the CFA franc zone</vt:lpstr>
      <vt:lpstr>Monetary Unions in Africa</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Kenneth</dc:creator>
  <cp:lastModifiedBy>Hong Zhang</cp:lastModifiedBy>
  <cp:revision>233</cp:revision>
  <dcterms:created xsi:type="dcterms:W3CDTF">2009-09-02T15:55:36Z</dcterms:created>
  <dcterms:modified xsi:type="dcterms:W3CDTF">2020-08-13T16:39:44Z</dcterms:modified>
</cp:coreProperties>
</file>