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sldIdLst>
    <p:sldId id="256" r:id="rId2"/>
    <p:sldId id="283" r:id="rId3"/>
    <p:sldId id="321" r:id="rId4"/>
    <p:sldId id="299" r:id="rId5"/>
    <p:sldId id="296" r:id="rId6"/>
    <p:sldId id="300" r:id="rId7"/>
    <p:sldId id="290" r:id="rId8"/>
    <p:sldId id="301" r:id="rId9"/>
    <p:sldId id="302" r:id="rId10"/>
    <p:sldId id="291" r:id="rId11"/>
    <p:sldId id="303" r:id="rId12"/>
    <p:sldId id="304" r:id="rId13"/>
    <p:sldId id="305" r:id="rId14"/>
    <p:sldId id="306" r:id="rId15"/>
    <p:sldId id="307" r:id="rId16"/>
    <p:sldId id="308" r:id="rId17"/>
    <p:sldId id="292" r:id="rId18"/>
    <p:sldId id="309" r:id="rId19"/>
    <p:sldId id="310" r:id="rId20"/>
    <p:sldId id="311" r:id="rId21"/>
    <p:sldId id="293" r:id="rId22"/>
    <p:sldId id="312" r:id="rId23"/>
    <p:sldId id="294" r:id="rId24"/>
    <p:sldId id="313" r:id="rId25"/>
    <p:sldId id="288" r:id="rId26"/>
    <p:sldId id="284" r:id="rId27"/>
    <p:sldId id="285" r:id="rId28"/>
    <p:sldId id="286" r:id="rId29"/>
    <p:sldId id="314" r:id="rId30"/>
    <p:sldId id="315" r:id="rId31"/>
    <p:sldId id="316" r:id="rId32"/>
    <p:sldId id="322" r:id="rId33"/>
    <p:sldId id="297" r:id="rId34"/>
    <p:sldId id="317" r:id="rId35"/>
    <p:sldId id="289"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101"/>
  </p:normalViewPr>
  <p:slideViewPr>
    <p:cSldViewPr>
      <p:cViewPr varScale="1">
        <p:scale>
          <a:sx n="116" d="100"/>
          <a:sy n="116" d="100"/>
        </p:scale>
        <p:origin x="152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5F585-C0A0-4BE3-9C49-E8B2C7216352}" type="datetimeFigureOut">
              <a:rPr lang="en-US" smtClean="0"/>
              <a:pPr/>
              <a:t>8/14/20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E530B-BECC-4F2D-8746-69F9494D123D}" type="slidenum">
              <a:rPr lang="en-US" smtClean="0"/>
              <a:pPr/>
              <a:t>‹#›</a:t>
            </a:fld>
            <a:endParaRPr lang="en-US"/>
          </a:p>
        </p:txBody>
      </p:sp>
    </p:spTree>
    <p:extLst>
      <p:ext uri="{BB962C8B-B14F-4D97-AF65-F5344CB8AC3E}">
        <p14:creationId xmlns:p14="http://schemas.microsoft.com/office/powerpoint/2010/main" val="402974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ltLang="en-US"/>
          </a:p>
        </p:txBody>
      </p:sp>
      <p:sp>
        <p:nvSpPr>
          <p:cNvPr id="5125" name="Rectangle 5"/>
          <p:cNvSpPr>
            <a:spLocks noGrp="1" noChangeArrowheads="1"/>
          </p:cNvSpPr>
          <p:nvPr>
            <p:ph type="ftr" sz="quarter" idx="3"/>
          </p:nvPr>
        </p:nvSpPr>
        <p:spPr>
          <a:xfrm>
            <a:off x="3124200" y="6243638"/>
            <a:ext cx="2895600" cy="457200"/>
          </a:xfrm>
        </p:spPr>
        <p:txBody>
          <a:bodyPr/>
          <a:lstStyle>
            <a:lvl1pPr>
              <a:defRPr/>
            </a:lvl1pPr>
          </a:lstStyle>
          <a:p>
            <a:r>
              <a:rPr lang="en-US" altLang="en-US" dirty="0"/>
              <a:t>© Kenneth A. Reinert, Cambridge University Press 2021</a:t>
            </a:r>
          </a:p>
        </p:txBody>
      </p:sp>
      <p:sp>
        <p:nvSpPr>
          <p:cNvPr id="5126" name="Rectangle 6"/>
          <p:cNvSpPr>
            <a:spLocks noGrp="1" noChangeArrowheads="1"/>
          </p:cNvSpPr>
          <p:nvPr>
            <p:ph type="sldNum" sz="quarter" idx="4"/>
          </p:nvPr>
        </p:nvSpPr>
        <p:spPr/>
        <p:txBody>
          <a:bodyPr/>
          <a:lstStyle>
            <a:lvl1pPr>
              <a:defRPr/>
            </a:lvl1pPr>
          </a:lstStyle>
          <a:p>
            <a:fld id="{4BDA208C-0688-451A-BF7D-CB40AAA901C4}" type="slidenum">
              <a:rPr lang="en-US" altLang="en-US"/>
              <a:pPr/>
              <a:t>‹#›</a:t>
            </a:fld>
            <a:endParaRPr lang="en-US" altLang="en-US"/>
          </a:p>
        </p:txBody>
      </p:sp>
      <p:sp>
        <p:nvSpPr>
          <p:cNvPr id="512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12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F7841A66-284C-4A22-A49E-DC0CACB3BCC6}"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0AA4B6D9-72D8-48FE-89F1-8A6E90EFC9C3}"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25945742-A09E-4108-97F0-EC14CBAB3DD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96D853BE-A1DA-4E80-A1E7-8B16AD483EE6}"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3686DA7B-245A-4581-9C64-12541CBEEEE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9" name="Slide Number Placeholder 8"/>
          <p:cNvSpPr>
            <a:spLocks noGrp="1"/>
          </p:cNvSpPr>
          <p:nvPr>
            <p:ph type="sldNum" sz="quarter" idx="12"/>
          </p:nvPr>
        </p:nvSpPr>
        <p:spPr/>
        <p:txBody>
          <a:bodyPr/>
          <a:lstStyle>
            <a:lvl1pPr>
              <a:defRPr/>
            </a:lvl1pPr>
          </a:lstStyle>
          <a:p>
            <a:fld id="{F45BA80E-3BFD-472F-AE02-49E3938DE3F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5" name="Slide Number Placeholder 4"/>
          <p:cNvSpPr>
            <a:spLocks noGrp="1"/>
          </p:cNvSpPr>
          <p:nvPr>
            <p:ph type="sldNum" sz="quarter" idx="12"/>
          </p:nvPr>
        </p:nvSpPr>
        <p:spPr/>
        <p:txBody>
          <a:bodyPr/>
          <a:lstStyle>
            <a:lvl1pPr>
              <a:defRPr/>
            </a:lvl1pPr>
          </a:lstStyle>
          <a:p>
            <a:fld id="{4B4E657D-427E-49A8-AE2B-014959872571}"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4" name="Slide Number Placeholder 3"/>
          <p:cNvSpPr>
            <a:spLocks noGrp="1"/>
          </p:cNvSpPr>
          <p:nvPr>
            <p:ph type="sldNum" sz="quarter" idx="12"/>
          </p:nvPr>
        </p:nvSpPr>
        <p:spPr/>
        <p:txBody>
          <a:bodyPr/>
          <a:lstStyle>
            <a:lvl1pPr>
              <a:defRPr/>
            </a:lvl1pPr>
          </a:lstStyle>
          <a:p>
            <a:fld id="{1EAA6922-3B73-47B7-AFF6-98D87648B91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A7E85FAF-C9CB-4BC9-9447-470DEB033C1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0630799C-F568-49FA-B969-71232FD780A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dirty="0"/>
              <a:t>© Kenneth A. Reinert, Cambridge University Press 2021</a:t>
            </a: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44241F1-C488-4FAA-B18B-3106F568F33B}" type="slidenum">
              <a:rPr lang="en-US" altLang="en-US"/>
              <a:pPr/>
              <a:t>‹#›</a:t>
            </a:fld>
            <a:endParaRPr lang="en-U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Chapter 20: Crises and Responses</a:t>
            </a:r>
          </a:p>
        </p:txBody>
      </p:sp>
      <p:sp>
        <p:nvSpPr>
          <p:cNvPr id="2051" name="Rectangle 3"/>
          <p:cNvSpPr>
            <a:spLocks noGrp="1" noChangeArrowheads="1"/>
          </p:cNvSpPr>
          <p:nvPr>
            <p:ph type="subTitle" idx="1"/>
          </p:nvPr>
        </p:nvSpPr>
        <p:spPr/>
        <p:txBody>
          <a:bodyPr/>
          <a:lstStyle/>
          <a:p>
            <a:r>
              <a:rPr lang="en-US" dirty="0"/>
              <a:t>An Introduction to International Economics: New Perspectives on the World Economy</a:t>
            </a:r>
          </a:p>
        </p:txBody>
      </p:sp>
      <p:sp>
        <p:nvSpPr>
          <p:cNvPr id="4" name="Footer Placeholder 3"/>
          <p:cNvSpPr>
            <a:spLocks noGrp="1"/>
          </p:cNvSpPr>
          <p:nvPr>
            <p:ph type="ftr" sz="quarter" idx="3"/>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60387"/>
          </a:xfrm>
        </p:spPr>
        <p:txBody>
          <a:bodyPr/>
          <a:lstStyle/>
          <a:p>
            <a:r>
              <a:rPr lang="en-US" sz="2800" dirty="0"/>
              <a:t>Figure 20.2: Asset Prices in Japan, 1981-1992 (¥ trillions)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8" name="Picture 5" descr="D:\Upload_Haripriya\05-07-2020\reinert\JPEG\Kenneth A. Reinert_Chapter20\Kenneth A. Reinert_fig. 20_1.jpg">
            <a:extLst>
              <a:ext uri="{FF2B5EF4-FFF2-40B4-BE49-F238E27FC236}">
                <a16:creationId xmlns:a16="http://schemas.microsoft.com/office/drawing/2014/main" id="{1BEBB1C2-0F30-4D42-AA2D-5A391790A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09662"/>
            <a:ext cx="619125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5E745AA-4F81-CC46-8B98-4BCFC98A50BE}"/>
              </a:ext>
            </a:extLst>
          </p:cNvPr>
          <p:cNvSpPr txBox="1"/>
          <p:nvPr/>
        </p:nvSpPr>
        <p:spPr>
          <a:xfrm>
            <a:off x="685800" y="5813702"/>
            <a:ext cx="2621230" cy="369332"/>
          </a:xfrm>
          <a:prstGeom prst="rect">
            <a:avLst/>
          </a:prstGeom>
          <a:noFill/>
        </p:spPr>
        <p:txBody>
          <a:bodyPr wrap="none" rtlCol="0">
            <a:spAutoFit/>
          </a:bodyPr>
          <a:lstStyle/>
          <a:p>
            <a:r>
              <a:rPr lang="en-US" dirty="0"/>
              <a:t>Source: Noguchi (1994)</a:t>
            </a:r>
          </a:p>
        </p:txBody>
      </p:sp>
    </p:spTree>
    <p:extLst>
      <p:ext uri="{BB962C8B-B14F-4D97-AF65-F5344CB8AC3E}">
        <p14:creationId xmlns:p14="http://schemas.microsoft.com/office/powerpoint/2010/main" val="422846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Banking Crises</a:t>
            </a:r>
          </a:p>
        </p:txBody>
      </p:sp>
      <p:sp>
        <p:nvSpPr>
          <p:cNvPr id="3" name="Content Placeholder 2"/>
          <p:cNvSpPr>
            <a:spLocks noGrp="1"/>
          </p:cNvSpPr>
          <p:nvPr>
            <p:ph idx="1"/>
          </p:nvPr>
        </p:nvSpPr>
        <p:spPr/>
        <p:txBody>
          <a:bodyPr/>
          <a:lstStyle/>
          <a:p>
            <a:r>
              <a:rPr lang="en-US" sz="2600" b="1" dirty="0">
                <a:solidFill>
                  <a:schemeClr val="accent5">
                    <a:lumMod val="50000"/>
                  </a:schemeClr>
                </a:solidFill>
              </a:rPr>
              <a:t>Banking crises </a:t>
            </a:r>
            <a:r>
              <a:rPr lang="en-US" sz="2600" dirty="0"/>
              <a:t>involve the occurrence of bank runs, mergers, closures,, or government takeovers of banking institutions</a:t>
            </a:r>
          </a:p>
          <a:p>
            <a:r>
              <a:rPr lang="en-US" sz="2600" dirty="0"/>
              <a:t>In general, banking sectors are particularly fragile components of financial systems </a:t>
            </a:r>
          </a:p>
          <a:p>
            <a:pPr lvl="1"/>
            <a:r>
              <a:rPr lang="en-US" sz="2200" dirty="0"/>
              <a:t>This reflects their involvement in </a:t>
            </a:r>
            <a:r>
              <a:rPr lang="en-US" sz="2200" i="1" dirty="0">
                <a:solidFill>
                  <a:schemeClr val="accent5">
                    <a:lumMod val="50000"/>
                  </a:schemeClr>
                </a:solidFill>
              </a:rPr>
              <a:t>maturity transformation</a:t>
            </a:r>
            <a:endParaRPr lang="en-US" sz="2200" dirty="0">
              <a:solidFill>
                <a:schemeClr val="accent5">
                  <a:lumMod val="50000"/>
                </a:schemeClr>
              </a:solidFill>
            </a:endParaRPr>
          </a:p>
          <a:p>
            <a:pPr lvl="1"/>
            <a:r>
              <a:rPr lang="en-US" sz="2200" dirty="0">
                <a:solidFill>
                  <a:schemeClr val="accent5">
                    <a:lumMod val="50000"/>
                  </a:schemeClr>
                </a:solidFill>
              </a:rPr>
              <a:t>Maturity transformation </a:t>
            </a:r>
            <a:r>
              <a:rPr lang="en-US" sz="2200" dirty="0"/>
              <a:t>involves banks borrowing short term and lending long term</a:t>
            </a:r>
            <a:endParaRPr lang="en-US" sz="2200" i="1" dirty="0"/>
          </a:p>
          <a:p>
            <a:r>
              <a:rPr lang="en-US" sz="2600" dirty="0"/>
              <a:t>Bank runs can be set off by asset price deflation, capital inflows surges and financial sector liberalization</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592191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External Debt Crises</a:t>
            </a:r>
          </a:p>
        </p:txBody>
      </p:sp>
      <p:sp>
        <p:nvSpPr>
          <p:cNvPr id="3" name="Content Placeholder 2"/>
          <p:cNvSpPr>
            <a:spLocks noGrp="1"/>
          </p:cNvSpPr>
          <p:nvPr>
            <p:ph idx="1"/>
          </p:nvPr>
        </p:nvSpPr>
        <p:spPr/>
        <p:txBody>
          <a:bodyPr/>
          <a:lstStyle/>
          <a:p>
            <a:r>
              <a:rPr lang="en-US" sz="2600" b="1" dirty="0">
                <a:solidFill>
                  <a:schemeClr val="accent5">
                    <a:lumMod val="50000"/>
                  </a:schemeClr>
                </a:solidFill>
              </a:rPr>
              <a:t>External debt crises </a:t>
            </a:r>
            <a:r>
              <a:rPr lang="en-US" sz="2600" dirty="0"/>
              <a:t>involve sovereign default on debt obligations to foreign creditors or the substantial restructuring of this debt.</a:t>
            </a:r>
          </a:p>
          <a:p>
            <a:r>
              <a:rPr lang="en-US" sz="2600" dirty="0"/>
              <a:t>The classic case of this is Mexico’s defaulting in 1982 on its foreign debt, setting of a global debt crisis</a:t>
            </a:r>
          </a:p>
          <a:p>
            <a:r>
              <a:rPr lang="en-US" sz="2600" dirty="0"/>
              <a:t>Debt crises tend to follow large capital inflows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748076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Domestic Debt Crises</a:t>
            </a:r>
          </a:p>
        </p:txBody>
      </p:sp>
      <p:sp>
        <p:nvSpPr>
          <p:cNvPr id="3" name="Content Placeholder 2"/>
          <p:cNvSpPr>
            <a:spLocks noGrp="1"/>
          </p:cNvSpPr>
          <p:nvPr>
            <p:ph idx="1"/>
          </p:nvPr>
        </p:nvSpPr>
        <p:spPr>
          <a:xfrm>
            <a:off x="457200" y="1447800"/>
            <a:ext cx="8229600" cy="4683125"/>
          </a:xfrm>
        </p:spPr>
        <p:txBody>
          <a:bodyPr/>
          <a:lstStyle/>
          <a:p>
            <a:r>
              <a:rPr lang="en-US" sz="2600" b="1" dirty="0">
                <a:solidFill>
                  <a:schemeClr val="accent5">
                    <a:lumMod val="50000"/>
                  </a:schemeClr>
                </a:solidFill>
              </a:rPr>
              <a:t>Domestic debt crises </a:t>
            </a:r>
            <a:r>
              <a:rPr lang="en-US" sz="2600" dirty="0"/>
              <a:t>involve sovereign default on debt obligations to domestic creditors or substantial restructuring of this debt</a:t>
            </a:r>
          </a:p>
          <a:p>
            <a:r>
              <a:rPr lang="en-US" sz="2600" dirty="0"/>
              <a:t>Reinhart and </a:t>
            </a:r>
            <a:r>
              <a:rPr lang="en-US" sz="2600" dirty="0" err="1"/>
              <a:t>Rogoff</a:t>
            </a:r>
            <a:r>
              <a:rPr lang="en-US" sz="2600" dirty="0"/>
              <a:t> (2009) emphasize that these events are understudied</a:t>
            </a:r>
          </a:p>
          <a:p>
            <a:r>
              <a:rPr lang="en-US" sz="2600" dirty="0"/>
              <a:t>As with banking crises and external debt crises, preceding capital inflows are often a contributing factor</a:t>
            </a:r>
          </a:p>
          <a:p>
            <a:r>
              <a:rPr lang="en-US" sz="2600" dirty="0"/>
              <a:t>Argentina in 2001 combined a banking crises, a currency crisis, both external and domestic debt crises, and asset price deflation</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35053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Contagion and Systemic Risk</a:t>
            </a:r>
          </a:p>
        </p:txBody>
      </p:sp>
      <p:sp>
        <p:nvSpPr>
          <p:cNvPr id="3" name="Content Placeholder 2"/>
          <p:cNvSpPr>
            <a:spLocks noGrp="1"/>
          </p:cNvSpPr>
          <p:nvPr>
            <p:ph idx="1"/>
          </p:nvPr>
        </p:nvSpPr>
        <p:spPr/>
        <p:txBody>
          <a:bodyPr/>
          <a:lstStyle/>
          <a:p>
            <a:r>
              <a:rPr lang="en-US" sz="2600" b="1" dirty="0">
                <a:solidFill>
                  <a:schemeClr val="accent5">
                    <a:lumMod val="50000"/>
                  </a:schemeClr>
                </a:solidFill>
              </a:rPr>
              <a:t>Contagion</a:t>
            </a:r>
            <a:r>
              <a:rPr lang="en-US" sz="2600" dirty="0"/>
              <a:t> refers to crises beginning in one country and “spreading” to other countries</a:t>
            </a:r>
          </a:p>
          <a:p>
            <a:r>
              <a:rPr lang="en-US" sz="2600" dirty="0"/>
              <a:t>This can occur through a few different mechanisms</a:t>
            </a:r>
          </a:p>
          <a:p>
            <a:pPr lvl="1"/>
            <a:r>
              <a:rPr lang="en-US" sz="2200" dirty="0"/>
              <a:t>Shifts in expectations and confidence (herding or informational cascades)</a:t>
            </a:r>
          </a:p>
          <a:p>
            <a:pPr lvl="1"/>
            <a:r>
              <a:rPr lang="en-US" sz="2200" dirty="0"/>
              <a:t>Asset prices (financial linkage)</a:t>
            </a:r>
          </a:p>
          <a:p>
            <a:pPr lvl="1"/>
            <a:r>
              <a:rPr lang="en-US" sz="2200" dirty="0"/>
              <a:t>Capital flight (sudden stops)</a:t>
            </a:r>
          </a:p>
          <a:p>
            <a:r>
              <a:rPr lang="en-US" sz="2600" dirty="0">
                <a:solidFill>
                  <a:schemeClr val="accent5">
                    <a:lumMod val="50000"/>
                  </a:schemeClr>
                </a:solidFill>
              </a:rPr>
              <a:t>Sudden stops, surprise financial announcements </a:t>
            </a:r>
            <a:r>
              <a:rPr lang="en-US" sz="2600" dirty="0"/>
              <a:t>and</a:t>
            </a:r>
            <a:r>
              <a:rPr lang="en-US" sz="2600" dirty="0">
                <a:solidFill>
                  <a:schemeClr val="accent5">
                    <a:lumMod val="50000"/>
                  </a:schemeClr>
                </a:solidFill>
              </a:rPr>
              <a:t> highly leveraged financial institutions </a:t>
            </a:r>
            <a:r>
              <a:rPr lang="en-US" sz="2600" dirty="0"/>
              <a:t>can work together to cause contagion</a:t>
            </a:r>
          </a:p>
          <a:p>
            <a:endParaRPr lang="en-US" sz="26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634192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Contagion and Systemic Risk</a:t>
            </a:r>
          </a:p>
        </p:txBody>
      </p:sp>
      <p:sp>
        <p:nvSpPr>
          <p:cNvPr id="3" name="Content Placeholder 2"/>
          <p:cNvSpPr>
            <a:spLocks noGrp="1"/>
          </p:cNvSpPr>
          <p:nvPr>
            <p:ph idx="1"/>
          </p:nvPr>
        </p:nvSpPr>
        <p:spPr/>
        <p:txBody>
          <a:bodyPr/>
          <a:lstStyle/>
          <a:p>
            <a:r>
              <a:rPr lang="en-US" sz="2600" dirty="0"/>
              <a:t>When contagion takes on global or near-global characteristics, it becomes what is known as </a:t>
            </a:r>
            <a:r>
              <a:rPr lang="en-US" sz="2600" b="1" dirty="0">
                <a:solidFill>
                  <a:schemeClr val="accent5">
                    <a:lumMod val="50000"/>
                  </a:schemeClr>
                </a:solidFill>
              </a:rPr>
              <a:t>systemic risk</a:t>
            </a:r>
          </a:p>
          <a:p>
            <a:r>
              <a:rPr lang="en-US" sz="2600" dirty="0"/>
              <a:t>These episodes are rare but characterized the Great Depression of the 1930s and the 2007-2009 crisis</a:t>
            </a:r>
          </a:p>
          <a:p>
            <a:r>
              <a:rPr lang="en-US" sz="2600" dirty="0"/>
              <a:t>It is becoming clear that increased financial globalization has increased the possibility of </a:t>
            </a:r>
            <a:r>
              <a:rPr lang="en-US" sz="2600" dirty="0">
                <a:solidFill>
                  <a:schemeClr val="accent5">
                    <a:lumMod val="50000"/>
                  </a:schemeClr>
                </a:solidFill>
              </a:rPr>
              <a:t>systemic risk</a:t>
            </a:r>
          </a:p>
          <a:p>
            <a:r>
              <a:rPr lang="en-US" sz="2600" dirty="0"/>
              <a:t>This is indicated by the volume of a number of key financial markets being multiples of global GDP</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998439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Analyzing Balance of Payments and Currency Crises</a:t>
            </a:r>
          </a:p>
        </p:txBody>
      </p:sp>
      <p:sp>
        <p:nvSpPr>
          <p:cNvPr id="3" name="Content Placeholder 2"/>
          <p:cNvSpPr>
            <a:spLocks noGrp="1"/>
          </p:cNvSpPr>
          <p:nvPr>
            <p:ph idx="1"/>
          </p:nvPr>
        </p:nvSpPr>
        <p:spPr/>
        <p:txBody>
          <a:bodyPr/>
          <a:lstStyle/>
          <a:p>
            <a:r>
              <a:rPr lang="en-US" sz="2800" dirty="0"/>
              <a:t>“</a:t>
            </a:r>
            <a:r>
              <a:rPr lang="en-US" sz="2600" dirty="0"/>
              <a:t>Old fashioned” balance of payments and currency crises have their roots in over-valued, fixed exchange rates and large current-account deficits</a:t>
            </a:r>
          </a:p>
          <a:p>
            <a:r>
              <a:rPr lang="en-US" sz="2600" dirty="0"/>
              <a:t>Suppose that Mexico is successful in implementing an equilibrium exchange rate at e</a:t>
            </a:r>
            <a:r>
              <a:rPr lang="en-US" sz="2600" baseline="-25000" dirty="0"/>
              <a:t>0</a:t>
            </a:r>
            <a:r>
              <a:rPr lang="en-US" sz="2600" dirty="0"/>
              <a:t> (Figure 20.3) </a:t>
            </a:r>
            <a:endParaRPr lang="en-US" sz="2600" baseline="-25000" dirty="0"/>
          </a:p>
          <a:p>
            <a:pPr lvl="1"/>
            <a:r>
              <a:rPr lang="en-US" sz="2200" dirty="0"/>
              <a:t>Requires that the expected future exchange rate must equal the equilibrium rate</a:t>
            </a:r>
          </a:p>
          <a:p>
            <a:pPr lvl="2"/>
            <a:r>
              <a:rPr lang="en-US" dirty="0" err="1"/>
              <a:t>e</a:t>
            </a:r>
            <a:r>
              <a:rPr lang="en-US" baseline="30000" dirty="0" err="1"/>
              <a:t>e</a:t>
            </a:r>
            <a:r>
              <a:rPr lang="en-US" dirty="0"/>
              <a:t> = e</a:t>
            </a:r>
            <a:r>
              <a:rPr lang="en-US" baseline="-25000" dirty="0"/>
              <a:t>0</a:t>
            </a:r>
            <a:endParaRPr lang="en-US" dirty="0"/>
          </a:p>
          <a:p>
            <a:pPr lvl="1"/>
            <a:r>
              <a:rPr lang="en-US" sz="2200" dirty="0"/>
              <a:t>In turn, requires that the interest rate on the peso must equal the interest rate on the dollar</a:t>
            </a:r>
          </a:p>
          <a:p>
            <a:pPr lvl="2"/>
            <a:r>
              <a:rPr lang="en-US" dirty="0" err="1"/>
              <a:t>r</a:t>
            </a:r>
            <a:r>
              <a:rPr lang="en-US" baseline="-25000" dirty="0" err="1"/>
              <a:t>M</a:t>
            </a:r>
            <a:r>
              <a:rPr lang="en-US" dirty="0"/>
              <a:t> = </a:t>
            </a:r>
            <a:r>
              <a:rPr lang="en-US" dirty="0" err="1"/>
              <a:t>r</a:t>
            </a:r>
            <a:r>
              <a:rPr lang="en-US" baseline="-25000" dirty="0" err="1"/>
              <a:t>US</a:t>
            </a:r>
            <a:endParaRPr lang="en-US" dirty="0"/>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666993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Figure 20.3 A Balance of Payments and Currency Crisis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D:\Upload_Haripriya\05-07-2020\reinert\JPEG\Kenneth A. Reinert_Chapter20\Kenneth A. Reinert_fig. 20_3.jpg">
            <a:extLst>
              <a:ext uri="{FF2B5EF4-FFF2-40B4-BE49-F238E27FC236}">
                <a16:creationId xmlns:a16="http://schemas.microsoft.com/office/drawing/2014/main" id="{290072D9-A069-F34F-933A-4F4573AF9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885" y="1981200"/>
            <a:ext cx="6078230"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55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Analyzing Balance of Payments and Currency Crises</a:t>
            </a:r>
          </a:p>
        </p:txBody>
      </p:sp>
      <p:sp>
        <p:nvSpPr>
          <p:cNvPr id="3" name="Content Placeholder 2"/>
          <p:cNvSpPr>
            <a:spLocks noGrp="1"/>
          </p:cNvSpPr>
          <p:nvPr>
            <p:ph idx="1"/>
          </p:nvPr>
        </p:nvSpPr>
        <p:spPr/>
        <p:txBody>
          <a:bodyPr/>
          <a:lstStyle/>
          <a:p>
            <a:r>
              <a:rPr lang="en-US" sz="2400" dirty="0"/>
              <a:t>Suppose that we find Mexico in a position of a current account deficit</a:t>
            </a:r>
          </a:p>
          <a:p>
            <a:r>
              <a:rPr lang="en-US" sz="2400" dirty="0">
                <a:solidFill>
                  <a:schemeClr val="accent5">
                    <a:lumMod val="50000"/>
                  </a:schemeClr>
                </a:solidFill>
              </a:rPr>
              <a:t>Current account deficit </a:t>
            </a:r>
            <a:r>
              <a:rPr lang="en-US" sz="2400" dirty="0"/>
              <a:t>is always financed by a </a:t>
            </a:r>
            <a:r>
              <a:rPr lang="en-US" sz="2400" dirty="0">
                <a:solidFill>
                  <a:schemeClr val="accent5">
                    <a:lumMod val="50000"/>
                  </a:schemeClr>
                </a:solidFill>
              </a:rPr>
              <a:t>capital account surplus</a:t>
            </a:r>
          </a:p>
          <a:p>
            <a:r>
              <a:rPr lang="en-US" sz="2400" dirty="0"/>
              <a:t>When a large trade deficit is financed by an inflow of short-term capital problems will soon develop</a:t>
            </a:r>
          </a:p>
          <a:p>
            <a:r>
              <a:rPr lang="en-US" sz="2400" dirty="0"/>
              <a:t>The denomination in </a:t>
            </a:r>
            <a:r>
              <a:rPr lang="en-US" sz="2400" i="1" dirty="0"/>
              <a:t>dollars</a:t>
            </a:r>
            <a:r>
              <a:rPr lang="en-US" sz="2400" dirty="0"/>
              <a:t> exacerbates the problem because any fall in the value of the home currency inflates the domestic currency value of the debt</a:t>
            </a:r>
          </a:p>
          <a:p>
            <a:r>
              <a:rPr lang="en-US" sz="2400" dirty="0"/>
              <a:t>Many domestic investors were aware of these problems and began to sell pesos during 1994</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618374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Analyzing Balance of Payments and Currency Crises</a:t>
            </a:r>
          </a:p>
        </p:txBody>
      </p:sp>
      <p:sp>
        <p:nvSpPr>
          <p:cNvPr id="3" name="Content Placeholder 2"/>
          <p:cNvSpPr>
            <a:spLocks noGrp="1"/>
          </p:cNvSpPr>
          <p:nvPr>
            <p:ph idx="1"/>
          </p:nvPr>
        </p:nvSpPr>
        <p:spPr/>
        <p:txBody>
          <a:bodyPr/>
          <a:lstStyle/>
          <a:p>
            <a:r>
              <a:rPr lang="en-US" sz="2600" dirty="0"/>
              <a:t>If you as Mexican investor feels that the Mexican government will have to devalue the peso in order to suppress the trade deficit, then you think  that </a:t>
            </a:r>
            <a:r>
              <a:rPr lang="en-US" sz="2600" dirty="0" err="1"/>
              <a:t>e</a:t>
            </a:r>
            <a:r>
              <a:rPr lang="en-US" sz="2600" baseline="30000" dirty="0" err="1"/>
              <a:t>e</a:t>
            </a:r>
            <a:r>
              <a:rPr lang="en-US" sz="2600" dirty="0"/>
              <a:t> &gt; e</a:t>
            </a:r>
            <a:r>
              <a:rPr lang="en-US" sz="2600" baseline="-25000" dirty="0"/>
              <a:t>0</a:t>
            </a:r>
          </a:p>
          <a:p>
            <a:r>
              <a:rPr lang="en-US" sz="2600" dirty="0"/>
              <a:t>If </a:t>
            </a:r>
            <a:r>
              <a:rPr lang="en-US" sz="2600" dirty="0" err="1"/>
              <a:t>r</a:t>
            </a:r>
            <a:r>
              <a:rPr lang="en-US" sz="2600" baseline="-25000" dirty="0" err="1"/>
              <a:t>M</a:t>
            </a:r>
            <a:r>
              <a:rPr lang="en-US" sz="2600" dirty="0"/>
              <a:t> = </a:t>
            </a:r>
            <a:r>
              <a:rPr lang="en-US" sz="2600" dirty="0" err="1"/>
              <a:t>r</a:t>
            </a:r>
            <a:r>
              <a:rPr lang="en-US" sz="2600" baseline="-25000" dirty="0" err="1"/>
              <a:t>US</a:t>
            </a:r>
            <a:r>
              <a:rPr lang="en-US" sz="2600" dirty="0"/>
              <a:t> and </a:t>
            </a:r>
            <a:r>
              <a:rPr lang="en-US" sz="2600" dirty="0" err="1"/>
              <a:t>e</a:t>
            </a:r>
            <a:r>
              <a:rPr lang="en-US" sz="2600" baseline="30000" dirty="0" err="1"/>
              <a:t>e</a:t>
            </a:r>
            <a:r>
              <a:rPr lang="en-US" sz="2600" dirty="0"/>
              <a:t> &gt; e</a:t>
            </a:r>
            <a:r>
              <a:rPr lang="en-US" sz="2600" baseline="-25000" dirty="0"/>
              <a:t>0</a:t>
            </a:r>
            <a:r>
              <a:rPr lang="en-US" sz="2600" dirty="0"/>
              <a:t> then </a:t>
            </a:r>
          </a:p>
          <a:p>
            <a:pPr marL="914400" lvl="2" indent="0">
              <a:lnSpc>
                <a:spcPct val="80000"/>
              </a:lnSpc>
              <a:buClr>
                <a:schemeClr val="bg2"/>
              </a:buClr>
              <a:buSzPct val="120000"/>
              <a:buNone/>
            </a:pPr>
            <a:endParaRPr lang="en-US" sz="2600" dirty="0"/>
          </a:p>
          <a:p>
            <a:endParaRPr lang="en-US" sz="2600" dirty="0"/>
          </a:p>
          <a:p>
            <a:endParaRPr lang="en-US" sz="2600" dirty="0"/>
          </a:p>
          <a:p>
            <a:r>
              <a:rPr lang="en-US" sz="2600" dirty="0"/>
              <a:t>You will buy dollars and sell pesos, participating in </a:t>
            </a:r>
            <a:r>
              <a:rPr lang="en-US" sz="2600" b="1" dirty="0">
                <a:solidFill>
                  <a:schemeClr val="accent5">
                    <a:lumMod val="50000"/>
                  </a:schemeClr>
                </a:solidFill>
              </a:rPr>
              <a:t>capital flight</a:t>
            </a:r>
          </a:p>
          <a:p>
            <a:pPr lvl="1"/>
            <a:endParaRPr lang="en-US" sz="2400" dirty="0"/>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graphicFrame>
        <p:nvGraphicFramePr>
          <p:cNvPr id="5" name="Object 4"/>
          <p:cNvGraphicFramePr>
            <a:graphicFrameLocks noChangeAspect="1"/>
          </p:cNvGraphicFramePr>
          <p:nvPr>
            <p:extLst>
              <p:ext uri="{D42A27DB-BD31-4B8C-83A1-F6EECF244321}">
                <p14:modId xmlns:p14="http://schemas.microsoft.com/office/powerpoint/2010/main" val="815601915"/>
              </p:ext>
            </p:extLst>
          </p:nvPr>
        </p:nvGraphicFramePr>
        <p:xfrm>
          <a:off x="2971800" y="3581400"/>
          <a:ext cx="4143375" cy="1416207"/>
        </p:xfrm>
        <a:graphic>
          <a:graphicData uri="http://schemas.openxmlformats.org/presentationml/2006/ole">
            <mc:AlternateContent xmlns:mc="http://schemas.openxmlformats.org/markup-compatibility/2006">
              <mc:Choice xmlns:v="urn:schemas-microsoft-com:vml" Requires="v">
                <p:oleObj spid="_x0000_s1107" name="Equation" r:id="rId3" imgW="2006280" imgH="685800" progId="Equation.3">
                  <p:embed/>
                </p:oleObj>
              </mc:Choice>
              <mc:Fallback>
                <p:oleObj name="Equation" r:id="rId3" imgW="2006280" imgH="685800" progId="Equation.3">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581400"/>
                        <a:ext cx="4143375" cy="1416207"/>
                      </a:xfrm>
                      <a:prstGeom prst="rect">
                        <a:avLst/>
                      </a:prstGeom>
                      <a:noFill/>
                    </p:spPr>
                  </p:pic>
                </p:oleObj>
              </mc:Fallback>
            </mc:AlternateContent>
          </a:graphicData>
        </a:graphic>
      </p:graphicFrame>
    </p:spTree>
    <p:extLst>
      <p:ext uri="{BB962C8B-B14F-4D97-AF65-F5344CB8AC3E}">
        <p14:creationId xmlns:p14="http://schemas.microsoft.com/office/powerpoint/2010/main" val="120434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Analytical Elements </a:t>
            </a:r>
          </a:p>
        </p:txBody>
      </p:sp>
      <p:sp>
        <p:nvSpPr>
          <p:cNvPr id="3" name="Content Placeholder 2"/>
          <p:cNvSpPr>
            <a:spLocks noGrp="1"/>
          </p:cNvSpPr>
          <p:nvPr>
            <p:ph idx="1"/>
          </p:nvPr>
        </p:nvSpPr>
        <p:spPr/>
        <p:txBody>
          <a:bodyPr/>
          <a:lstStyle/>
          <a:p>
            <a:r>
              <a:rPr lang="en-US" dirty="0"/>
              <a:t>Countries</a:t>
            </a:r>
          </a:p>
          <a:p>
            <a:r>
              <a:rPr lang="en-US" dirty="0"/>
              <a:t>Currencies</a:t>
            </a:r>
          </a:p>
          <a:p>
            <a:r>
              <a:rPr lang="en-US" dirty="0"/>
              <a:t>Financial assets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Analyzing Balance of Payments and Currency Crises</a:t>
            </a:r>
          </a:p>
        </p:txBody>
      </p:sp>
      <p:sp>
        <p:nvSpPr>
          <p:cNvPr id="3" name="Content Placeholder 2"/>
          <p:cNvSpPr>
            <a:spLocks noGrp="1"/>
          </p:cNvSpPr>
          <p:nvPr>
            <p:ph idx="1"/>
          </p:nvPr>
        </p:nvSpPr>
        <p:spPr/>
        <p:txBody>
          <a:bodyPr/>
          <a:lstStyle/>
          <a:p>
            <a:r>
              <a:rPr lang="en-US" sz="2600" dirty="0"/>
              <a:t>In response to such changes, in December 1994, the Mexican government devalued the peso by 15%</a:t>
            </a:r>
          </a:p>
          <a:p>
            <a:pPr marL="342900" lvl="1" indent="-342900">
              <a:buClr>
                <a:schemeClr val="accent1"/>
              </a:buClr>
              <a:buSzPct val="65000"/>
              <a:buFont typeface="Wingdings" pitchFamily="2" charset="2"/>
              <a:buChar char="n"/>
            </a:pPr>
            <a:r>
              <a:rPr lang="en-US" dirty="0"/>
              <a:t>This proved to be too little and fueled speculation of further devaluations</a:t>
            </a:r>
          </a:p>
          <a:p>
            <a:r>
              <a:rPr lang="en-US" sz="2600" dirty="0"/>
              <a:t>The demand for pesos graph in Figure 20.3 shifted further to the left </a:t>
            </a:r>
          </a:p>
          <a:p>
            <a:r>
              <a:rPr lang="en-US" sz="2600" dirty="0"/>
              <a:t>Mexico was forced to let the peso float</a:t>
            </a:r>
          </a:p>
          <a:p>
            <a:r>
              <a:rPr lang="en-US" sz="2600" dirty="0"/>
              <a:t>Further and sudden shifts out of peso-denominated assets sent the peso into a deep fall</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667933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Figure 20.4 Balance of Payments and Currency Crises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D:\Upload_Haripriya\05-07-2020\reinert\JPEG\Kenneth A. Reinert_Chapter20\Kenneth A. Reinert_fig. 20_4.jpg">
            <a:extLst>
              <a:ext uri="{FF2B5EF4-FFF2-40B4-BE49-F238E27FC236}">
                <a16:creationId xmlns:a16="http://schemas.microsoft.com/office/drawing/2014/main" id="{C3354728-AB77-8148-84D5-0F0323B08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0771"/>
            <a:ext cx="8229600" cy="130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616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Asian Crisis</a:t>
            </a:r>
          </a:p>
        </p:txBody>
      </p:sp>
      <p:sp>
        <p:nvSpPr>
          <p:cNvPr id="3" name="Content Placeholder 2"/>
          <p:cNvSpPr>
            <a:spLocks noGrp="1"/>
          </p:cNvSpPr>
          <p:nvPr>
            <p:ph idx="1"/>
          </p:nvPr>
        </p:nvSpPr>
        <p:spPr>
          <a:xfrm>
            <a:off x="457200" y="1371600"/>
            <a:ext cx="8229600" cy="4759325"/>
          </a:xfrm>
        </p:spPr>
        <p:txBody>
          <a:bodyPr/>
          <a:lstStyle/>
          <a:p>
            <a:pPr>
              <a:lnSpc>
                <a:spcPct val="90000"/>
              </a:lnSpc>
            </a:pPr>
            <a:r>
              <a:rPr lang="en-US" sz="2600" dirty="0"/>
              <a:t>“High-tech” crises typically include some elements of the balance of payments crises but also include some less-concrete factors that are often difficult to predict</a:t>
            </a:r>
          </a:p>
          <a:p>
            <a:pPr>
              <a:lnSpc>
                <a:spcPct val="90000"/>
              </a:lnSpc>
            </a:pPr>
            <a:r>
              <a:rPr lang="en-US" sz="2600" dirty="0"/>
              <a:t>Combine </a:t>
            </a:r>
            <a:r>
              <a:rPr lang="en-US" sz="2600" dirty="0">
                <a:solidFill>
                  <a:schemeClr val="accent5">
                    <a:lumMod val="50000"/>
                  </a:schemeClr>
                </a:solidFill>
              </a:rPr>
              <a:t>current account deficits </a:t>
            </a:r>
            <a:r>
              <a:rPr lang="en-US" sz="2600" dirty="0"/>
              <a:t>with </a:t>
            </a:r>
            <a:r>
              <a:rPr lang="en-US" sz="2600" dirty="0">
                <a:solidFill>
                  <a:schemeClr val="accent5">
                    <a:lumMod val="50000"/>
                  </a:schemeClr>
                </a:solidFill>
              </a:rPr>
              <a:t>weak financial sectors (especially in the banking system) </a:t>
            </a:r>
            <a:r>
              <a:rPr lang="en-US" sz="2600" dirty="0"/>
              <a:t>and/or </a:t>
            </a:r>
            <a:r>
              <a:rPr lang="en-US" sz="2600" dirty="0">
                <a:solidFill>
                  <a:schemeClr val="accent5">
                    <a:lumMod val="50000"/>
                  </a:schemeClr>
                </a:solidFill>
              </a:rPr>
              <a:t>inappropriate capital account liberalization</a:t>
            </a:r>
          </a:p>
          <a:p>
            <a:pPr>
              <a:lnSpc>
                <a:spcPct val="90000"/>
              </a:lnSpc>
            </a:pPr>
            <a:r>
              <a:rPr lang="en-US" sz="2600" dirty="0"/>
              <a:t>This view of crises is summarized in Figure 20.5 and characterized the Asian crisis of 1997</a:t>
            </a:r>
          </a:p>
          <a:p>
            <a:pPr>
              <a:lnSpc>
                <a:spcPct val="90000"/>
              </a:lnSpc>
            </a:pPr>
            <a:r>
              <a:rPr lang="en-US" sz="2600" dirty="0"/>
              <a:t>This crisis began in Thailand but spread through contagion effects to Malaysia, Indonesia, the Philippines, Hong Kong, South Korea, and Taiwan</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374969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Figure 20.5 A “High-Tech” Balance of Payments Crisis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D:\Upload_Haripriya\05-07-2020\reinert\JPEG\Kenneth A. Reinert_Chapter20\Kenneth A. Reinert_fig. 20_5.jpg">
            <a:extLst>
              <a:ext uri="{FF2B5EF4-FFF2-40B4-BE49-F238E27FC236}">
                <a16:creationId xmlns:a16="http://schemas.microsoft.com/office/drawing/2014/main" id="{C55F3DAC-5451-5B4B-8E5E-9DA13195A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871" y="1940273"/>
            <a:ext cx="6716257" cy="378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351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Asian Crisis</a:t>
            </a:r>
          </a:p>
        </p:txBody>
      </p:sp>
      <p:sp>
        <p:nvSpPr>
          <p:cNvPr id="3" name="Content Placeholder 2"/>
          <p:cNvSpPr>
            <a:spLocks noGrp="1"/>
          </p:cNvSpPr>
          <p:nvPr>
            <p:ph idx="1"/>
          </p:nvPr>
        </p:nvSpPr>
        <p:spPr>
          <a:xfrm>
            <a:off x="479612" y="1417638"/>
            <a:ext cx="8229600" cy="4530725"/>
          </a:xfrm>
        </p:spPr>
        <p:txBody>
          <a:bodyPr/>
          <a:lstStyle/>
          <a:p>
            <a:r>
              <a:rPr lang="en-US" sz="2600" dirty="0"/>
              <a:t>The Asian crisis of 1997 involved the large devaluations featured in Figure 20.6</a:t>
            </a:r>
          </a:p>
          <a:p>
            <a:r>
              <a:rPr lang="en-US" sz="2600" dirty="0"/>
              <a:t>The high-tech features of the Asian crisis included</a:t>
            </a:r>
          </a:p>
          <a:p>
            <a:pPr lvl="1"/>
            <a:r>
              <a:rPr lang="en-US" sz="2200" dirty="0"/>
              <a:t>Exposures of financial firms (including banks) to real estate and equity markets</a:t>
            </a:r>
          </a:p>
          <a:p>
            <a:pPr lvl="1"/>
            <a:r>
              <a:rPr lang="en-US" sz="2200" dirty="0"/>
              <a:t>Capital account liberalization</a:t>
            </a:r>
          </a:p>
          <a:p>
            <a:pPr lvl="1"/>
            <a:r>
              <a:rPr lang="en-US" sz="2200" dirty="0"/>
              <a:t>Poor regulation of banks</a:t>
            </a:r>
          </a:p>
          <a:p>
            <a:pPr lvl="1"/>
            <a:r>
              <a:rPr lang="en-US" sz="2200" dirty="0"/>
              <a:t>The absence of hedging (see Chapter 14)</a:t>
            </a:r>
          </a:p>
          <a:p>
            <a:r>
              <a:rPr lang="en-US" sz="2600" dirty="0"/>
              <a:t>The loss of </a:t>
            </a:r>
            <a:r>
              <a:rPr lang="en-US" sz="2600" i="1" dirty="0"/>
              <a:t>confidence</a:t>
            </a:r>
            <a:r>
              <a:rPr lang="en-US" sz="2600" dirty="0"/>
              <a:t> in the financial sectors of the Asian countries involved was a main culprit in the crisis</a:t>
            </a:r>
          </a:p>
          <a:p>
            <a:pPr lvl="1"/>
            <a:endParaRPr lang="en-US" sz="22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673122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60387"/>
          </a:xfrm>
        </p:spPr>
        <p:txBody>
          <a:bodyPr/>
          <a:lstStyle/>
          <a:p>
            <a:r>
              <a:rPr lang="en-US" sz="2400" dirty="0"/>
              <a:t>Figure 20.6: Nominal Exchange Rates of Four Asian Countries, 1995-2005</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D:\Upload_Haripriya\05-07-2020\reinert\JPEG\Kenneth A. Reinert_Chapter20\Kenneth A. Reinert_fig. 20_6.jpg">
            <a:extLst>
              <a:ext uri="{FF2B5EF4-FFF2-40B4-BE49-F238E27FC236}">
                <a16:creationId xmlns:a16="http://schemas.microsoft.com/office/drawing/2014/main" id="{11854146-0411-054F-B94C-DAC2CCABA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81" y="1119188"/>
            <a:ext cx="6802437"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459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39825"/>
          </a:xfrm>
        </p:spPr>
        <p:txBody>
          <a:bodyPr/>
          <a:lstStyle/>
          <a:p>
            <a:r>
              <a:rPr lang="en-US" sz="4000" dirty="0"/>
              <a:t>The IMF Responses </a:t>
            </a:r>
          </a:p>
        </p:txBody>
      </p:sp>
      <p:sp>
        <p:nvSpPr>
          <p:cNvPr id="3" name="Content Placeholder 2"/>
          <p:cNvSpPr>
            <a:spLocks noGrp="1"/>
          </p:cNvSpPr>
          <p:nvPr>
            <p:ph idx="1"/>
          </p:nvPr>
        </p:nvSpPr>
        <p:spPr>
          <a:xfrm>
            <a:off x="457200" y="1371600"/>
            <a:ext cx="8229600" cy="4759325"/>
          </a:xfrm>
        </p:spPr>
        <p:txBody>
          <a:bodyPr/>
          <a:lstStyle/>
          <a:p>
            <a:r>
              <a:rPr lang="en-US" sz="2400" dirty="0"/>
              <a:t>The IMF’s response to the 1997 Asian crisis and the 1999 Brazilian crisis became a point of serious contention and debate</a:t>
            </a:r>
          </a:p>
          <a:p>
            <a:r>
              <a:rPr lang="en-US" sz="2400" dirty="0"/>
              <a:t>IMF’s response can be characterized with three elements</a:t>
            </a:r>
          </a:p>
          <a:p>
            <a:pPr lvl="1"/>
            <a:r>
              <a:rPr lang="en-US" sz="2000" dirty="0">
                <a:solidFill>
                  <a:schemeClr val="accent5">
                    <a:lumMod val="50000"/>
                  </a:schemeClr>
                </a:solidFill>
              </a:rPr>
              <a:t>Interest rate increases</a:t>
            </a:r>
          </a:p>
          <a:p>
            <a:pPr lvl="1"/>
            <a:r>
              <a:rPr lang="en-US" sz="2000" dirty="0">
                <a:solidFill>
                  <a:schemeClr val="accent5">
                    <a:lumMod val="50000"/>
                  </a:schemeClr>
                </a:solidFill>
              </a:rPr>
              <a:t>Fiscal austerity</a:t>
            </a:r>
          </a:p>
          <a:p>
            <a:pPr lvl="1"/>
            <a:r>
              <a:rPr lang="en-US" sz="2000" dirty="0">
                <a:solidFill>
                  <a:schemeClr val="accent5">
                    <a:lumMod val="50000"/>
                  </a:schemeClr>
                </a:solidFill>
              </a:rPr>
              <a:t>Structural reforms</a:t>
            </a:r>
          </a:p>
          <a:p>
            <a:r>
              <a:rPr lang="en-US" sz="2400" dirty="0"/>
              <a:t>The IMF required the afflicted economies increase their interest rates, as an increase in the domestic interest rate tends to increase the equilibrium value of a country’s currency.</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983615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IMF Response</a:t>
            </a:r>
          </a:p>
        </p:txBody>
      </p:sp>
      <p:sp>
        <p:nvSpPr>
          <p:cNvPr id="3" name="Content Placeholder 2"/>
          <p:cNvSpPr>
            <a:spLocks noGrp="1"/>
          </p:cNvSpPr>
          <p:nvPr>
            <p:ph idx="1"/>
          </p:nvPr>
        </p:nvSpPr>
        <p:spPr>
          <a:xfrm>
            <a:off x="457200" y="1143000"/>
            <a:ext cx="8229600" cy="4987925"/>
          </a:xfrm>
        </p:spPr>
        <p:txBody>
          <a:bodyPr/>
          <a:lstStyle/>
          <a:p>
            <a:r>
              <a:rPr lang="en-US" sz="2600" dirty="0"/>
              <a:t>However, </a:t>
            </a:r>
            <a:r>
              <a:rPr lang="en-US" sz="2600" dirty="0">
                <a:solidFill>
                  <a:schemeClr val="accent5">
                    <a:lumMod val="50000"/>
                  </a:schemeClr>
                </a:solidFill>
              </a:rPr>
              <a:t>interest rate increases </a:t>
            </a:r>
            <a:r>
              <a:rPr lang="en-US" sz="2600" dirty="0"/>
              <a:t>also tended to suppress domestic demand and sometimes fed into a sense of panic</a:t>
            </a:r>
          </a:p>
          <a:p>
            <a:r>
              <a:rPr lang="en-US" sz="2600" dirty="0">
                <a:solidFill>
                  <a:schemeClr val="accent5">
                    <a:lumMod val="50000"/>
                  </a:schemeClr>
                </a:solidFill>
              </a:rPr>
              <a:t>Fiscal austerity </a:t>
            </a:r>
            <a:r>
              <a:rPr lang="en-US" sz="2600" dirty="0"/>
              <a:t>measures ignored the fact that the Asian crisis was </a:t>
            </a:r>
            <a:r>
              <a:rPr lang="en-US" sz="2600" i="1" dirty="0"/>
              <a:t>not</a:t>
            </a:r>
            <a:r>
              <a:rPr lang="en-US" sz="2600" dirty="0"/>
              <a:t> the result of profligate governments but profligate private sectors</a:t>
            </a:r>
          </a:p>
          <a:p>
            <a:r>
              <a:rPr lang="en-US" sz="2600" dirty="0">
                <a:solidFill>
                  <a:schemeClr val="accent5">
                    <a:lumMod val="50000"/>
                  </a:schemeClr>
                </a:solidFill>
              </a:rPr>
              <a:t>Structural reform </a:t>
            </a:r>
            <a:r>
              <a:rPr lang="en-US" sz="2600" dirty="0"/>
              <a:t>requirements had two weaknesses</a:t>
            </a:r>
          </a:p>
          <a:p>
            <a:pPr lvl="1"/>
            <a:r>
              <a:rPr lang="en-US" sz="2200" dirty="0"/>
              <a:t>They were overly broad</a:t>
            </a:r>
          </a:p>
          <a:p>
            <a:pPr lvl="1"/>
            <a:r>
              <a:rPr lang="en-US" sz="2200" dirty="0"/>
              <a:t>They encroached on the traditional realm of the World Bank</a:t>
            </a:r>
          </a:p>
          <a:p>
            <a:r>
              <a:rPr lang="en-US" sz="2600" dirty="0"/>
              <a:t>The specifics of this economic history are still being debated</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879149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IMF Response: Indonesia</a:t>
            </a:r>
          </a:p>
        </p:txBody>
      </p:sp>
      <p:sp>
        <p:nvSpPr>
          <p:cNvPr id="3" name="Content Placeholder 2"/>
          <p:cNvSpPr>
            <a:spLocks noGrp="1"/>
          </p:cNvSpPr>
          <p:nvPr>
            <p:ph idx="1"/>
          </p:nvPr>
        </p:nvSpPr>
        <p:spPr/>
        <p:txBody>
          <a:bodyPr/>
          <a:lstStyle/>
          <a:p>
            <a:r>
              <a:rPr lang="en-US" sz="2600" dirty="0"/>
              <a:t>IMF condition included:</a:t>
            </a:r>
          </a:p>
          <a:p>
            <a:pPr lvl="1"/>
            <a:r>
              <a:rPr lang="en-US" sz="2200" dirty="0"/>
              <a:t>Dismantling of monopolies in cloves and palm oil owned by Suharto associates</a:t>
            </a:r>
          </a:p>
          <a:p>
            <a:pPr lvl="1"/>
            <a:r>
              <a:rPr lang="en-US" sz="2200" dirty="0"/>
              <a:t>Removing government food and energy subsidies</a:t>
            </a:r>
          </a:p>
          <a:p>
            <a:r>
              <a:rPr lang="en-US" sz="2600" dirty="0"/>
              <a:t>Particularly controversial was the IMF’s closing of 16 insolvent Indonesian banks</a:t>
            </a:r>
          </a:p>
          <a:p>
            <a:pPr lvl="1"/>
            <a:r>
              <a:rPr lang="en-US" sz="2200" dirty="0"/>
              <a:t>Critics alleged that this fed into panic and made matters worse</a:t>
            </a:r>
          </a:p>
          <a:p>
            <a:r>
              <a:rPr lang="en-US" sz="2600" dirty="0"/>
              <a:t>Whatever the case, continued rioting in 1998 finally ended the 32-year reign of President Suharto</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520843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Global Financial Crisis</a:t>
            </a:r>
          </a:p>
        </p:txBody>
      </p:sp>
      <p:sp>
        <p:nvSpPr>
          <p:cNvPr id="3" name="Content Placeholder 2"/>
          <p:cNvSpPr>
            <a:spLocks noGrp="1"/>
          </p:cNvSpPr>
          <p:nvPr>
            <p:ph idx="1"/>
          </p:nvPr>
        </p:nvSpPr>
        <p:spPr>
          <a:xfrm>
            <a:off x="457200" y="1447800"/>
            <a:ext cx="8229600" cy="4683125"/>
          </a:xfrm>
        </p:spPr>
        <p:txBody>
          <a:bodyPr/>
          <a:lstStyle/>
          <a:p>
            <a:r>
              <a:rPr lang="en-US" sz="2600" dirty="0"/>
              <a:t>Financial crises can and do occur in developed or high-income countries</a:t>
            </a:r>
          </a:p>
          <a:p>
            <a:r>
              <a:rPr lang="en-US" sz="2600" dirty="0"/>
              <a:t>Causes include</a:t>
            </a:r>
          </a:p>
          <a:p>
            <a:pPr lvl="1"/>
            <a:r>
              <a:rPr lang="en-US" sz="2200" dirty="0">
                <a:solidFill>
                  <a:schemeClr val="accent5">
                    <a:lumMod val="50000"/>
                  </a:schemeClr>
                </a:solidFill>
              </a:rPr>
              <a:t>Capital inflows</a:t>
            </a:r>
          </a:p>
          <a:p>
            <a:pPr lvl="1"/>
            <a:r>
              <a:rPr lang="en-US" sz="2200" dirty="0">
                <a:solidFill>
                  <a:schemeClr val="accent5">
                    <a:lumMod val="50000"/>
                  </a:schemeClr>
                </a:solidFill>
              </a:rPr>
              <a:t>Financial liberalization</a:t>
            </a:r>
          </a:p>
          <a:p>
            <a:pPr lvl="1"/>
            <a:r>
              <a:rPr lang="en-US" sz="2200" dirty="0">
                <a:solidFill>
                  <a:schemeClr val="accent5">
                    <a:lumMod val="50000"/>
                  </a:schemeClr>
                </a:solidFill>
              </a:rPr>
              <a:t>Asset price inflation</a:t>
            </a:r>
          </a:p>
          <a:p>
            <a:pPr lvl="1"/>
            <a:r>
              <a:rPr lang="en-US" sz="2200" dirty="0">
                <a:solidFill>
                  <a:schemeClr val="accent5">
                    <a:lumMod val="50000"/>
                  </a:schemeClr>
                </a:solidFill>
              </a:rPr>
              <a:t>Over-borrowing</a:t>
            </a:r>
          </a:p>
          <a:p>
            <a:r>
              <a:rPr lang="en-US" sz="2600" dirty="0"/>
              <a:t>The sub-prime crisis emerged in the United States in 2007 to 2008</a:t>
            </a:r>
          </a:p>
          <a:p>
            <a:r>
              <a:rPr lang="en-US" sz="2600" dirty="0"/>
              <a:t>This involved sub-prime mortgages that had been bundled into mortgage-backed securities (MBS)</a:t>
            </a:r>
          </a:p>
        </p:txBody>
      </p:sp>
      <p:sp>
        <p:nvSpPr>
          <p:cNvPr id="4" name="Footer Placeholder 3"/>
          <p:cNvSpPr>
            <a:spLocks noGrp="1"/>
          </p:cNvSpPr>
          <p:nvPr>
            <p:ph type="ftr" sz="quarter" idx="11"/>
          </p:nvPr>
        </p:nvSpPr>
        <p:spPr/>
        <p:txBody>
          <a:bodyPr/>
          <a:lstStyle/>
          <a:p>
            <a:r>
              <a:rPr lang="en-US" altLang="en-US" dirty="0"/>
              <a:t>© Kenneth A. Reinert,</a:t>
            </a:r>
          </a:p>
          <a:p>
            <a:r>
              <a:rPr lang="en-US" altLang="en-US" dirty="0"/>
              <a:t> Cambridge University Press 2021</a:t>
            </a:r>
          </a:p>
        </p:txBody>
      </p:sp>
    </p:spTree>
    <p:extLst>
      <p:ext uri="{BB962C8B-B14F-4D97-AF65-F5344CB8AC3E}">
        <p14:creationId xmlns:p14="http://schemas.microsoft.com/office/powerpoint/2010/main" val="363205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F36AF-4AED-0449-B710-62018B76F77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80AB6F8-6620-A64A-A610-E1872F0963F0}"/>
              </a:ext>
            </a:extLst>
          </p:cNvPr>
          <p:cNvSpPr>
            <a:spLocks noGrp="1"/>
          </p:cNvSpPr>
          <p:nvPr>
            <p:ph idx="1"/>
          </p:nvPr>
        </p:nvSpPr>
        <p:spPr/>
        <p:txBody>
          <a:bodyPr/>
          <a:lstStyle/>
          <a:p>
            <a:r>
              <a:rPr lang="en-US" sz="2400" dirty="0"/>
              <a:t>Unlike markets for most goods and services, financial markets are characterized by market “</a:t>
            </a:r>
            <a:r>
              <a:rPr lang="en-US" sz="2400" dirty="0">
                <a:solidFill>
                  <a:schemeClr val="accent5">
                    <a:lumMod val="50000"/>
                  </a:schemeClr>
                </a:solidFill>
              </a:rPr>
              <a:t>imperfections</a:t>
            </a:r>
            <a:r>
              <a:rPr lang="en-US" sz="2400" dirty="0"/>
              <a:t>.”</a:t>
            </a:r>
          </a:p>
          <a:p>
            <a:r>
              <a:rPr lang="en-US" sz="2400" dirty="0"/>
              <a:t>These imperfections tend to make financial markets somewhat unstable, with “booms” of one kind or another being followed by “busts.”</a:t>
            </a:r>
          </a:p>
          <a:p>
            <a:r>
              <a:rPr lang="en-US" sz="2400" dirty="0"/>
              <a:t>Various types of crises</a:t>
            </a:r>
          </a:p>
          <a:p>
            <a:pPr marL="0" indent="0">
              <a:buNone/>
            </a:pPr>
            <a:endParaRPr lang="en-US" sz="2400" dirty="0"/>
          </a:p>
          <a:p>
            <a:endParaRPr lang="en-US" sz="2400" dirty="0"/>
          </a:p>
          <a:p>
            <a:endParaRPr lang="en-US" sz="2400" dirty="0"/>
          </a:p>
        </p:txBody>
      </p:sp>
      <p:sp>
        <p:nvSpPr>
          <p:cNvPr id="4" name="Footer Placeholder 3">
            <a:extLst>
              <a:ext uri="{FF2B5EF4-FFF2-40B4-BE49-F238E27FC236}">
                <a16:creationId xmlns:a16="http://schemas.microsoft.com/office/drawing/2014/main" id="{F11AFB3C-AABF-F24F-A738-595219814103}"/>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003313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Global Financial Crisis</a:t>
            </a:r>
          </a:p>
        </p:txBody>
      </p:sp>
      <p:sp>
        <p:nvSpPr>
          <p:cNvPr id="3" name="Content Placeholder 2"/>
          <p:cNvSpPr>
            <a:spLocks noGrp="1"/>
          </p:cNvSpPr>
          <p:nvPr>
            <p:ph idx="1"/>
          </p:nvPr>
        </p:nvSpPr>
        <p:spPr>
          <a:xfrm>
            <a:off x="457200" y="1219200"/>
            <a:ext cx="8229600" cy="4911725"/>
          </a:xfrm>
        </p:spPr>
        <p:txBody>
          <a:bodyPr/>
          <a:lstStyle/>
          <a:p>
            <a:r>
              <a:rPr lang="en-US" sz="2600" dirty="0"/>
              <a:t>Losses in US housing markets were transmitted around the globe via a pyramid of financial instruments, include MBS</a:t>
            </a:r>
          </a:p>
          <a:p>
            <a:r>
              <a:rPr lang="en-US" sz="2600" dirty="0"/>
              <a:t>Thereby, a crisis originating in one country took on a global profile through </a:t>
            </a:r>
            <a:r>
              <a:rPr lang="en-US" sz="2600" dirty="0">
                <a:solidFill>
                  <a:schemeClr val="accent5">
                    <a:lumMod val="50000"/>
                  </a:schemeClr>
                </a:solidFill>
              </a:rPr>
              <a:t>systemic risk </a:t>
            </a:r>
            <a:r>
              <a:rPr lang="en-US" sz="2600" dirty="0"/>
              <a:t>described above</a:t>
            </a:r>
          </a:p>
          <a:p>
            <a:r>
              <a:rPr lang="en-US" sz="2600" dirty="0"/>
              <a:t>Addressing this crisis had profound fiscal impact for the United States that have not yet been adequately addressed</a:t>
            </a:r>
          </a:p>
          <a:p>
            <a:r>
              <a:rPr lang="en-US" sz="2600" dirty="0"/>
              <a:t>It also sparked a crisis in Europe to be discussed in Chapter 21</a:t>
            </a:r>
          </a:p>
          <a:p>
            <a:r>
              <a:rPr lang="en-US" sz="2600" dirty="0"/>
              <a:t>The GFC was an example of </a:t>
            </a:r>
            <a:r>
              <a:rPr lang="en-US" sz="2600" dirty="0">
                <a:solidFill>
                  <a:schemeClr val="accent5">
                    <a:lumMod val="50000"/>
                  </a:schemeClr>
                </a:solidFill>
              </a:rPr>
              <a:t>systemic crisis</a:t>
            </a:r>
            <a:r>
              <a:rPr lang="en-US" sz="2600" dirty="0"/>
              <a:t>.</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656836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65" y="170329"/>
            <a:ext cx="8229600" cy="1139825"/>
          </a:xfrm>
        </p:spPr>
        <p:txBody>
          <a:bodyPr/>
          <a:lstStyle/>
          <a:p>
            <a:r>
              <a:rPr lang="en-US" sz="4000" dirty="0"/>
              <a:t>Prudential Regulation and the Basel Standards</a:t>
            </a:r>
          </a:p>
        </p:txBody>
      </p:sp>
      <p:sp>
        <p:nvSpPr>
          <p:cNvPr id="3" name="Content Placeholder 2"/>
          <p:cNvSpPr>
            <a:spLocks noGrp="1"/>
          </p:cNvSpPr>
          <p:nvPr>
            <p:ph idx="1"/>
          </p:nvPr>
        </p:nvSpPr>
        <p:spPr>
          <a:xfrm>
            <a:off x="457200" y="1447800"/>
            <a:ext cx="8229600" cy="4683125"/>
          </a:xfrm>
        </p:spPr>
        <p:txBody>
          <a:bodyPr/>
          <a:lstStyle/>
          <a:p>
            <a:r>
              <a:rPr lang="en-US" sz="2400" dirty="0"/>
              <a:t>The most fundamental imperfection in financial markets is </a:t>
            </a:r>
            <a:r>
              <a:rPr lang="en-US" sz="2400" i="1" dirty="0">
                <a:solidFill>
                  <a:schemeClr val="accent5">
                    <a:lumMod val="50000"/>
                  </a:schemeClr>
                </a:solidFill>
              </a:rPr>
              <a:t>imperfect information</a:t>
            </a:r>
            <a:r>
              <a:rPr lang="en-US" sz="2400" i="1" dirty="0"/>
              <a:t>, </a:t>
            </a:r>
            <a:r>
              <a:rPr lang="en-US" sz="2400" dirty="0"/>
              <a:t>particularly </a:t>
            </a:r>
            <a:r>
              <a:rPr lang="en-US" sz="2400" i="1" dirty="0">
                <a:solidFill>
                  <a:schemeClr val="accent5">
                    <a:lumMod val="50000"/>
                  </a:schemeClr>
                </a:solidFill>
              </a:rPr>
              <a:t>asymmetric information</a:t>
            </a:r>
          </a:p>
          <a:p>
            <a:r>
              <a:rPr lang="en-US" sz="2400" dirty="0"/>
              <a:t>Therefore, financial systems, particularly banking systems, can benefit from </a:t>
            </a:r>
            <a:r>
              <a:rPr lang="en-US" sz="2400" i="1" dirty="0">
                <a:solidFill>
                  <a:schemeClr val="accent5">
                    <a:lumMod val="50000"/>
                  </a:schemeClr>
                </a:solidFill>
              </a:rPr>
              <a:t>prudential regulation</a:t>
            </a:r>
            <a:r>
              <a:rPr lang="en-US" sz="2400" i="1" dirty="0"/>
              <a:t>.</a:t>
            </a:r>
            <a:r>
              <a:rPr lang="en-US" sz="2400" dirty="0"/>
              <a:t> </a:t>
            </a:r>
          </a:p>
          <a:p>
            <a:r>
              <a:rPr lang="en-US" sz="2400" dirty="0"/>
              <a:t>Prudential regulation aims to help support the </a:t>
            </a:r>
            <a:r>
              <a:rPr lang="en-US" sz="2400" i="1" dirty="0">
                <a:solidFill>
                  <a:schemeClr val="accent5">
                    <a:lumMod val="50000"/>
                  </a:schemeClr>
                </a:solidFill>
              </a:rPr>
              <a:t>solvency</a:t>
            </a:r>
            <a:r>
              <a:rPr lang="en-US" sz="2400" i="1" dirty="0"/>
              <a:t> </a:t>
            </a:r>
            <a:r>
              <a:rPr lang="en-US" sz="2400" dirty="0"/>
              <a:t>of financial intermediaries and limit contagion and systemic risk.</a:t>
            </a:r>
          </a:p>
          <a:p>
            <a:r>
              <a:rPr lang="en-US" sz="2400" dirty="0"/>
              <a:t>In practice, much of the attention in prudential regulation is on </a:t>
            </a:r>
            <a:r>
              <a:rPr lang="en-US" sz="2400" i="1" dirty="0">
                <a:solidFill>
                  <a:schemeClr val="accent5">
                    <a:lumMod val="50000"/>
                  </a:schemeClr>
                </a:solidFill>
              </a:rPr>
              <a:t>capital adequacy ratios</a:t>
            </a:r>
            <a:r>
              <a:rPr lang="en-US" sz="2400" dirty="0">
                <a:solidFill>
                  <a:schemeClr val="accent5">
                    <a:lumMod val="50000"/>
                  </a:schemeClr>
                </a:solidFill>
              </a:rPr>
              <a:t> (CARs), </a:t>
            </a:r>
            <a:r>
              <a:rPr lang="en-US" sz="2400" dirty="0"/>
              <a:t>which measure banks’ available capital as a ratio of a risk-weighted measure of credit exposure.</a:t>
            </a:r>
            <a:endParaRPr lang="en-US" sz="2000" dirty="0">
              <a:solidFill>
                <a:schemeClr val="accent5">
                  <a:lumMod val="50000"/>
                </a:schemeClr>
              </a:solidFill>
            </a:endParaRPr>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518291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6B6E-A7CE-8F4B-8B1E-7C68BD116E8F}"/>
              </a:ext>
            </a:extLst>
          </p:cNvPr>
          <p:cNvSpPr>
            <a:spLocks noGrp="1"/>
          </p:cNvSpPr>
          <p:nvPr>
            <p:ph type="title"/>
          </p:nvPr>
        </p:nvSpPr>
        <p:spPr/>
        <p:txBody>
          <a:bodyPr/>
          <a:lstStyle/>
          <a:p>
            <a:r>
              <a:rPr lang="en-US" sz="4000" dirty="0"/>
              <a:t>Prudential Regulation and the Basel Standards</a:t>
            </a:r>
          </a:p>
        </p:txBody>
      </p:sp>
      <p:sp>
        <p:nvSpPr>
          <p:cNvPr id="3" name="Content Placeholder 2">
            <a:extLst>
              <a:ext uri="{FF2B5EF4-FFF2-40B4-BE49-F238E27FC236}">
                <a16:creationId xmlns:a16="http://schemas.microsoft.com/office/drawing/2014/main" id="{1657AEEB-34EB-7F44-87AE-600DE1B0355C}"/>
              </a:ext>
            </a:extLst>
          </p:cNvPr>
          <p:cNvSpPr>
            <a:spLocks noGrp="1"/>
          </p:cNvSpPr>
          <p:nvPr>
            <p:ph idx="1"/>
          </p:nvPr>
        </p:nvSpPr>
        <p:spPr/>
        <p:txBody>
          <a:bodyPr/>
          <a:lstStyle/>
          <a:p>
            <a:r>
              <a:rPr lang="en-US" sz="2600" dirty="0"/>
              <a:t>The Basel Committee on Banking Supervision was established in 1974</a:t>
            </a:r>
          </a:p>
          <a:p>
            <a:r>
              <a:rPr lang="en-US" sz="2600" dirty="0"/>
              <a:t>In 1988, the Basel Committee introduced a banking capital measurement standard known as the Basel Capital Accord and later Basel I (see Table 20.2)</a:t>
            </a:r>
          </a:p>
          <a:p>
            <a:r>
              <a:rPr lang="en-US" sz="2600" dirty="0"/>
              <a:t>A new set of standards went into effect in 2004 in the form of Basel II based on three pillars</a:t>
            </a:r>
          </a:p>
          <a:p>
            <a:pPr lvl="1"/>
            <a:r>
              <a:rPr lang="en-US" sz="2200" dirty="0">
                <a:solidFill>
                  <a:schemeClr val="accent5">
                    <a:lumMod val="50000"/>
                  </a:schemeClr>
                </a:solidFill>
              </a:rPr>
              <a:t>Minimum capital requirements</a:t>
            </a:r>
          </a:p>
          <a:p>
            <a:pPr lvl="1"/>
            <a:r>
              <a:rPr lang="en-US" sz="2200" dirty="0">
                <a:solidFill>
                  <a:schemeClr val="accent5">
                    <a:lumMod val="50000"/>
                  </a:schemeClr>
                </a:solidFill>
              </a:rPr>
              <a:t>Supervisory review</a:t>
            </a:r>
          </a:p>
          <a:p>
            <a:pPr lvl="1"/>
            <a:r>
              <a:rPr lang="en-US" sz="2200" dirty="0">
                <a:solidFill>
                  <a:schemeClr val="accent5">
                    <a:lumMod val="50000"/>
                  </a:schemeClr>
                </a:solidFill>
              </a:rPr>
              <a:t>Disclosure for market discipline</a:t>
            </a:r>
          </a:p>
        </p:txBody>
      </p:sp>
      <p:sp>
        <p:nvSpPr>
          <p:cNvPr id="4" name="Footer Placeholder 3">
            <a:extLst>
              <a:ext uri="{FF2B5EF4-FFF2-40B4-BE49-F238E27FC236}">
                <a16:creationId xmlns:a16="http://schemas.microsoft.com/office/drawing/2014/main" id="{942CDA72-AD1F-DF45-9B31-121B00942427}"/>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114979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Table 20.2: The Basel Accords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3850915"/>
              </p:ext>
            </p:extLst>
          </p:nvPr>
        </p:nvGraphicFramePr>
        <p:xfrm>
          <a:off x="457200" y="1600200"/>
          <a:ext cx="8229600" cy="39370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876800">
                  <a:extLst>
                    <a:ext uri="{9D8B030D-6E8A-4147-A177-3AD203B41FA5}">
                      <a16:colId xmlns:a16="http://schemas.microsoft.com/office/drawing/2014/main" val="20002"/>
                    </a:ext>
                  </a:extLst>
                </a:gridCol>
              </a:tblGrid>
              <a:tr h="370840">
                <a:tc>
                  <a:txBody>
                    <a:bodyPr/>
                    <a:lstStyle/>
                    <a:p>
                      <a:r>
                        <a:rPr lang="en-US" dirty="0"/>
                        <a:t>Stage</a:t>
                      </a:r>
                    </a:p>
                  </a:txBody>
                  <a:tcPr/>
                </a:tc>
                <a:tc>
                  <a:txBody>
                    <a:bodyPr/>
                    <a:lstStyle/>
                    <a:p>
                      <a:r>
                        <a:rPr lang="en-US" dirty="0"/>
                        <a:t>Years</a:t>
                      </a:r>
                      <a:r>
                        <a:rPr lang="en-US" baseline="0" dirty="0"/>
                        <a:t> of Issue</a:t>
                      </a:r>
                      <a:endParaRPr lang="en-US" dirty="0"/>
                    </a:p>
                  </a:txBody>
                  <a:tcPr/>
                </a:tc>
                <a:tc>
                  <a:txBody>
                    <a:bodyPr/>
                    <a:lstStyle/>
                    <a:p>
                      <a:r>
                        <a:rPr lang="en-US" dirty="0"/>
                        <a:t>Components</a:t>
                      </a:r>
                    </a:p>
                  </a:txBody>
                  <a:tcPr/>
                </a:tc>
                <a:extLst>
                  <a:ext uri="{0D108BD9-81ED-4DB2-BD59-A6C34878D82A}">
                    <a16:rowId xmlns:a16="http://schemas.microsoft.com/office/drawing/2014/main" val="10000"/>
                  </a:ext>
                </a:extLst>
              </a:tr>
              <a:tr h="370840">
                <a:tc>
                  <a:txBody>
                    <a:bodyPr/>
                    <a:lstStyle/>
                    <a:p>
                      <a:r>
                        <a:rPr lang="en-US" dirty="0"/>
                        <a:t>Basel</a:t>
                      </a:r>
                      <a:r>
                        <a:rPr lang="en-US" baseline="0" dirty="0"/>
                        <a:t> I</a:t>
                      </a:r>
                      <a:endParaRPr lang="en-US" dirty="0"/>
                    </a:p>
                  </a:txBody>
                  <a:tcPr/>
                </a:tc>
                <a:tc>
                  <a:txBody>
                    <a:bodyPr/>
                    <a:lstStyle/>
                    <a:p>
                      <a:r>
                        <a:rPr lang="en-US" dirty="0"/>
                        <a:t>1988</a:t>
                      </a:r>
                    </a:p>
                  </a:txBody>
                  <a:tcPr/>
                </a:tc>
                <a:tc>
                  <a:txBody>
                    <a:bodyPr/>
                    <a:lstStyle/>
                    <a:p>
                      <a:r>
                        <a:rPr lang="en-US" sz="1800" kern="1200" dirty="0">
                          <a:solidFill>
                            <a:schemeClr val="dk1"/>
                          </a:solidFill>
                          <a:effectLst/>
                          <a:latin typeface="+mn-lt"/>
                          <a:ea typeface="+mn-ea"/>
                          <a:cs typeface="+mn-cs"/>
                        </a:rPr>
                        <a:t>Proposed regulatory capital requirements of 8 percent and introduced two tiers of capital.</a:t>
                      </a:r>
                    </a:p>
                  </a:txBody>
                  <a:tcPr/>
                </a:tc>
                <a:extLst>
                  <a:ext uri="{0D108BD9-81ED-4DB2-BD59-A6C34878D82A}">
                    <a16:rowId xmlns:a16="http://schemas.microsoft.com/office/drawing/2014/main" val="10001"/>
                  </a:ext>
                </a:extLst>
              </a:tr>
              <a:tr h="370840">
                <a:tc>
                  <a:txBody>
                    <a:bodyPr/>
                    <a:lstStyle/>
                    <a:p>
                      <a:r>
                        <a:rPr lang="en-US" dirty="0"/>
                        <a:t>Basel II</a:t>
                      </a:r>
                    </a:p>
                  </a:txBody>
                  <a:tcPr/>
                </a:tc>
                <a:tc>
                  <a:txBody>
                    <a:bodyPr/>
                    <a:lstStyle/>
                    <a:p>
                      <a:r>
                        <a:rPr lang="en-US" dirty="0"/>
                        <a:t>2004</a:t>
                      </a:r>
                    </a:p>
                  </a:txBody>
                  <a:tcPr/>
                </a:tc>
                <a:tc>
                  <a:txBody>
                    <a:bodyPr/>
                    <a:lstStyle/>
                    <a:p>
                      <a:r>
                        <a:rPr lang="en-US" sz="1800" kern="1200" dirty="0">
                          <a:solidFill>
                            <a:schemeClr val="dk1"/>
                          </a:solidFill>
                          <a:effectLst/>
                          <a:latin typeface="+mn-lt"/>
                          <a:ea typeface="+mn-ea"/>
                          <a:cs typeface="+mn-cs"/>
                        </a:rPr>
                        <a:t>Introduced three pillars of bank regulation (minimum capital requirements, supervisory review, and disclosure for market discipline) and two tiers of capital. Effectively reduced the capital requirement and allowed asset measurements to be risk adjusted by banks’ internal models.</a:t>
                      </a:r>
                      <a:endParaRPr lang="en-US" dirty="0"/>
                    </a:p>
                  </a:txBody>
                  <a:tcPr/>
                </a:tc>
                <a:extLst>
                  <a:ext uri="{0D108BD9-81ED-4DB2-BD59-A6C34878D82A}">
                    <a16:rowId xmlns:a16="http://schemas.microsoft.com/office/drawing/2014/main" val="10002"/>
                  </a:ext>
                </a:extLst>
              </a:tr>
              <a:tr h="370840">
                <a:tc>
                  <a:txBody>
                    <a:bodyPr/>
                    <a:lstStyle/>
                    <a:p>
                      <a:r>
                        <a:rPr lang="en-US" dirty="0"/>
                        <a:t>Basel III</a:t>
                      </a:r>
                    </a:p>
                  </a:txBody>
                  <a:tcPr/>
                </a:tc>
                <a:tc>
                  <a:txBody>
                    <a:bodyPr/>
                    <a:lstStyle/>
                    <a:p>
                      <a:r>
                        <a:rPr lang="en-US" dirty="0"/>
                        <a:t>Phased 2010-2017</a:t>
                      </a:r>
                    </a:p>
                  </a:txBody>
                  <a:tcPr/>
                </a:tc>
                <a:tc>
                  <a:txBody>
                    <a:bodyPr/>
                    <a:lstStyle/>
                    <a:p>
                      <a:r>
                        <a:rPr lang="en-US" sz="1800" kern="1200" dirty="0">
                          <a:solidFill>
                            <a:schemeClr val="dk1"/>
                          </a:solidFill>
                          <a:effectLst/>
                          <a:latin typeface="+mn-lt"/>
                          <a:ea typeface="+mn-ea"/>
                          <a:cs typeface="+mn-cs"/>
                        </a:rPr>
                        <a:t>Improved asset risk adjustment and increased capital requirements to 7 percent, and allowed for countercyclical capital requirements.</a:t>
                      </a:r>
                      <a:endParaRPr lang="en-US" dirty="0"/>
                    </a:p>
                  </a:txBody>
                  <a:tcP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732182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Basel Standards</a:t>
            </a:r>
          </a:p>
        </p:txBody>
      </p:sp>
      <p:sp>
        <p:nvSpPr>
          <p:cNvPr id="3" name="Content Placeholder 2"/>
          <p:cNvSpPr>
            <a:spLocks noGrp="1"/>
          </p:cNvSpPr>
          <p:nvPr>
            <p:ph idx="1"/>
          </p:nvPr>
        </p:nvSpPr>
        <p:spPr/>
        <p:txBody>
          <a:bodyPr/>
          <a:lstStyle/>
          <a:p>
            <a:r>
              <a:rPr lang="en-US" sz="2600" dirty="0"/>
              <a:t>As the Global Financial Crisis testified, </a:t>
            </a:r>
            <a:r>
              <a:rPr lang="en-US" sz="2600" dirty="0">
                <a:solidFill>
                  <a:schemeClr val="accent5">
                    <a:lumMod val="50000"/>
                  </a:schemeClr>
                </a:solidFill>
              </a:rPr>
              <a:t>Basel II </a:t>
            </a:r>
            <a:r>
              <a:rPr lang="en-US" sz="2600" dirty="0"/>
              <a:t>was insufficient</a:t>
            </a:r>
          </a:p>
          <a:p>
            <a:r>
              <a:rPr lang="en-US" sz="2600" dirty="0"/>
              <a:t>Its conditions were simply too lax</a:t>
            </a:r>
          </a:p>
          <a:p>
            <a:r>
              <a:rPr lang="en-US" sz="2600" dirty="0"/>
              <a:t>In response, </a:t>
            </a:r>
            <a:r>
              <a:rPr lang="en-US" sz="2600" dirty="0">
                <a:solidFill>
                  <a:schemeClr val="accent5">
                    <a:lumMod val="50000"/>
                  </a:schemeClr>
                </a:solidFill>
              </a:rPr>
              <a:t>Basel III </a:t>
            </a:r>
            <a:r>
              <a:rPr lang="en-US" sz="2600" dirty="0"/>
              <a:t>was announced in 2010</a:t>
            </a:r>
          </a:p>
          <a:p>
            <a:r>
              <a:rPr lang="en-US" sz="2600" dirty="0"/>
              <a:t>Basel III tightens up the Basel II standards, for example, by tightening standards on Tier I and Tier II and increasing capital requirements from 2 to 7%</a:t>
            </a:r>
          </a:p>
          <a:p>
            <a:r>
              <a:rPr lang="en-US" sz="2600" dirty="0"/>
              <a:t>Some observers think that even 7% is too lax</a:t>
            </a:r>
          </a:p>
          <a:p>
            <a:endParaRPr lang="en-US" sz="2600" dirty="0"/>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Capital Controls</a:t>
            </a:r>
          </a:p>
        </p:txBody>
      </p:sp>
      <p:sp>
        <p:nvSpPr>
          <p:cNvPr id="3" name="Content Placeholder 2"/>
          <p:cNvSpPr>
            <a:spLocks noGrp="1"/>
          </p:cNvSpPr>
          <p:nvPr>
            <p:ph idx="1"/>
          </p:nvPr>
        </p:nvSpPr>
        <p:spPr>
          <a:xfrm>
            <a:off x="457200" y="1295400"/>
            <a:ext cx="8229600" cy="4835525"/>
          </a:xfrm>
        </p:spPr>
        <p:txBody>
          <a:bodyPr/>
          <a:lstStyle/>
          <a:p>
            <a:r>
              <a:rPr lang="en-US" sz="2500" dirty="0"/>
              <a:t>Capital controls, aka </a:t>
            </a:r>
            <a:r>
              <a:rPr lang="en-US" sz="2500" dirty="0">
                <a:solidFill>
                  <a:schemeClr val="accent5">
                    <a:lumMod val="50000"/>
                  </a:schemeClr>
                </a:solidFill>
              </a:rPr>
              <a:t>capital account regulations (CARs)</a:t>
            </a:r>
            <a:r>
              <a:rPr lang="en-US" sz="2500" dirty="0"/>
              <a:t> and </a:t>
            </a:r>
            <a:r>
              <a:rPr lang="en-US" sz="2500" dirty="0">
                <a:solidFill>
                  <a:schemeClr val="accent5">
                    <a:lumMod val="50000"/>
                  </a:schemeClr>
                </a:solidFill>
              </a:rPr>
              <a:t>capital flow (management) measures (CFMs)</a:t>
            </a:r>
          </a:p>
          <a:p>
            <a:r>
              <a:rPr lang="en-US" sz="2500" dirty="0"/>
              <a:t>The purpose of capital controls is to address the </a:t>
            </a:r>
            <a:r>
              <a:rPr lang="en-US" sz="2500" i="1" dirty="0"/>
              <a:t>volatile</a:t>
            </a:r>
            <a:r>
              <a:rPr lang="en-US" sz="2500" dirty="0"/>
              <a:t> nature of gross capital flows</a:t>
            </a:r>
          </a:p>
          <a:p>
            <a:r>
              <a:rPr lang="en-US" sz="2500" dirty="0"/>
              <a:t>To the extent that such volatility contributes to crises, capital controls might help with crisis prevention.</a:t>
            </a:r>
          </a:p>
          <a:p>
            <a:r>
              <a:rPr lang="en-US" sz="2500" dirty="0"/>
              <a:t>In the wake of the GFC the IMF revisited capital controls and gave them an endorsement: </a:t>
            </a:r>
          </a:p>
          <a:p>
            <a:pPr lvl="1"/>
            <a:r>
              <a:rPr lang="en-US" sz="2100" dirty="0"/>
              <a:t>market-friendly capital controls can help countries cope with surges of capital inflows, which can end in sudden stops and contribute to crises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45040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Types of Crises</a:t>
            </a:r>
          </a:p>
        </p:txBody>
      </p:sp>
      <p:sp>
        <p:nvSpPr>
          <p:cNvPr id="3" name="Content Placeholder 2"/>
          <p:cNvSpPr>
            <a:spLocks noGrp="1"/>
          </p:cNvSpPr>
          <p:nvPr>
            <p:ph idx="1"/>
          </p:nvPr>
        </p:nvSpPr>
        <p:spPr>
          <a:xfrm>
            <a:off x="457200" y="1447800"/>
            <a:ext cx="8229600" cy="4683125"/>
          </a:xfrm>
        </p:spPr>
        <p:txBody>
          <a:bodyPr/>
          <a:lstStyle/>
          <a:p>
            <a:r>
              <a:rPr lang="en-US" sz="2600" dirty="0"/>
              <a:t>In order to get beyond popular descriptions of crises, we need to understand the different </a:t>
            </a:r>
            <a:r>
              <a:rPr lang="en-US" sz="2600" i="1" dirty="0"/>
              <a:t>types</a:t>
            </a:r>
            <a:r>
              <a:rPr lang="en-US" sz="2600" dirty="0"/>
              <a:t> of crises</a:t>
            </a:r>
          </a:p>
          <a:p>
            <a:r>
              <a:rPr lang="en-US" sz="2600" dirty="0"/>
              <a:t>Six types of crises are listed in Table 20.1</a:t>
            </a:r>
          </a:p>
          <a:p>
            <a:pPr marL="801687" lvl="1" indent="-457200">
              <a:buFont typeface="+mj-lt"/>
              <a:buAutoNum type="arabicPeriod"/>
            </a:pPr>
            <a:r>
              <a:rPr lang="en-US" sz="2200" dirty="0"/>
              <a:t>Hyperinflation</a:t>
            </a:r>
          </a:p>
          <a:p>
            <a:pPr marL="801687" lvl="1" indent="-457200">
              <a:buFont typeface="+mj-lt"/>
              <a:buAutoNum type="arabicPeriod"/>
            </a:pPr>
            <a:r>
              <a:rPr lang="en-US" sz="2200" dirty="0"/>
              <a:t>Balance of payments and currency crises</a:t>
            </a:r>
          </a:p>
          <a:p>
            <a:pPr marL="801687" lvl="1" indent="-457200">
              <a:buFont typeface="+mj-lt"/>
              <a:buAutoNum type="arabicPeriod"/>
            </a:pPr>
            <a:r>
              <a:rPr lang="en-US" sz="2200" dirty="0"/>
              <a:t>Asset price deflation</a:t>
            </a:r>
          </a:p>
          <a:p>
            <a:pPr marL="801687" lvl="1" indent="-457200">
              <a:buFont typeface="+mj-lt"/>
              <a:buAutoNum type="arabicPeriod"/>
            </a:pPr>
            <a:r>
              <a:rPr lang="en-US" sz="2200" dirty="0"/>
              <a:t>Banking crises</a:t>
            </a:r>
          </a:p>
          <a:p>
            <a:pPr marL="801687" lvl="1" indent="-457200">
              <a:buFont typeface="+mj-lt"/>
              <a:buAutoNum type="arabicPeriod"/>
            </a:pPr>
            <a:r>
              <a:rPr lang="en-US" sz="2200" dirty="0"/>
              <a:t>External debt crises</a:t>
            </a:r>
          </a:p>
          <a:p>
            <a:pPr marL="801687" lvl="1" indent="-457200">
              <a:buFont typeface="+mj-lt"/>
              <a:buAutoNum type="arabicPeriod"/>
            </a:pPr>
            <a:r>
              <a:rPr lang="en-US" sz="2200" dirty="0"/>
              <a:t>Domestic debt crises</a:t>
            </a:r>
          </a:p>
          <a:p>
            <a:r>
              <a:rPr lang="en-US" sz="2600" dirty="0"/>
              <a:t>These can occur one at a time or in combinations</a:t>
            </a:r>
          </a:p>
          <a:p>
            <a:pPr marL="0" indent="0">
              <a:buNone/>
            </a:pPr>
            <a:endParaRPr lang="en-US" sz="26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05412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marL="0" indent="0">
              <a:buNone/>
            </a:pPr>
            <a:endParaRPr lang="en-US" sz="2000" dirty="0"/>
          </a:p>
          <a:p>
            <a:pPr marL="0" indent="0">
              <a:buNone/>
            </a:pPr>
            <a:endParaRPr lang="en-US" sz="20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D:\Upload_Haripriya\05-07-2020\reinert\JPEG\Kenneth A. Reinert_table. 20_1.jpg">
            <a:extLst>
              <a:ext uri="{FF2B5EF4-FFF2-40B4-BE49-F238E27FC236}">
                <a16:creationId xmlns:a16="http://schemas.microsoft.com/office/drawing/2014/main" id="{7BD35116-6B3D-2F49-B4F2-021E6F8B5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7224089"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76D45B6-CD56-6844-9352-E41DD1D5BCE5}"/>
              </a:ext>
            </a:extLst>
          </p:cNvPr>
          <p:cNvSpPr txBox="1"/>
          <p:nvPr/>
        </p:nvSpPr>
        <p:spPr>
          <a:xfrm>
            <a:off x="6911921" y="5450999"/>
            <a:ext cx="2232079" cy="738664"/>
          </a:xfrm>
          <a:prstGeom prst="rect">
            <a:avLst/>
          </a:prstGeom>
          <a:noFill/>
        </p:spPr>
        <p:txBody>
          <a:bodyPr wrap="square" rtlCol="0">
            <a:spAutoFit/>
          </a:bodyPr>
          <a:lstStyle/>
          <a:p>
            <a:r>
              <a:rPr lang="en-US" sz="1400" dirty="0"/>
              <a:t>Sources: </a:t>
            </a:r>
            <a:r>
              <a:rPr lang="en-US" sz="1400" dirty="0" err="1"/>
              <a:t>Eichengreen</a:t>
            </a:r>
            <a:r>
              <a:rPr lang="en-US" sz="1400" dirty="0"/>
              <a:t> (1999) and Reinhart and Rogoff (2009)</a:t>
            </a:r>
          </a:p>
        </p:txBody>
      </p:sp>
      <p:sp>
        <p:nvSpPr>
          <p:cNvPr id="8" name="TextBox 7">
            <a:extLst>
              <a:ext uri="{FF2B5EF4-FFF2-40B4-BE49-F238E27FC236}">
                <a16:creationId xmlns:a16="http://schemas.microsoft.com/office/drawing/2014/main" id="{9FE5D30D-33D5-9F4E-BDD4-B1DDF5FD768B}"/>
              </a:ext>
            </a:extLst>
          </p:cNvPr>
          <p:cNvSpPr txBox="1"/>
          <p:nvPr/>
        </p:nvSpPr>
        <p:spPr>
          <a:xfrm>
            <a:off x="7391400" y="198211"/>
            <a:ext cx="1752600" cy="646331"/>
          </a:xfrm>
          <a:prstGeom prst="rect">
            <a:avLst/>
          </a:prstGeom>
          <a:noFill/>
        </p:spPr>
        <p:txBody>
          <a:bodyPr wrap="square" rtlCol="0">
            <a:spAutoFit/>
          </a:bodyPr>
          <a:lstStyle/>
          <a:p>
            <a:r>
              <a:rPr lang="en-US" dirty="0">
                <a:solidFill>
                  <a:schemeClr val="tx2"/>
                </a:solidFill>
              </a:rPr>
              <a:t>Table 20.1 </a:t>
            </a:r>
          </a:p>
          <a:p>
            <a:r>
              <a:rPr lang="en-US" dirty="0">
                <a:solidFill>
                  <a:schemeClr val="tx2"/>
                </a:solidFill>
              </a:rPr>
              <a:t>Types of crises</a:t>
            </a:r>
          </a:p>
        </p:txBody>
      </p:sp>
    </p:spTree>
    <p:extLst>
      <p:ext uri="{BB962C8B-B14F-4D97-AF65-F5344CB8AC3E}">
        <p14:creationId xmlns:p14="http://schemas.microsoft.com/office/powerpoint/2010/main" val="318870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Hyperinflation</a:t>
            </a:r>
          </a:p>
        </p:txBody>
      </p:sp>
      <p:sp>
        <p:nvSpPr>
          <p:cNvPr id="3" name="Content Placeholder 2"/>
          <p:cNvSpPr>
            <a:spLocks noGrp="1"/>
          </p:cNvSpPr>
          <p:nvPr>
            <p:ph idx="1"/>
          </p:nvPr>
        </p:nvSpPr>
        <p:spPr/>
        <p:txBody>
          <a:bodyPr/>
          <a:lstStyle/>
          <a:p>
            <a:r>
              <a:rPr lang="en-US" sz="2600" b="1" dirty="0">
                <a:solidFill>
                  <a:schemeClr val="accent5">
                    <a:lumMod val="50000"/>
                  </a:schemeClr>
                </a:solidFill>
              </a:rPr>
              <a:t>Hyperinflation</a:t>
            </a:r>
            <a:r>
              <a:rPr lang="en-US" sz="2600" dirty="0"/>
              <a:t> is a period of rapid increases in the price level of a country, typically defined to be 40 percent or more</a:t>
            </a:r>
          </a:p>
          <a:p>
            <a:r>
              <a:rPr lang="en-US" sz="2600" dirty="0"/>
              <a:t>Generally speaking, periods of hyperinflation are associated with rapid expansions of the money supply</a:t>
            </a:r>
          </a:p>
          <a:p>
            <a:r>
              <a:rPr lang="en-US" sz="2600" dirty="0"/>
              <a:t>The case of Venezuela is presented in Figure 20.1</a:t>
            </a:r>
          </a:p>
          <a:p>
            <a:endParaRPr lang="en-US" sz="26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32925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20.1 Inflation in Venezuela, 2000–2018 (percentage change in consumer prices)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5" descr="D:\Upload_Haripriya\05-07-2020\reinert\JPEG\Kenneth A. Reinert_Chapter20\Kenneth A. Reinert_fig. 20_1.jpg">
            <a:extLst>
              <a:ext uri="{FF2B5EF4-FFF2-40B4-BE49-F238E27FC236}">
                <a16:creationId xmlns:a16="http://schemas.microsoft.com/office/drawing/2014/main" id="{59C42A86-8A54-314B-BF57-B3F071DDF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417638"/>
            <a:ext cx="619125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68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Balance of Payments and Currency Crises</a:t>
            </a:r>
          </a:p>
        </p:txBody>
      </p:sp>
      <p:sp>
        <p:nvSpPr>
          <p:cNvPr id="3" name="Content Placeholder 2"/>
          <p:cNvSpPr>
            <a:spLocks noGrp="1"/>
          </p:cNvSpPr>
          <p:nvPr>
            <p:ph idx="1"/>
          </p:nvPr>
        </p:nvSpPr>
        <p:spPr/>
        <p:txBody>
          <a:bodyPr/>
          <a:lstStyle/>
          <a:p>
            <a:r>
              <a:rPr lang="en-US" sz="2600" b="1" dirty="0">
                <a:solidFill>
                  <a:schemeClr val="accent5">
                    <a:lumMod val="50000"/>
                  </a:schemeClr>
                </a:solidFill>
              </a:rPr>
              <a:t>Balance of payments </a:t>
            </a:r>
            <a:r>
              <a:rPr lang="en-US" sz="2600" dirty="0"/>
              <a:t>and currency </a:t>
            </a:r>
            <a:r>
              <a:rPr lang="en-US" sz="2600" b="1" dirty="0">
                <a:solidFill>
                  <a:schemeClr val="accent5">
                    <a:lumMod val="50000"/>
                  </a:schemeClr>
                </a:solidFill>
              </a:rPr>
              <a:t>crises</a:t>
            </a:r>
            <a:r>
              <a:rPr lang="en-US" sz="2600" dirty="0"/>
              <a:t> consist of large </a:t>
            </a:r>
            <a:r>
              <a:rPr lang="en-US" sz="2600" i="1" dirty="0">
                <a:solidFill>
                  <a:schemeClr val="accent5">
                    <a:lumMod val="50000"/>
                  </a:schemeClr>
                </a:solidFill>
              </a:rPr>
              <a:t>devaluations</a:t>
            </a:r>
            <a:r>
              <a:rPr lang="en-US" sz="2600" dirty="0"/>
              <a:t> or rapid </a:t>
            </a:r>
            <a:r>
              <a:rPr lang="en-US" sz="2600" i="1" dirty="0">
                <a:solidFill>
                  <a:schemeClr val="accent5">
                    <a:lumMod val="50000"/>
                  </a:schemeClr>
                </a:solidFill>
              </a:rPr>
              <a:t>depreciation</a:t>
            </a:r>
            <a:r>
              <a:rPr lang="en-US" sz="2600" dirty="0"/>
              <a:t> in the value of domestic currencies</a:t>
            </a:r>
          </a:p>
          <a:p>
            <a:r>
              <a:rPr lang="en-US" sz="2600" dirty="0"/>
              <a:t>Periods of </a:t>
            </a:r>
            <a:r>
              <a:rPr lang="en-US" sz="2600" dirty="0">
                <a:solidFill>
                  <a:schemeClr val="accent5">
                    <a:lumMod val="50000"/>
                  </a:schemeClr>
                </a:solidFill>
              </a:rPr>
              <a:t>hyperinflation</a:t>
            </a:r>
            <a:r>
              <a:rPr lang="en-US" sz="2600" dirty="0"/>
              <a:t> can contribute to currency crashes</a:t>
            </a:r>
          </a:p>
          <a:p>
            <a:pPr lvl="1"/>
            <a:r>
              <a:rPr lang="en-US" sz="2200" dirty="0"/>
              <a:t>Significant degrees of inflation can cause asset owners to move out domestic-currency-denominated assets in to foreign-currency-denominated assets to maintain portfolio values</a:t>
            </a:r>
          </a:p>
          <a:p>
            <a:pPr lvl="1"/>
            <a:r>
              <a:rPr lang="en-US" sz="2200" dirty="0"/>
              <a:t>This causes a decrease in the demand for the domestic currency, lowering its value</a:t>
            </a:r>
          </a:p>
          <a:p>
            <a:pPr marL="0" indent="0">
              <a:buNone/>
            </a:pPr>
            <a:endParaRPr lang="en-US" sz="26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021418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Asset Price Deflation</a:t>
            </a:r>
          </a:p>
        </p:txBody>
      </p:sp>
      <p:sp>
        <p:nvSpPr>
          <p:cNvPr id="3" name="Content Placeholder 2"/>
          <p:cNvSpPr>
            <a:spLocks noGrp="1"/>
          </p:cNvSpPr>
          <p:nvPr>
            <p:ph idx="1"/>
          </p:nvPr>
        </p:nvSpPr>
        <p:spPr/>
        <p:txBody>
          <a:bodyPr/>
          <a:lstStyle/>
          <a:p>
            <a:r>
              <a:rPr lang="en-US" sz="2600" b="1" dirty="0">
                <a:solidFill>
                  <a:schemeClr val="accent5">
                    <a:lumMod val="50000"/>
                  </a:schemeClr>
                </a:solidFill>
              </a:rPr>
              <a:t>Asset price deflation </a:t>
            </a:r>
            <a:r>
              <a:rPr lang="en-US" sz="2600" dirty="0"/>
              <a:t>involves a large and sustained decline in the prices of financial assets</a:t>
            </a:r>
          </a:p>
          <a:p>
            <a:r>
              <a:rPr lang="en-US" sz="2600" dirty="0"/>
              <a:t>This typically follows behind large increases in asset prices or asset price </a:t>
            </a:r>
            <a:r>
              <a:rPr lang="en-US" sz="2600" b="1" dirty="0">
                <a:solidFill>
                  <a:schemeClr val="accent5">
                    <a:lumMod val="50000"/>
                  </a:schemeClr>
                </a:solidFill>
              </a:rPr>
              <a:t>bubbles</a:t>
            </a:r>
          </a:p>
          <a:p>
            <a:r>
              <a:rPr lang="en-US" sz="2600" dirty="0"/>
              <a:t>The last significant episode of international asset price deflation took place between 2007 and 2009</a:t>
            </a:r>
          </a:p>
          <a:p>
            <a:r>
              <a:rPr lang="en-US" sz="2600" dirty="0"/>
              <a:t>A classic case of an asset price deflation is that of Japan in 1990, presented in Figure 20.2</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633025160"/>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3849</TotalTime>
  <Words>2316</Words>
  <Application>Microsoft Macintosh PowerPoint</Application>
  <PresentationFormat>On-screen Show (4:3)</PresentationFormat>
  <Paragraphs>260</Paragraphs>
  <Slides>35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Calibri</vt:lpstr>
      <vt:lpstr>Garamond</vt:lpstr>
      <vt:lpstr>Wingdings</vt:lpstr>
      <vt:lpstr>Edge</vt:lpstr>
      <vt:lpstr>Equation</vt:lpstr>
      <vt:lpstr>Chapter 20: Crises and Responses</vt:lpstr>
      <vt:lpstr>Analytical Elements </vt:lpstr>
      <vt:lpstr>Introduction</vt:lpstr>
      <vt:lpstr>Types of Crises</vt:lpstr>
      <vt:lpstr>PowerPoint Presentation</vt:lpstr>
      <vt:lpstr>Hyperinflation</vt:lpstr>
      <vt:lpstr>Figure 20.1 Inflation in Venezuela, 2000–2018 (percentage change in consumer prices)</vt:lpstr>
      <vt:lpstr>Balance of Payments and Currency Crises</vt:lpstr>
      <vt:lpstr>Asset Price Deflation</vt:lpstr>
      <vt:lpstr>Figure 20.2: Asset Prices in Japan, 1981-1992 (¥ trillions)</vt:lpstr>
      <vt:lpstr>Banking Crises</vt:lpstr>
      <vt:lpstr>External Debt Crises</vt:lpstr>
      <vt:lpstr>Domestic Debt Crises</vt:lpstr>
      <vt:lpstr>Contagion and Systemic Risk</vt:lpstr>
      <vt:lpstr>Contagion and Systemic Risk</vt:lpstr>
      <vt:lpstr>Analyzing Balance of Payments and Currency Crises</vt:lpstr>
      <vt:lpstr>Figure 20.3 A Balance of Payments and Currency Crisis</vt:lpstr>
      <vt:lpstr>Analyzing Balance of Payments and Currency Crises</vt:lpstr>
      <vt:lpstr>Analyzing Balance of Payments and Currency Crises</vt:lpstr>
      <vt:lpstr>Analyzing Balance of Payments and Currency Crises</vt:lpstr>
      <vt:lpstr>Figure 20.4 Balance of Payments and Currency Crises</vt:lpstr>
      <vt:lpstr>The Asian Crisis</vt:lpstr>
      <vt:lpstr>Figure 20.5 A “High-Tech” Balance of Payments Crisis</vt:lpstr>
      <vt:lpstr>The Asian Crisis</vt:lpstr>
      <vt:lpstr>Figure 20.6: Nominal Exchange Rates of Four Asian Countries, 1995-2005</vt:lpstr>
      <vt:lpstr>The IMF Responses </vt:lpstr>
      <vt:lpstr>The IMF Response</vt:lpstr>
      <vt:lpstr>The IMF Response: Indonesia</vt:lpstr>
      <vt:lpstr>The Global Financial Crisis</vt:lpstr>
      <vt:lpstr>The Global Financial Crisis</vt:lpstr>
      <vt:lpstr>Prudential Regulation and the Basel Standards</vt:lpstr>
      <vt:lpstr>Prudential Regulation and the Basel Standards</vt:lpstr>
      <vt:lpstr>Table 20.2: The Basel Accords</vt:lpstr>
      <vt:lpstr>Basel Standards</vt:lpstr>
      <vt:lpstr>Capital Controls</vt:lpstr>
    </vt:vector>
  </TitlesOfParts>
  <Company>GMU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Kenneth</dc:creator>
  <cp:lastModifiedBy>Hong Zhang</cp:lastModifiedBy>
  <cp:revision>182</cp:revision>
  <dcterms:created xsi:type="dcterms:W3CDTF">2009-09-02T15:55:36Z</dcterms:created>
  <dcterms:modified xsi:type="dcterms:W3CDTF">2020-08-13T16:39:25Z</dcterms:modified>
</cp:coreProperties>
</file>