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sldIdLst>
    <p:sldId id="256" r:id="rId2"/>
    <p:sldId id="283" r:id="rId3"/>
    <p:sldId id="313" r:id="rId4"/>
    <p:sldId id="288" r:id="rId5"/>
    <p:sldId id="314" r:id="rId6"/>
    <p:sldId id="315" r:id="rId7"/>
    <p:sldId id="316" r:id="rId8"/>
    <p:sldId id="291" r:id="rId9"/>
    <p:sldId id="293" r:id="rId10"/>
    <p:sldId id="302" r:id="rId11"/>
    <p:sldId id="317" r:id="rId12"/>
    <p:sldId id="319" r:id="rId13"/>
    <p:sldId id="320" r:id="rId14"/>
    <p:sldId id="321" r:id="rId15"/>
    <p:sldId id="303" r:id="rId16"/>
    <p:sldId id="304" r:id="rId17"/>
    <p:sldId id="305" r:id="rId18"/>
    <p:sldId id="297" r:id="rId19"/>
    <p:sldId id="306" r:id="rId20"/>
    <p:sldId id="322" r:id="rId21"/>
    <p:sldId id="298" r:id="rId22"/>
    <p:sldId id="307" r:id="rId23"/>
    <p:sldId id="299" r:id="rId24"/>
    <p:sldId id="286" r:id="rId25"/>
    <p:sldId id="310" r:id="rId26"/>
    <p:sldId id="308" r:id="rId27"/>
    <p:sldId id="323" r:id="rId28"/>
    <p:sldId id="324" r:id="rId29"/>
    <p:sldId id="325" r:id="rId30"/>
    <p:sldId id="309" r:id="rId31"/>
    <p:sldId id="311" r:id="rId32"/>
    <p:sldId id="312"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33"/>
  </p:normalViewPr>
  <p:slideViewPr>
    <p:cSldViewPr>
      <p:cViewPr varScale="1">
        <p:scale>
          <a:sx n="117" d="100"/>
          <a:sy n="117" d="100"/>
        </p:scale>
        <p:origin x="148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5F585-C0A0-4BE3-9C49-E8B2C7216352}" type="datetimeFigureOut">
              <a:rPr lang="en-US" smtClean="0"/>
              <a:pPr/>
              <a:t>8/14/20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E530B-BECC-4F2D-8746-69F9494D123D}" type="slidenum">
              <a:rPr lang="en-US" smtClean="0"/>
              <a:pPr/>
              <a:t>‹#›</a:t>
            </a:fld>
            <a:endParaRPr lang="en-US"/>
          </a:p>
        </p:txBody>
      </p:sp>
    </p:spTree>
    <p:extLst>
      <p:ext uri="{BB962C8B-B14F-4D97-AF65-F5344CB8AC3E}">
        <p14:creationId xmlns:p14="http://schemas.microsoft.com/office/powerpoint/2010/main" val="323796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ltLang="en-US"/>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r>
              <a:rPr lang="en-US" altLang="en-US"/>
              <a:t>© Kenneth A. Reinert, Cambridge University Press 2012</a:t>
            </a:r>
          </a:p>
        </p:txBody>
      </p:sp>
      <p:sp>
        <p:nvSpPr>
          <p:cNvPr id="5126" name="Rectangle 6"/>
          <p:cNvSpPr>
            <a:spLocks noGrp="1" noChangeArrowheads="1"/>
          </p:cNvSpPr>
          <p:nvPr>
            <p:ph type="sldNum" sz="quarter" idx="4"/>
          </p:nvPr>
        </p:nvSpPr>
        <p:spPr/>
        <p:txBody>
          <a:bodyPr/>
          <a:lstStyle>
            <a:lvl1pPr>
              <a:defRPr/>
            </a:lvl1pPr>
          </a:lstStyle>
          <a:p>
            <a:fld id="{4BDA208C-0688-451A-BF7D-CB40AAA901C4}" type="slidenum">
              <a:rPr lang="en-US" altLang="en-US"/>
              <a:pPr/>
              <a:t>‹#›</a:t>
            </a:fld>
            <a:endParaRPr lang="en-US" altLang="en-US"/>
          </a:p>
        </p:txBody>
      </p:sp>
      <p:sp>
        <p:nvSpPr>
          <p:cNvPr id="51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1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F7841A66-284C-4A22-A49E-DC0CACB3BCC6}"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0AA4B6D9-72D8-48FE-89F1-8A6E90EFC9C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25945742-A09E-4108-97F0-EC14CBAB3DD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96D853BE-A1DA-4E80-A1E7-8B16AD483EE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3686DA7B-245A-4581-9C64-12541CBEEEE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 Kenneth A. Reinert, Cambridge University Press 2012</a:t>
            </a:r>
          </a:p>
        </p:txBody>
      </p:sp>
      <p:sp>
        <p:nvSpPr>
          <p:cNvPr id="9" name="Slide Number Placeholder 8"/>
          <p:cNvSpPr>
            <a:spLocks noGrp="1"/>
          </p:cNvSpPr>
          <p:nvPr>
            <p:ph type="sldNum" sz="quarter" idx="12"/>
          </p:nvPr>
        </p:nvSpPr>
        <p:spPr/>
        <p:txBody>
          <a:bodyPr/>
          <a:lstStyle>
            <a:lvl1pPr>
              <a:defRPr/>
            </a:lvl1pPr>
          </a:lstStyle>
          <a:p>
            <a:fld id="{F45BA80E-3BFD-472F-AE02-49E3938DE3F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 Kenneth A. Reinert, Cambridge University Press 2012</a:t>
            </a:r>
          </a:p>
        </p:txBody>
      </p:sp>
      <p:sp>
        <p:nvSpPr>
          <p:cNvPr id="5" name="Slide Number Placeholder 4"/>
          <p:cNvSpPr>
            <a:spLocks noGrp="1"/>
          </p:cNvSpPr>
          <p:nvPr>
            <p:ph type="sldNum" sz="quarter" idx="12"/>
          </p:nvPr>
        </p:nvSpPr>
        <p:spPr/>
        <p:txBody>
          <a:bodyPr/>
          <a:lstStyle>
            <a:lvl1pPr>
              <a:defRPr/>
            </a:lvl1pPr>
          </a:lstStyle>
          <a:p>
            <a:fld id="{4B4E657D-427E-49A8-AE2B-014959872571}"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 Kenneth A. Reinert, Cambridge University Press 2012</a:t>
            </a:r>
          </a:p>
        </p:txBody>
      </p:sp>
      <p:sp>
        <p:nvSpPr>
          <p:cNvPr id="4" name="Slide Number Placeholder 3"/>
          <p:cNvSpPr>
            <a:spLocks noGrp="1"/>
          </p:cNvSpPr>
          <p:nvPr>
            <p:ph type="sldNum" sz="quarter" idx="12"/>
          </p:nvPr>
        </p:nvSpPr>
        <p:spPr/>
        <p:txBody>
          <a:bodyPr/>
          <a:lstStyle>
            <a:lvl1pPr>
              <a:defRPr/>
            </a:lvl1pPr>
          </a:lstStyle>
          <a:p>
            <a:fld id="{1EAA6922-3B73-47B7-AFF6-98D87648B91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A7E85FAF-C9CB-4BC9-9447-470DEB033C1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0630799C-F568-49FA-B969-71232FD780A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a:t>© Kenneth A. Reinert, Cambridge University Press 2012</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44241F1-C488-4FAA-B18B-3106F568F33B}" type="slidenum">
              <a:rPr lang="en-US" altLang="en-US"/>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Chapter 18: Fixed Exchange Rates</a:t>
            </a:r>
          </a:p>
        </p:txBody>
      </p:sp>
      <p:sp>
        <p:nvSpPr>
          <p:cNvPr id="2051" name="Rectangle 3"/>
          <p:cNvSpPr>
            <a:spLocks noGrp="1" noChangeArrowheads="1"/>
          </p:cNvSpPr>
          <p:nvPr>
            <p:ph type="subTitle" idx="1"/>
          </p:nvPr>
        </p:nvSpPr>
        <p:spPr/>
        <p:txBody>
          <a:bodyPr/>
          <a:lstStyle/>
          <a:p>
            <a:r>
              <a:rPr lang="en-US" dirty="0"/>
              <a:t>An Introduction to International Economics: New Perspectives on the World Economy</a:t>
            </a:r>
          </a:p>
        </p:txBody>
      </p:sp>
      <p:sp>
        <p:nvSpPr>
          <p:cNvPr id="4" name="Footer Placeholder 3"/>
          <p:cNvSpPr>
            <a:spLocks noGrp="1"/>
          </p:cNvSpPr>
          <p:nvPr>
            <p:ph type="ftr" sz="quarter" idx="3"/>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 Model of Fixed Exchange Rates</a:t>
            </a:r>
          </a:p>
        </p:txBody>
      </p:sp>
      <p:sp>
        <p:nvSpPr>
          <p:cNvPr id="3" name="Content Placeholder 2"/>
          <p:cNvSpPr>
            <a:spLocks noGrp="1"/>
          </p:cNvSpPr>
          <p:nvPr>
            <p:ph idx="1"/>
          </p:nvPr>
        </p:nvSpPr>
        <p:spPr>
          <a:xfrm>
            <a:off x="457199" y="1219200"/>
            <a:ext cx="4085431" cy="4911725"/>
          </a:xfrm>
        </p:spPr>
        <p:txBody>
          <a:bodyPr/>
          <a:lstStyle/>
          <a:p>
            <a:r>
              <a:rPr lang="en-US" sz="1600" dirty="0"/>
              <a:t>Suppose that the nominal exchange rate is fixed at </a:t>
            </a:r>
            <a:r>
              <a:rPr lang="en-US" sz="1600" i="1" dirty="0"/>
              <a:t>e</a:t>
            </a:r>
            <a:r>
              <a:rPr lang="en-US" sz="1600" i="1" baseline="-25000" dirty="0"/>
              <a:t>1</a:t>
            </a:r>
            <a:r>
              <a:rPr lang="en-US" sz="1600" dirty="0"/>
              <a:t>  and the value of peso is therefore fixed at 1/</a:t>
            </a:r>
            <a:r>
              <a:rPr lang="en-US" sz="1600" i="1" dirty="0"/>
              <a:t>e</a:t>
            </a:r>
            <a:r>
              <a:rPr lang="en-US" sz="1600" i="1" baseline="-25000" dirty="0"/>
              <a:t>1.</a:t>
            </a:r>
            <a:endParaRPr lang="en-US" sz="1600" baseline="-25000" dirty="0"/>
          </a:p>
          <a:p>
            <a:pPr lvl="1"/>
            <a:r>
              <a:rPr lang="en-US" sz="1600" dirty="0">
                <a:sym typeface="Wingdings" pitchFamily="2" charset="2"/>
              </a:rPr>
              <a:t> excess supply of pesos: </a:t>
            </a:r>
            <a:r>
              <a:rPr lang="en-US" sz="1600" b="1" dirty="0">
                <a:solidFill>
                  <a:schemeClr val="accent5">
                    <a:lumMod val="50000"/>
                  </a:schemeClr>
                </a:solidFill>
                <a:sym typeface="Wingdings" pitchFamily="2" charset="2"/>
              </a:rPr>
              <a:t>overvaluation</a:t>
            </a:r>
            <a:endParaRPr lang="en-US" sz="1600" dirty="0">
              <a:solidFill>
                <a:schemeClr val="accent5">
                  <a:lumMod val="50000"/>
                </a:schemeClr>
              </a:solidFill>
              <a:sym typeface="Wingdings" pitchFamily="2" charset="2"/>
            </a:endParaRPr>
          </a:p>
          <a:p>
            <a:pPr lvl="1"/>
            <a:r>
              <a:rPr lang="en-US" sz="1600" dirty="0">
                <a:sym typeface="Wingdings" pitchFamily="2" charset="2"/>
              </a:rPr>
              <a:t>Under a fixed exchange rate regime, adjustment could occur only if there were a government-instituted </a:t>
            </a:r>
            <a:r>
              <a:rPr lang="en-US" sz="1600" dirty="0">
                <a:solidFill>
                  <a:schemeClr val="accent5">
                    <a:lumMod val="50000"/>
                  </a:schemeClr>
                </a:solidFill>
                <a:sym typeface="Wingdings" pitchFamily="2" charset="2"/>
              </a:rPr>
              <a:t>devaluation</a:t>
            </a:r>
            <a:r>
              <a:rPr lang="en-US" sz="1600" dirty="0">
                <a:sym typeface="Wingdings" pitchFamily="2" charset="2"/>
              </a:rPr>
              <a:t> of the peso</a:t>
            </a:r>
            <a:endParaRPr lang="en-US" sz="1600" dirty="0"/>
          </a:p>
          <a:p>
            <a:r>
              <a:rPr lang="en-US" sz="1600" dirty="0"/>
              <a:t>Suppose that the nominal exchange rate is fixed at </a:t>
            </a:r>
            <a:r>
              <a:rPr lang="en-US" sz="1600" i="1" dirty="0"/>
              <a:t>e</a:t>
            </a:r>
            <a:r>
              <a:rPr lang="en-US" sz="1600" i="1" baseline="-25000" dirty="0"/>
              <a:t>2</a:t>
            </a:r>
            <a:r>
              <a:rPr lang="en-US" sz="1600" dirty="0"/>
              <a:t>  and the value of peso is therefore fixed at 1/</a:t>
            </a:r>
            <a:r>
              <a:rPr lang="en-US" sz="1600" i="1" dirty="0"/>
              <a:t>e</a:t>
            </a:r>
            <a:r>
              <a:rPr lang="en-US" sz="1600" i="1" baseline="-25000" dirty="0"/>
              <a:t>2.</a:t>
            </a:r>
            <a:endParaRPr lang="en-US" sz="1600" baseline="-25000" dirty="0"/>
          </a:p>
          <a:p>
            <a:pPr lvl="1"/>
            <a:r>
              <a:rPr lang="en-US" sz="1600" dirty="0">
                <a:sym typeface="Wingdings" pitchFamily="2" charset="2"/>
              </a:rPr>
              <a:t> excess demand of pesos: </a:t>
            </a:r>
            <a:r>
              <a:rPr lang="en-US" sz="1600" b="1" dirty="0">
                <a:solidFill>
                  <a:schemeClr val="accent5">
                    <a:lumMod val="50000"/>
                  </a:schemeClr>
                </a:solidFill>
                <a:sym typeface="Wingdings" pitchFamily="2" charset="2"/>
              </a:rPr>
              <a:t>undervaluation</a:t>
            </a:r>
            <a:endParaRPr lang="en-US" sz="1600" dirty="0">
              <a:solidFill>
                <a:schemeClr val="accent5">
                  <a:lumMod val="50000"/>
                </a:schemeClr>
              </a:solidFill>
              <a:sym typeface="Wingdings" pitchFamily="2" charset="2"/>
            </a:endParaRPr>
          </a:p>
          <a:p>
            <a:pPr lvl="1"/>
            <a:r>
              <a:rPr lang="en-US" sz="1600" dirty="0">
                <a:sym typeface="Wingdings" pitchFamily="2" charset="2"/>
              </a:rPr>
              <a:t>Under a fixed exchange rate regime, adjustment could occur only if there were a government-instituted </a:t>
            </a:r>
            <a:r>
              <a:rPr lang="en-US" sz="1600" dirty="0">
                <a:solidFill>
                  <a:schemeClr val="accent5">
                    <a:lumMod val="50000"/>
                  </a:schemeClr>
                </a:solidFill>
                <a:sym typeface="Wingdings" pitchFamily="2" charset="2"/>
              </a:rPr>
              <a:t>revaluation</a:t>
            </a:r>
            <a:r>
              <a:rPr lang="en-US" sz="1600" dirty="0">
                <a:sym typeface="Wingdings" pitchFamily="2" charset="2"/>
              </a:rPr>
              <a:t> of the peso</a:t>
            </a:r>
            <a:endParaRPr lang="en-US" sz="1600" dirty="0"/>
          </a:p>
          <a:p>
            <a:endParaRPr lang="en-US" sz="18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5" descr="D:\Upload_Haripriya\05-07-2020\reinert\JPEG\Kenneth A. Reinert_Chapter18\Kenneth A. Reinert_fig. 18_1.jpg">
            <a:extLst>
              <a:ext uri="{FF2B5EF4-FFF2-40B4-BE49-F238E27FC236}">
                <a16:creationId xmlns:a16="http://schemas.microsoft.com/office/drawing/2014/main" id="{34A0CC52-8726-BE4E-81C0-B0A9CBD02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631" y="1684337"/>
            <a:ext cx="3944937"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2F218B5-854C-F94A-B116-3662C8403FB3}"/>
              </a:ext>
            </a:extLst>
          </p:cNvPr>
          <p:cNvSpPr txBox="1"/>
          <p:nvPr/>
        </p:nvSpPr>
        <p:spPr>
          <a:xfrm>
            <a:off x="5029200" y="5323114"/>
            <a:ext cx="2476897" cy="307777"/>
          </a:xfrm>
          <a:prstGeom prst="rect">
            <a:avLst/>
          </a:prstGeom>
          <a:noFill/>
        </p:spPr>
        <p:txBody>
          <a:bodyPr wrap="none" rtlCol="0">
            <a:spAutoFit/>
          </a:bodyPr>
          <a:lstStyle/>
          <a:p>
            <a:r>
              <a:rPr lang="en-US" sz="1400" dirty="0">
                <a:solidFill>
                  <a:schemeClr val="tx2"/>
                </a:solidFill>
              </a:rPr>
              <a:t>Figure 18.1 The peso market</a:t>
            </a:r>
          </a:p>
        </p:txBody>
      </p:sp>
    </p:spTree>
    <p:extLst>
      <p:ext uri="{BB962C8B-B14F-4D97-AF65-F5344CB8AC3E}">
        <p14:creationId xmlns:p14="http://schemas.microsoft.com/office/powerpoint/2010/main" val="637185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 Model of Fixed Exchange Rates</a:t>
            </a:r>
          </a:p>
        </p:txBody>
      </p:sp>
      <p:sp>
        <p:nvSpPr>
          <p:cNvPr id="3" name="Content Placeholder 2"/>
          <p:cNvSpPr>
            <a:spLocks noGrp="1"/>
          </p:cNvSpPr>
          <p:nvPr>
            <p:ph idx="1"/>
          </p:nvPr>
        </p:nvSpPr>
        <p:spPr>
          <a:xfrm>
            <a:off x="446314" y="1815646"/>
            <a:ext cx="4085431" cy="4911725"/>
          </a:xfrm>
        </p:spPr>
        <p:txBody>
          <a:bodyPr/>
          <a:lstStyle/>
          <a:p>
            <a:r>
              <a:rPr lang="en-US" sz="1600" dirty="0"/>
              <a:t>If the exchange rate is fixed at </a:t>
            </a:r>
            <a:r>
              <a:rPr lang="en-US" sz="1600" i="1" dirty="0"/>
              <a:t>e</a:t>
            </a:r>
            <a:r>
              <a:rPr lang="en-US" sz="1600" i="1" baseline="-25000" dirty="0"/>
              <a:t>0</a:t>
            </a:r>
            <a:r>
              <a:rPr lang="en-US" sz="1600" dirty="0"/>
              <a:t>  and the value of peso is therefore fixed at 1/</a:t>
            </a:r>
            <a:r>
              <a:rPr lang="en-US" sz="1600" i="1" dirty="0"/>
              <a:t>e</a:t>
            </a:r>
            <a:r>
              <a:rPr lang="en-US" sz="1600" i="1" baseline="-25000" dirty="0"/>
              <a:t>0.</a:t>
            </a:r>
            <a:endParaRPr lang="en-US" sz="1600" baseline="-25000" dirty="0"/>
          </a:p>
          <a:p>
            <a:pPr lvl="1"/>
            <a:r>
              <a:rPr lang="en-US" sz="1600" dirty="0">
                <a:sym typeface="Wingdings" pitchFamily="2" charset="2"/>
              </a:rPr>
              <a:t> neither </a:t>
            </a:r>
            <a:r>
              <a:rPr lang="en-US" sz="1600" b="1" dirty="0">
                <a:solidFill>
                  <a:schemeClr val="accent5">
                    <a:lumMod val="50000"/>
                  </a:schemeClr>
                </a:solidFill>
                <a:sym typeface="Wingdings" pitchFamily="2" charset="2"/>
              </a:rPr>
              <a:t>overvaluation </a:t>
            </a:r>
            <a:r>
              <a:rPr lang="en-US" sz="1600" dirty="0">
                <a:sym typeface="Wingdings" pitchFamily="2" charset="2"/>
              </a:rPr>
              <a:t>nor</a:t>
            </a:r>
            <a:r>
              <a:rPr lang="en-US" sz="1600" b="1" dirty="0">
                <a:solidFill>
                  <a:schemeClr val="accent5">
                    <a:lumMod val="50000"/>
                  </a:schemeClr>
                </a:solidFill>
                <a:sym typeface="Wingdings" pitchFamily="2" charset="2"/>
              </a:rPr>
              <a:t> undervaluation</a:t>
            </a:r>
            <a:endParaRPr lang="en-US" sz="1600" dirty="0">
              <a:solidFill>
                <a:schemeClr val="accent5">
                  <a:lumMod val="50000"/>
                </a:schemeClr>
              </a:solidFill>
              <a:sym typeface="Wingdings" pitchFamily="2" charset="2"/>
            </a:endParaRPr>
          </a:p>
          <a:p>
            <a:pPr lvl="1"/>
            <a:r>
              <a:rPr lang="en-US" sz="1600" dirty="0">
                <a:sym typeface="Wingdings" pitchFamily="2" charset="2"/>
              </a:rPr>
              <a:t>The fixed nominal exchange rate and the equilibrium exchange rate are the same</a:t>
            </a:r>
            <a:endParaRPr lang="en-US" sz="18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5" descr="D:\Upload_Haripriya\05-07-2020\reinert\JPEG\Kenneth A. Reinert_Chapter18\Kenneth A. Reinert_fig. 18_1.jpg">
            <a:extLst>
              <a:ext uri="{FF2B5EF4-FFF2-40B4-BE49-F238E27FC236}">
                <a16:creationId xmlns:a16="http://schemas.microsoft.com/office/drawing/2014/main" id="{34A0CC52-8726-BE4E-81C0-B0A9CBD02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631" y="1684337"/>
            <a:ext cx="3944937"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2F218B5-854C-F94A-B116-3662C8403FB3}"/>
              </a:ext>
            </a:extLst>
          </p:cNvPr>
          <p:cNvSpPr txBox="1"/>
          <p:nvPr/>
        </p:nvSpPr>
        <p:spPr>
          <a:xfrm>
            <a:off x="5029200" y="5323114"/>
            <a:ext cx="2476897" cy="307777"/>
          </a:xfrm>
          <a:prstGeom prst="rect">
            <a:avLst/>
          </a:prstGeom>
          <a:noFill/>
        </p:spPr>
        <p:txBody>
          <a:bodyPr wrap="none" rtlCol="0">
            <a:spAutoFit/>
          </a:bodyPr>
          <a:lstStyle/>
          <a:p>
            <a:r>
              <a:rPr lang="en-US" sz="1400" dirty="0">
                <a:solidFill>
                  <a:schemeClr val="tx2"/>
                </a:solidFill>
              </a:rPr>
              <a:t>Figure 18.1 The peso market</a:t>
            </a:r>
          </a:p>
        </p:txBody>
      </p:sp>
    </p:spTree>
    <p:extLst>
      <p:ext uri="{BB962C8B-B14F-4D97-AF65-F5344CB8AC3E}">
        <p14:creationId xmlns:p14="http://schemas.microsoft.com/office/powerpoint/2010/main" val="2314601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EFB1-E1F1-5646-BCCB-BDB32AD514A9}"/>
              </a:ext>
            </a:extLst>
          </p:cNvPr>
          <p:cNvSpPr>
            <a:spLocks noGrp="1"/>
          </p:cNvSpPr>
          <p:nvPr>
            <p:ph type="title"/>
          </p:nvPr>
        </p:nvSpPr>
        <p:spPr/>
        <p:txBody>
          <a:bodyPr/>
          <a:lstStyle/>
          <a:p>
            <a:r>
              <a:rPr lang="en-US" sz="4000" dirty="0"/>
              <a:t>An Assets-Based Model of Fixed Exchange Rates</a:t>
            </a:r>
          </a:p>
        </p:txBody>
      </p:sp>
      <p:sp>
        <p:nvSpPr>
          <p:cNvPr id="3" name="Content Placeholder 2">
            <a:extLst>
              <a:ext uri="{FF2B5EF4-FFF2-40B4-BE49-F238E27FC236}">
                <a16:creationId xmlns:a16="http://schemas.microsoft.com/office/drawing/2014/main" id="{B0CA0FA9-A3AF-E742-BB65-0FFBBB96BC75}"/>
              </a:ext>
            </a:extLst>
          </p:cNvPr>
          <p:cNvSpPr>
            <a:spLocks noGrp="1"/>
          </p:cNvSpPr>
          <p:nvPr>
            <p:ph idx="1"/>
          </p:nvPr>
        </p:nvSpPr>
        <p:spPr>
          <a:xfrm>
            <a:off x="424544" y="1730388"/>
            <a:ext cx="3810000" cy="4225925"/>
          </a:xfrm>
        </p:spPr>
        <p:txBody>
          <a:bodyPr/>
          <a:lstStyle/>
          <a:p>
            <a:r>
              <a:rPr lang="en-US" sz="2000" dirty="0"/>
              <a:t>Suppose that </a:t>
            </a:r>
            <a:r>
              <a:rPr lang="en-US" sz="2000" i="1" dirty="0"/>
              <a:t>e</a:t>
            </a:r>
            <a:r>
              <a:rPr lang="en-US" sz="2000" i="1" baseline="-25000" dirty="0"/>
              <a:t>0</a:t>
            </a:r>
            <a:r>
              <a:rPr lang="en-US" sz="2000" dirty="0"/>
              <a:t> represents the equilibrium exchange rate under a flexible exchange rate regime: supply of pesos given by the trade deficit Z-E equals the demand for pesos given by foreign savings, S</a:t>
            </a:r>
            <a:r>
              <a:rPr lang="en-US" sz="2000" baseline="-25000" dirty="0"/>
              <a:t>F.</a:t>
            </a:r>
          </a:p>
          <a:p>
            <a:endParaRPr lang="en-US" sz="2000" dirty="0"/>
          </a:p>
        </p:txBody>
      </p:sp>
      <p:sp>
        <p:nvSpPr>
          <p:cNvPr id="4" name="Footer Placeholder 3">
            <a:extLst>
              <a:ext uri="{FF2B5EF4-FFF2-40B4-BE49-F238E27FC236}">
                <a16:creationId xmlns:a16="http://schemas.microsoft.com/office/drawing/2014/main" id="{D58E0660-7FE9-944F-B7CF-8EE3941C3098}"/>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5" descr="D:\Upload_Haripriya\05-07-2020\reinert\JPEG\Kenneth A. Reinert_Chapter18\Kenneth A. Reinert_fig. 18_2.jpg">
            <a:extLst>
              <a:ext uri="{FF2B5EF4-FFF2-40B4-BE49-F238E27FC236}">
                <a16:creationId xmlns:a16="http://schemas.microsoft.com/office/drawing/2014/main" id="{2A3AD0F5-F4FB-894E-B96A-8A7FC717F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4544" y="1730388"/>
            <a:ext cx="4462680" cy="290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FFC1212-621F-B54F-ABB4-E0B6862E09AF}"/>
              </a:ext>
            </a:extLst>
          </p:cNvPr>
          <p:cNvSpPr/>
          <p:nvPr/>
        </p:nvSpPr>
        <p:spPr>
          <a:xfrm>
            <a:off x="4989254" y="4754562"/>
            <a:ext cx="3810000" cy="584775"/>
          </a:xfrm>
          <a:prstGeom prst="rect">
            <a:avLst/>
          </a:prstGeom>
        </p:spPr>
        <p:txBody>
          <a:bodyPr wrap="square">
            <a:spAutoFit/>
          </a:bodyPr>
          <a:lstStyle/>
          <a:p>
            <a:r>
              <a:rPr lang="en-US" sz="1600" dirty="0">
                <a:solidFill>
                  <a:schemeClr val="tx2"/>
                </a:solidFill>
                <a:latin typeface="Helvetica" pitchFamily="2" charset="0"/>
              </a:rPr>
              <a:t>Figure 18.2 The peso market in the assets-based model</a:t>
            </a:r>
            <a:endParaRPr lang="en-US" sz="1600" dirty="0">
              <a:solidFill>
                <a:schemeClr val="tx2"/>
              </a:solidFill>
              <a:effectLst/>
              <a:latin typeface="Helvetica" pitchFamily="2" charset="0"/>
            </a:endParaRPr>
          </a:p>
        </p:txBody>
      </p:sp>
    </p:spTree>
    <p:extLst>
      <p:ext uri="{BB962C8B-B14F-4D97-AF65-F5344CB8AC3E}">
        <p14:creationId xmlns:p14="http://schemas.microsoft.com/office/powerpoint/2010/main" val="2347427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D2B7D0-8C61-0943-97A1-6E0B81CE777E}"/>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D:\Upload_Haripriya\05-07-2020\reinert\JPEG\Kenneth A. Reinert_table. 18_4.jpg">
            <a:extLst>
              <a:ext uri="{FF2B5EF4-FFF2-40B4-BE49-F238E27FC236}">
                <a16:creationId xmlns:a16="http://schemas.microsoft.com/office/drawing/2014/main" id="{B4FC9720-9B5E-1A40-89F6-3195E3FD88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341"/>
          <a:stretch/>
        </p:blipFill>
        <p:spPr bwMode="auto">
          <a:xfrm>
            <a:off x="1266054" y="1600200"/>
            <a:ext cx="661189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C747531-BAFF-2644-8A2C-84C6393177F4}"/>
              </a:ext>
            </a:extLst>
          </p:cNvPr>
          <p:cNvSpPr txBox="1"/>
          <p:nvPr/>
        </p:nvSpPr>
        <p:spPr>
          <a:xfrm>
            <a:off x="914400" y="1066800"/>
            <a:ext cx="7468776" cy="646331"/>
          </a:xfrm>
          <a:prstGeom prst="rect">
            <a:avLst/>
          </a:prstGeom>
          <a:noFill/>
        </p:spPr>
        <p:txBody>
          <a:bodyPr wrap="none" rtlCol="0">
            <a:spAutoFit/>
          </a:bodyPr>
          <a:lstStyle/>
          <a:p>
            <a:r>
              <a:rPr lang="en-US" dirty="0"/>
              <a:t>Table 18.4 Mexican simplified balance of payments, 2017 (US$ billions)</a:t>
            </a:r>
          </a:p>
          <a:p>
            <a:endParaRPr lang="en-US" dirty="0"/>
          </a:p>
        </p:txBody>
      </p:sp>
      <p:sp>
        <p:nvSpPr>
          <p:cNvPr id="8" name="TextBox 7">
            <a:extLst>
              <a:ext uri="{FF2B5EF4-FFF2-40B4-BE49-F238E27FC236}">
                <a16:creationId xmlns:a16="http://schemas.microsoft.com/office/drawing/2014/main" id="{C319948A-B51E-4D47-A46A-342613FC2017}"/>
              </a:ext>
            </a:extLst>
          </p:cNvPr>
          <p:cNvSpPr txBox="1"/>
          <p:nvPr/>
        </p:nvSpPr>
        <p:spPr>
          <a:xfrm>
            <a:off x="3962400" y="3886200"/>
            <a:ext cx="1371600" cy="307777"/>
          </a:xfrm>
          <a:prstGeom prst="rect">
            <a:avLst/>
          </a:prstGeom>
          <a:noFill/>
          <a:ln w="12700">
            <a:solidFill>
              <a:srgbClr val="FF0000"/>
            </a:solidFill>
          </a:ln>
        </p:spPr>
        <p:txBody>
          <a:bodyPr wrap="square" rtlCol="0">
            <a:spAutoFit/>
          </a:bodyPr>
          <a:lstStyle/>
          <a:p>
            <a:r>
              <a:rPr lang="en-US" sz="1400" dirty="0">
                <a:solidFill>
                  <a:srgbClr val="FF0000"/>
                </a:solidFill>
              </a:rPr>
              <a:t>supply of peso</a:t>
            </a:r>
          </a:p>
        </p:txBody>
      </p:sp>
    </p:spTree>
    <p:extLst>
      <p:ext uri="{BB962C8B-B14F-4D97-AF65-F5344CB8AC3E}">
        <p14:creationId xmlns:p14="http://schemas.microsoft.com/office/powerpoint/2010/main" val="3122715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681837C-01FB-9F49-8829-DE5FC0E45EDA}"/>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D:\Upload_Haripriya\05-07-2020\reinert\JPEG\Kenneth A. Reinert_table. 18_4.jpg">
            <a:extLst>
              <a:ext uri="{FF2B5EF4-FFF2-40B4-BE49-F238E27FC236}">
                <a16:creationId xmlns:a16="http://schemas.microsoft.com/office/drawing/2014/main" id="{9820461B-8A3E-C04F-B15F-86291C5F315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8774"/>
          <a:stretch/>
        </p:blipFill>
        <p:spPr bwMode="auto">
          <a:xfrm>
            <a:off x="1376577" y="1605157"/>
            <a:ext cx="6390845" cy="3647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03068BA-2773-6A41-AFC5-D4ACD4A76E03}"/>
              </a:ext>
            </a:extLst>
          </p:cNvPr>
          <p:cNvSpPr txBox="1"/>
          <p:nvPr/>
        </p:nvSpPr>
        <p:spPr>
          <a:xfrm>
            <a:off x="914400" y="958826"/>
            <a:ext cx="7468776" cy="646331"/>
          </a:xfrm>
          <a:prstGeom prst="rect">
            <a:avLst/>
          </a:prstGeom>
          <a:noFill/>
        </p:spPr>
        <p:txBody>
          <a:bodyPr wrap="none" rtlCol="0">
            <a:spAutoFit/>
          </a:bodyPr>
          <a:lstStyle/>
          <a:p>
            <a:r>
              <a:rPr lang="en-US" dirty="0"/>
              <a:t>Table 18.4 Mexican simplified balance of payments, 2017 (US$ billions)</a:t>
            </a:r>
          </a:p>
          <a:p>
            <a:endParaRPr lang="en-US" dirty="0"/>
          </a:p>
        </p:txBody>
      </p:sp>
      <p:sp>
        <p:nvSpPr>
          <p:cNvPr id="7" name="TextBox 6">
            <a:extLst>
              <a:ext uri="{FF2B5EF4-FFF2-40B4-BE49-F238E27FC236}">
                <a16:creationId xmlns:a16="http://schemas.microsoft.com/office/drawing/2014/main" id="{AD68953C-87FC-A346-A9A7-36919C7C6645}"/>
              </a:ext>
            </a:extLst>
          </p:cNvPr>
          <p:cNvSpPr txBox="1"/>
          <p:nvPr/>
        </p:nvSpPr>
        <p:spPr>
          <a:xfrm>
            <a:off x="4571998" y="2895600"/>
            <a:ext cx="1828801" cy="307777"/>
          </a:xfrm>
          <a:prstGeom prst="rect">
            <a:avLst/>
          </a:prstGeom>
          <a:noFill/>
          <a:ln w="12700">
            <a:solidFill>
              <a:srgbClr val="FF0000"/>
            </a:solidFill>
          </a:ln>
        </p:spPr>
        <p:txBody>
          <a:bodyPr wrap="square" rtlCol="0">
            <a:spAutoFit/>
          </a:bodyPr>
          <a:lstStyle/>
          <a:p>
            <a:r>
              <a:rPr lang="en-US" sz="1400" dirty="0">
                <a:solidFill>
                  <a:srgbClr val="FF0000"/>
                </a:solidFill>
              </a:rPr>
              <a:t>demand for peso</a:t>
            </a:r>
          </a:p>
        </p:txBody>
      </p:sp>
    </p:spTree>
    <p:extLst>
      <p:ext uri="{BB962C8B-B14F-4D97-AF65-F5344CB8AC3E}">
        <p14:creationId xmlns:p14="http://schemas.microsoft.com/office/powerpoint/2010/main" val="1741214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r>
              <a:rPr lang="en-US" sz="3200" dirty="0"/>
              <a:t>An Assets-Based Model of Fixed Exchange Rates</a:t>
            </a:r>
          </a:p>
        </p:txBody>
      </p:sp>
      <p:sp>
        <p:nvSpPr>
          <p:cNvPr id="3" name="Content Placeholder 2"/>
          <p:cNvSpPr>
            <a:spLocks noGrp="1"/>
          </p:cNvSpPr>
          <p:nvPr>
            <p:ph idx="1"/>
          </p:nvPr>
        </p:nvSpPr>
        <p:spPr>
          <a:xfrm>
            <a:off x="457200" y="1219200"/>
            <a:ext cx="8229600" cy="4911725"/>
          </a:xfrm>
        </p:spPr>
        <p:txBody>
          <a:bodyPr/>
          <a:lstStyle/>
          <a:p>
            <a:r>
              <a:rPr lang="en-US" sz="2400" dirty="0"/>
              <a:t>Suppose that the Mexican government chooses to fix the exchange rate at </a:t>
            </a:r>
            <a:r>
              <a:rPr lang="en-US" sz="2400" i="1" dirty="0"/>
              <a:t>e</a:t>
            </a:r>
            <a:r>
              <a:rPr lang="en-US" sz="2400" i="1" baseline="-25000" dirty="0"/>
              <a:t>1</a:t>
            </a:r>
            <a:endParaRPr lang="en-US" sz="2400" i="1" dirty="0"/>
          </a:p>
          <a:p>
            <a:pPr lvl="1"/>
            <a:r>
              <a:rPr lang="en-US" sz="2000" dirty="0"/>
              <a:t>The value of the peso, </a:t>
            </a:r>
            <a:r>
              <a:rPr lang="en-US" sz="2000" i="1" dirty="0"/>
              <a:t>1/e</a:t>
            </a:r>
            <a:r>
              <a:rPr lang="en-US" sz="2000" i="1" baseline="-25000" dirty="0"/>
              <a:t>1</a:t>
            </a:r>
            <a:r>
              <a:rPr lang="en-US" sz="2000" dirty="0"/>
              <a:t>, is therefore above the equilibrium value of the peso, </a:t>
            </a:r>
            <a:r>
              <a:rPr lang="en-US" sz="2000" i="1" dirty="0"/>
              <a:t>1/e</a:t>
            </a:r>
            <a:r>
              <a:rPr lang="en-US" sz="2000" i="1" baseline="-25000" dirty="0"/>
              <a:t>0</a:t>
            </a:r>
            <a:endParaRPr lang="en-US" sz="2000" i="1" dirty="0"/>
          </a:p>
          <a:p>
            <a:pPr lvl="1"/>
            <a:r>
              <a:rPr lang="en-US" sz="2000" dirty="0"/>
              <a:t>This situation is known as an </a:t>
            </a:r>
            <a:r>
              <a:rPr lang="en-US" sz="2000" i="1" dirty="0">
                <a:solidFill>
                  <a:schemeClr val="accent5">
                    <a:lumMod val="50000"/>
                  </a:schemeClr>
                </a:solidFill>
              </a:rPr>
              <a:t>overvaluation</a:t>
            </a:r>
            <a:r>
              <a:rPr lang="en-US" sz="2000" dirty="0"/>
              <a:t> of the peso</a:t>
            </a:r>
          </a:p>
          <a:p>
            <a:r>
              <a:rPr lang="en-US" sz="2400" dirty="0"/>
              <a:t>An </a:t>
            </a:r>
            <a:r>
              <a:rPr lang="en-US" sz="2400" dirty="0">
                <a:solidFill>
                  <a:schemeClr val="accent5">
                    <a:lumMod val="50000"/>
                  </a:schemeClr>
                </a:solidFill>
              </a:rPr>
              <a:t>overvaluation</a:t>
            </a:r>
            <a:r>
              <a:rPr lang="en-US" sz="2400" dirty="0"/>
              <a:t> of the peso implies an </a:t>
            </a:r>
            <a:r>
              <a:rPr lang="en-US" sz="2400" dirty="0">
                <a:solidFill>
                  <a:schemeClr val="accent5">
                    <a:lumMod val="50000"/>
                  </a:schemeClr>
                </a:solidFill>
              </a:rPr>
              <a:t>excess supply of pesos</a:t>
            </a:r>
            <a:r>
              <a:rPr lang="en-US" sz="2400" dirty="0"/>
              <a:t> or an </a:t>
            </a:r>
            <a:r>
              <a:rPr lang="en-US" sz="2400" dirty="0">
                <a:solidFill>
                  <a:schemeClr val="accent5">
                    <a:lumMod val="50000"/>
                  </a:schemeClr>
                </a:solidFill>
              </a:rPr>
              <a:t>excess demand for dollars</a:t>
            </a:r>
          </a:p>
          <a:p>
            <a:r>
              <a:rPr lang="en-US" sz="2400" dirty="0"/>
              <a:t>The additional demand for pesos or supply of dollars can come from three sources (Table 18.4)</a:t>
            </a:r>
          </a:p>
          <a:p>
            <a:pPr lvl="1"/>
            <a:r>
              <a:rPr lang="en-US" sz="2000" dirty="0">
                <a:solidFill>
                  <a:schemeClr val="accent5">
                    <a:lumMod val="50000"/>
                  </a:schemeClr>
                </a:solidFill>
              </a:rPr>
              <a:t>positive</a:t>
            </a:r>
            <a:r>
              <a:rPr lang="en-US" sz="2000" dirty="0"/>
              <a:t> net income (item 7) </a:t>
            </a:r>
          </a:p>
          <a:p>
            <a:pPr lvl="1"/>
            <a:r>
              <a:rPr lang="en-US" sz="2000" dirty="0">
                <a:solidFill>
                  <a:schemeClr val="accent5">
                    <a:lumMod val="50000"/>
                  </a:schemeClr>
                </a:solidFill>
              </a:rPr>
              <a:t>positive</a:t>
            </a:r>
            <a:r>
              <a:rPr lang="en-US" sz="2000" dirty="0"/>
              <a:t> net transfers (item 8) </a:t>
            </a:r>
          </a:p>
          <a:p>
            <a:pPr lvl="1"/>
            <a:r>
              <a:rPr lang="en-US" sz="2000" dirty="0">
                <a:solidFill>
                  <a:schemeClr val="accent5">
                    <a:lumMod val="50000"/>
                  </a:schemeClr>
                </a:solidFill>
              </a:rPr>
              <a:t>positive</a:t>
            </a:r>
            <a:r>
              <a:rPr lang="en-US" sz="2000" dirty="0"/>
              <a:t> net official reserve transactions (item 14) or drawing down foreign reserves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754941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6587"/>
          </a:xfrm>
        </p:spPr>
        <p:txBody>
          <a:bodyPr/>
          <a:lstStyle/>
          <a:p>
            <a:r>
              <a:rPr lang="en-US" sz="3200" dirty="0"/>
              <a:t>An Assets-Based Model of Fixed Exchange Rates</a:t>
            </a:r>
          </a:p>
        </p:txBody>
      </p:sp>
      <p:sp>
        <p:nvSpPr>
          <p:cNvPr id="3" name="Content Placeholder 2"/>
          <p:cNvSpPr>
            <a:spLocks noGrp="1"/>
          </p:cNvSpPr>
          <p:nvPr>
            <p:ph idx="1"/>
          </p:nvPr>
        </p:nvSpPr>
        <p:spPr>
          <a:xfrm>
            <a:off x="457200" y="1295400"/>
            <a:ext cx="8229600" cy="4835525"/>
          </a:xfrm>
        </p:spPr>
        <p:txBody>
          <a:bodyPr/>
          <a:lstStyle/>
          <a:p>
            <a:r>
              <a:rPr lang="en-US" sz="2400" dirty="0"/>
              <a:t>Suppose that the Mexican government chooses to fix the exchange rate at </a:t>
            </a:r>
            <a:r>
              <a:rPr lang="en-US" sz="2400" i="1" dirty="0"/>
              <a:t>e</a:t>
            </a:r>
            <a:r>
              <a:rPr lang="en-US" sz="2400" i="1" baseline="-25000" dirty="0"/>
              <a:t>2</a:t>
            </a:r>
            <a:endParaRPr lang="en-US" sz="2400" i="1" dirty="0"/>
          </a:p>
          <a:p>
            <a:pPr lvl="1"/>
            <a:r>
              <a:rPr lang="en-US" sz="2000" dirty="0"/>
              <a:t>The value of the peso, 1/</a:t>
            </a:r>
            <a:r>
              <a:rPr lang="en-US" sz="2000" i="1" dirty="0"/>
              <a:t>e</a:t>
            </a:r>
            <a:r>
              <a:rPr lang="en-US" sz="2000" i="1" baseline="-25000" dirty="0"/>
              <a:t>2</a:t>
            </a:r>
            <a:r>
              <a:rPr lang="en-US" sz="2000" dirty="0"/>
              <a:t>, is therefore below the equilibrium value of the peso, 1/</a:t>
            </a:r>
            <a:r>
              <a:rPr lang="en-US" sz="2000" i="1" dirty="0"/>
              <a:t>e</a:t>
            </a:r>
            <a:r>
              <a:rPr lang="en-US" sz="2000" i="1" baseline="-25000" dirty="0"/>
              <a:t>0</a:t>
            </a:r>
            <a:endParaRPr lang="en-US" sz="2000" i="1" dirty="0"/>
          </a:p>
          <a:p>
            <a:pPr lvl="1"/>
            <a:r>
              <a:rPr lang="en-US" sz="2000" dirty="0"/>
              <a:t>This situation is known as an </a:t>
            </a:r>
            <a:r>
              <a:rPr lang="en-US" sz="2000" i="1" dirty="0">
                <a:solidFill>
                  <a:schemeClr val="accent5">
                    <a:lumMod val="50000"/>
                  </a:schemeClr>
                </a:solidFill>
              </a:rPr>
              <a:t>undervaluation</a:t>
            </a:r>
            <a:r>
              <a:rPr lang="en-US" sz="2000" dirty="0"/>
              <a:t> of the peso</a:t>
            </a:r>
          </a:p>
          <a:p>
            <a:r>
              <a:rPr lang="en-US" sz="2400" dirty="0"/>
              <a:t>An </a:t>
            </a:r>
            <a:r>
              <a:rPr lang="en-US" sz="2400" dirty="0">
                <a:solidFill>
                  <a:schemeClr val="accent5">
                    <a:lumMod val="50000"/>
                  </a:schemeClr>
                </a:solidFill>
              </a:rPr>
              <a:t>undervaluation</a:t>
            </a:r>
            <a:r>
              <a:rPr lang="en-US" sz="2400" dirty="0"/>
              <a:t> of the peso implies </a:t>
            </a:r>
            <a:r>
              <a:rPr lang="en-US" sz="2400" dirty="0">
                <a:solidFill>
                  <a:schemeClr val="accent5">
                    <a:lumMod val="50000"/>
                  </a:schemeClr>
                </a:solidFill>
              </a:rPr>
              <a:t>an excess demand for pesos</a:t>
            </a:r>
            <a:r>
              <a:rPr lang="en-US" sz="2400" dirty="0"/>
              <a:t> or an </a:t>
            </a:r>
            <a:r>
              <a:rPr lang="en-US" sz="2400" dirty="0">
                <a:solidFill>
                  <a:schemeClr val="accent5">
                    <a:lumMod val="50000"/>
                  </a:schemeClr>
                </a:solidFill>
              </a:rPr>
              <a:t>excess supply of dollars</a:t>
            </a:r>
          </a:p>
          <a:p>
            <a:r>
              <a:rPr lang="en-US" sz="2400" dirty="0"/>
              <a:t>The additional supply of pesos or demand for dollars can come from three sources (Table 18.4)</a:t>
            </a:r>
          </a:p>
          <a:p>
            <a:pPr lvl="1"/>
            <a:r>
              <a:rPr lang="en-US" sz="2000" dirty="0">
                <a:solidFill>
                  <a:schemeClr val="accent5">
                    <a:lumMod val="50000"/>
                  </a:schemeClr>
                </a:solidFill>
              </a:rPr>
              <a:t>negative</a:t>
            </a:r>
            <a:r>
              <a:rPr lang="en-US" sz="2000" dirty="0"/>
              <a:t> net income (item 7) </a:t>
            </a:r>
          </a:p>
          <a:p>
            <a:pPr lvl="1"/>
            <a:r>
              <a:rPr lang="en-US" sz="2000" dirty="0">
                <a:solidFill>
                  <a:schemeClr val="accent5">
                    <a:lumMod val="50000"/>
                  </a:schemeClr>
                </a:solidFill>
              </a:rPr>
              <a:t>negative</a:t>
            </a:r>
            <a:r>
              <a:rPr lang="en-US" sz="2000" dirty="0"/>
              <a:t> net transfers (item 8) </a:t>
            </a:r>
          </a:p>
          <a:p>
            <a:pPr lvl="1"/>
            <a:r>
              <a:rPr lang="en-US" sz="2000" dirty="0">
                <a:solidFill>
                  <a:schemeClr val="accent5">
                    <a:lumMod val="50000"/>
                  </a:schemeClr>
                </a:solidFill>
              </a:rPr>
              <a:t>negative</a:t>
            </a:r>
            <a:r>
              <a:rPr lang="en-US" sz="2000" dirty="0"/>
              <a:t> net official reserve transactions (item 14) or building up foreign reserves</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034553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An Assets-Based Model of Fixed Exchange Rates</a:t>
            </a:r>
          </a:p>
        </p:txBody>
      </p:sp>
      <p:sp>
        <p:nvSpPr>
          <p:cNvPr id="3" name="Content Placeholder 2"/>
          <p:cNvSpPr>
            <a:spLocks noGrp="1"/>
          </p:cNvSpPr>
          <p:nvPr>
            <p:ph idx="1"/>
          </p:nvPr>
        </p:nvSpPr>
        <p:spPr/>
        <p:txBody>
          <a:bodyPr/>
          <a:lstStyle/>
          <a:p>
            <a:r>
              <a:rPr lang="en-US" sz="2600" dirty="0"/>
              <a:t>To summarize</a:t>
            </a:r>
          </a:p>
          <a:p>
            <a:r>
              <a:rPr lang="en-US" sz="2600" dirty="0"/>
              <a:t>Overvaluation </a:t>
            </a:r>
            <a:r>
              <a:rPr lang="en-US" sz="2600" dirty="0">
                <a:sym typeface="Symbol"/>
              </a:rPr>
              <a:t></a:t>
            </a:r>
            <a:r>
              <a:rPr lang="en-US" sz="2600" dirty="0"/>
              <a:t> Excess supply of pesos (demand for dollars) </a:t>
            </a:r>
            <a:r>
              <a:rPr lang="en-US" sz="2600" dirty="0">
                <a:sym typeface="Symbol"/>
              </a:rPr>
              <a:t></a:t>
            </a:r>
            <a:r>
              <a:rPr lang="en-US" sz="2600" dirty="0"/>
              <a:t> Central bank draws down foreign reserves</a:t>
            </a:r>
          </a:p>
          <a:p>
            <a:r>
              <a:rPr lang="en-US" sz="2600" dirty="0"/>
              <a:t>Undervaluation </a:t>
            </a:r>
            <a:r>
              <a:rPr lang="en-US" sz="2600" dirty="0">
                <a:sym typeface="Symbol"/>
              </a:rPr>
              <a:t></a:t>
            </a:r>
            <a:r>
              <a:rPr lang="en-US" sz="2600" dirty="0"/>
              <a:t> Excess demand for pesos (supply of dollars) </a:t>
            </a:r>
            <a:r>
              <a:rPr lang="en-US" sz="2600" dirty="0">
                <a:sym typeface="Symbol"/>
              </a:rPr>
              <a:t></a:t>
            </a:r>
            <a:r>
              <a:rPr lang="en-US" sz="2600" dirty="0"/>
              <a:t> Central bank builds up foreign reserves</a:t>
            </a:r>
          </a:p>
          <a:p>
            <a:endParaRPr lang="en-US" sz="26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192921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Interest Rates and Exchange Rates</a:t>
            </a:r>
          </a:p>
        </p:txBody>
      </p:sp>
      <p:sp>
        <p:nvSpPr>
          <p:cNvPr id="3" name="Content Placeholder 2"/>
          <p:cNvSpPr>
            <a:spLocks noGrp="1"/>
          </p:cNvSpPr>
          <p:nvPr>
            <p:ph idx="1"/>
          </p:nvPr>
        </p:nvSpPr>
        <p:spPr/>
        <p:txBody>
          <a:bodyPr/>
          <a:lstStyle/>
          <a:p>
            <a:r>
              <a:rPr lang="en-US" sz="2400" dirty="0"/>
              <a:t>Another approach to maintaining a fixed exchange rate is to affect the equilibrium exchange rate</a:t>
            </a:r>
          </a:p>
          <a:p>
            <a:r>
              <a:rPr lang="en-US" sz="2400" dirty="0"/>
              <a:t>We can analyze this by using the </a:t>
            </a:r>
            <a:r>
              <a:rPr lang="en-US" sz="2400" b="1" dirty="0">
                <a:solidFill>
                  <a:schemeClr val="accent5">
                    <a:lumMod val="50000"/>
                  </a:schemeClr>
                </a:solidFill>
              </a:rPr>
              <a:t>interest rate parity condition</a:t>
            </a:r>
          </a:p>
          <a:p>
            <a:endParaRPr lang="en-US" sz="2400" dirty="0"/>
          </a:p>
          <a:p>
            <a:endParaRPr lang="en-US" sz="2400" dirty="0"/>
          </a:p>
          <a:p>
            <a:r>
              <a:rPr lang="en-US" sz="2400" dirty="0"/>
              <a:t>Suppose that the Mexican government successfully ensures that a </a:t>
            </a:r>
            <a:r>
              <a:rPr lang="en-US" sz="2400" i="1" dirty="0"/>
              <a:t>fixed</a:t>
            </a:r>
            <a:r>
              <a:rPr lang="en-US" sz="2400" dirty="0"/>
              <a:t> rate 1/</a:t>
            </a:r>
            <a:r>
              <a:rPr lang="en-US" sz="2400" i="1" dirty="0"/>
              <a:t>e</a:t>
            </a:r>
            <a:r>
              <a:rPr lang="en-US" sz="2400" i="1" baseline="-25000" dirty="0"/>
              <a:t>3</a:t>
            </a:r>
            <a:r>
              <a:rPr lang="en-US" sz="2400" dirty="0"/>
              <a:t> is an equilibrium rate</a:t>
            </a:r>
          </a:p>
          <a:p>
            <a:pPr lvl="1"/>
            <a:r>
              <a:rPr lang="en-US" sz="2000" dirty="0"/>
              <a:t>This implies that </a:t>
            </a:r>
            <a:r>
              <a:rPr lang="en-US" sz="2000" i="1" dirty="0"/>
              <a:t>e</a:t>
            </a:r>
            <a:r>
              <a:rPr lang="en-US" sz="2000" i="1" baseline="-25000" dirty="0"/>
              <a:t>3</a:t>
            </a:r>
            <a:r>
              <a:rPr lang="en-US" sz="2000" i="1" dirty="0"/>
              <a:t> = </a:t>
            </a:r>
            <a:r>
              <a:rPr lang="en-US" sz="2000" i="1" dirty="0" err="1"/>
              <a:t>e</a:t>
            </a:r>
            <a:r>
              <a:rPr lang="en-US" sz="2000" i="1" baseline="30000" dirty="0" err="1"/>
              <a:t>e</a:t>
            </a:r>
            <a:endParaRPr lang="en-US" sz="2000" i="1" dirty="0"/>
          </a:p>
          <a:p>
            <a:pPr lvl="1"/>
            <a:r>
              <a:rPr lang="en-US" sz="2000" dirty="0"/>
              <a:t>Therefore </a:t>
            </a:r>
            <a:r>
              <a:rPr lang="en-US" sz="2000" i="1" dirty="0" err="1"/>
              <a:t>r</a:t>
            </a:r>
            <a:r>
              <a:rPr lang="en-US" sz="2000" i="1" baseline="-25000" dirty="0" err="1"/>
              <a:t>m</a:t>
            </a:r>
            <a:r>
              <a:rPr lang="en-US" sz="2000" i="1" dirty="0"/>
              <a:t> = </a:t>
            </a:r>
            <a:r>
              <a:rPr lang="en-US" sz="2000" i="1" dirty="0" err="1"/>
              <a:t>r</a:t>
            </a:r>
            <a:r>
              <a:rPr lang="en-US" sz="2000" i="1" baseline="-25000" dirty="0" err="1"/>
              <a:t>US</a:t>
            </a:r>
            <a:endParaRPr lang="en-US" sz="2000" i="1" dirty="0"/>
          </a:p>
          <a:p>
            <a:pPr lvl="1"/>
            <a:endParaRPr lang="en-US" sz="20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graphicFrame>
        <p:nvGraphicFramePr>
          <p:cNvPr id="5" name="Object 4"/>
          <p:cNvGraphicFramePr>
            <a:graphicFrameLocks noChangeAspect="1"/>
          </p:cNvGraphicFramePr>
          <p:nvPr>
            <p:extLst>
              <p:ext uri="{D42A27DB-BD31-4B8C-83A1-F6EECF244321}">
                <p14:modId xmlns:p14="http://schemas.microsoft.com/office/powerpoint/2010/main" val="117940486"/>
              </p:ext>
            </p:extLst>
          </p:nvPr>
        </p:nvGraphicFramePr>
        <p:xfrm>
          <a:off x="1828800" y="3276600"/>
          <a:ext cx="2286000" cy="820738"/>
        </p:xfrm>
        <a:graphic>
          <a:graphicData uri="http://schemas.openxmlformats.org/presentationml/2006/ole">
            <mc:AlternateContent xmlns:mc="http://schemas.openxmlformats.org/markup-compatibility/2006">
              <mc:Choice xmlns:v="urn:schemas-microsoft-com:vml" Requires="v">
                <p:oleObj spid="_x0000_s2104" name="Equation" r:id="rId3" imgW="1168400" imgH="419100" progId="Equation.3">
                  <p:embed/>
                </p:oleObj>
              </mc:Choice>
              <mc:Fallback>
                <p:oleObj name="Equation" r:id="rId3" imgW="11684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276600"/>
                        <a:ext cx="2286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1969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Interest Rates and Exchange Rates</a:t>
            </a:r>
          </a:p>
        </p:txBody>
      </p:sp>
      <p:sp>
        <p:nvSpPr>
          <p:cNvPr id="3" name="Content Placeholder 2"/>
          <p:cNvSpPr>
            <a:spLocks noGrp="1"/>
          </p:cNvSpPr>
          <p:nvPr>
            <p:ph idx="1"/>
          </p:nvPr>
        </p:nvSpPr>
        <p:spPr>
          <a:xfrm>
            <a:off x="457200" y="2071789"/>
            <a:ext cx="3657600" cy="4059136"/>
          </a:xfrm>
        </p:spPr>
        <p:txBody>
          <a:bodyPr/>
          <a:lstStyle/>
          <a:p>
            <a:pPr marL="342900" lvl="1" indent="-342900">
              <a:buClr>
                <a:schemeClr val="accent1"/>
              </a:buClr>
              <a:buSzPct val="65000"/>
              <a:buFont typeface="Wingdings" pitchFamily="2" charset="2"/>
              <a:buChar char="n"/>
            </a:pPr>
            <a:r>
              <a:rPr lang="en-US" sz="2000" dirty="0"/>
              <a:t>By increasing or decreasing </a:t>
            </a:r>
            <a:r>
              <a:rPr lang="en-US" sz="2000" i="1" dirty="0"/>
              <a:t>r</a:t>
            </a:r>
            <a:r>
              <a:rPr lang="en-US" sz="2000" i="1" baseline="-25000" dirty="0"/>
              <a:t>m</a:t>
            </a:r>
            <a:r>
              <a:rPr lang="en-US" sz="2000" dirty="0"/>
              <a:t> into equality with </a:t>
            </a:r>
            <a:r>
              <a:rPr lang="en-US" sz="2000" i="1" dirty="0" err="1"/>
              <a:t>r</a:t>
            </a:r>
            <a:r>
              <a:rPr lang="en-US" sz="2000" i="1" baseline="-25000" dirty="0" err="1"/>
              <a:t>US</a:t>
            </a:r>
            <a:r>
              <a:rPr lang="en-US" sz="2000" dirty="0"/>
              <a:t>, the Mexican government can move the </a:t>
            </a:r>
            <a:r>
              <a:rPr lang="en-US" sz="2000" i="1" dirty="0"/>
              <a:t>S</a:t>
            </a:r>
            <a:r>
              <a:rPr lang="en-US" sz="2000" i="1" baseline="-25000" dirty="0"/>
              <a:t>F</a:t>
            </a:r>
            <a:r>
              <a:rPr lang="en-US" sz="2000" dirty="0"/>
              <a:t> graph in Figure 18.3 to the left or right until the equilibrium </a:t>
            </a:r>
            <a:r>
              <a:rPr lang="en-US" sz="2000" i="1" dirty="0"/>
              <a:t>e</a:t>
            </a:r>
            <a:r>
              <a:rPr lang="en-US" sz="2000" dirty="0"/>
              <a:t> and </a:t>
            </a:r>
            <a:r>
              <a:rPr lang="en-US" sz="2000" i="1" dirty="0"/>
              <a:t>e</a:t>
            </a:r>
            <a:r>
              <a:rPr lang="en-US" sz="2000" i="1" baseline="-25000" dirty="0"/>
              <a:t>3</a:t>
            </a:r>
            <a:r>
              <a:rPr lang="en-US" sz="2000" dirty="0"/>
              <a:t> are identical</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5" descr="D:\Upload_Haripriya\05-07-2020\reinert\JPEG\Kenneth A. Reinert_Chapter18\Kenneth A. Reinert_fig. 18_3.jpg">
            <a:extLst>
              <a:ext uri="{FF2B5EF4-FFF2-40B4-BE49-F238E27FC236}">
                <a16:creationId xmlns:a16="http://schemas.microsoft.com/office/drawing/2014/main" id="{A89089C3-AC07-A745-8B62-E499E92B3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881981"/>
            <a:ext cx="4343400"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A683E1E-50EC-9E43-B4A1-CB891791977A}"/>
              </a:ext>
            </a:extLst>
          </p:cNvPr>
          <p:cNvSpPr/>
          <p:nvPr/>
        </p:nvSpPr>
        <p:spPr>
          <a:xfrm>
            <a:off x="4571999" y="5286472"/>
            <a:ext cx="3352801" cy="584775"/>
          </a:xfrm>
          <a:prstGeom prst="rect">
            <a:avLst/>
          </a:prstGeom>
        </p:spPr>
        <p:txBody>
          <a:bodyPr wrap="square">
            <a:spAutoFit/>
          </a:bodyPr>
          <a:lstStyle/>
          <a:p>
            <a:r>
              <a:rPr lang="en-US" sz="1600" dirty="0">
                <a:solidFill>
                  <a:schemeClr val="tx2"/>
                </a:solidFill>
                <a:latin typeface="Helvetica" pitchFamily="2" charset="0"/>
              </a:rPr>
              <a:t>Figure 18.3 An equilibrium fixed exchange rate</a:t>
            </a:r>
            <a:endParaRPr lang="en-US" sz="1600" dirty="0">
              <a:solidFill>
                <a:schemeClr val="tx2"/>
              </a:solidFill>
              <a:effectLst/>
              <a:latin typeface="Helvetica" pitchFamily="2" charset="0"/>
            </a:endParaRPr>
          </a:p>
        </p:txBody>
      </p:sp>
    </p:spTree>
    <p:extLst>
      <p:ext uri="{BB962C8B-B14F-4D97-AF65-F5344CB8AC3E}">
        <p14:creationId xmlns:p14="http://schemas.microsoft.com/office/powerpoint/2010/main" val="260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Analytical Elements </a:t>
            </a:r>
          </a:p>
        </p:txBody>
      </p:sp>
      <p:sp>
        <p:nvSpPr>
          <p:cNvPr id="3" name="Content Placeholder 2"/>
          <p:cNvSpPr>
            <a:spLocks noGrp="1"/>
          </p:cNvSpPr>
          <p:nvPr>
            <p:ph idx="1"/>
          </p:nvPr>
        </p:nvSpPr>
        <p:spPr/>
        <p:txBody>
          <a:bodyPr/>
          <a:lstStyle/>
          <a:p>
            <a:r>
              <a:rPr lang="en-US" dirty="0"/>
              <a:t>Countries</a:t>
            </a:r>
          </a:p>
          <a:p>
            <a:r>
              <a:rPr lang="en-US" dirty="0"/>
              <a:t>Currencies</a:t>
            </a:r>
          </a:p>
          <a:p>
            <a:r>
              <a:rPr lang="en-US" dirty="0"/>
              <a:t>Financial assets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0E02-98A7-B74B-AA21-020CB657523F}"/>
              </a:ext>
            </a:extLst>
          </p:cNvPr>
          <p:cNvSpPr>
            <a:spLocks noGrp="1"/>
          </p:cNvSpPr>
          <p:nvPr>
            <p:ph type="title"/>
          </p:nvPr>
        </p:nvSpPr>
        <p:spPr/>
        <p:txBody>
          <a:bodyPr/>
          <a:lstStyle/>
          <a:p>
            <a:r>
              <a:rPr lang="en-US" sz="4400" dirty="0"/>
              <a:t>Interest Rates and Exchange Rates</a:t>
            </a:r>
            <a:endParaRPr lang="en-US" dirty="0"/>
          </a:p>
        </p:txBody>
      </p:sp>
      <p:sp>
        <p:nvSpPr>
          <p:cNvPr id="3" name="Content Placeholder 2">
            <a:extLst>
              <a:ext uri="{FF2B5EF4-FFF2-40B4-BE49-F238E27FC236}">
                <a16:creationId xmlns:a16="http://schemas.microsoft.com/office/drawing/2014/main" id="{AD6CF924-1C22-3C4B-99B8-1C81B80AD95F}"/>
              </a:ext>
            </a:extLst>
          </p:cNvPr>
          <p:cNvSpPr>
            <a:spLocks noGrp="1"/>
          </p:cNvSpPr>
          <p:nvPr>
            <p:ph idx="1"/>
          </p:nvPr>
        </p:nvSpPr>
        <p:spPr>
          <a:xfrm>
            <a:off x="457200" y="1143000"/>
            <a:ext cx="8229600" cy="4987925"/>
          </a:xfrm>
        </p:spPr>
        <p:txBody>
          <a:bodyPr/>
          <a:lstStyle/>
          <a:p>
            <a:pPr marL="342900" lvl="1" indent="-342900">
              <a:buClr>
                <a:schemeClr val="accent1"/>
              </a:buClr>
              <a:buSzPct val="65000"/>
              <a:buFont typeface="Wingdings" pitchFamily="2" charset="2"/>
              <a:buChar char="n"/>
            </a:pPr>
            <a:r>
              <a:rPr lang="en-US" sz="2400" dirty="0">
                <a:solidFill>
                  <a:schemeClr val="accent5">
                    <a:lumMod val="50000"/>
                  </a:schemeClr>
                </a:solidFill>
              </a:rPr>
              <a:t>If a home country wants to maintain an </a:t>
            </a:r>
            <a:r>
              <a:rPr lang="en-US" sz="2400" i="1" dirty="0">
                <a:solidFill>
                  <a:schemeClr val="accent5">
                    <a:lumMod val="50000"/>
                  </a:schemeClr>
                </a:solidFill>
              </a:rPr>
              <a:t>equilibrium</a:t>
            </a:r>
            <a:r>
              <a:rPr lang="en-US" sz="2400" dirty="0">
                <a:solidFill>
                  <a:schemeClr val="accent5">
                    <a:lumMod val="50000"/>
                  </a:schemeClr>
                </a:solidFill>
              </a:rPr>
              <a:t> fixed exchange rate, it must set its interest rate equal to that prevailing in the foreign country whose currency serves as a peg for the home country currency</a:t>
            </a:r>
          </a:p>
          <a:p>
            <a:pPr marL="342900" lvl="1" indent="-342900">
              <a:buClr>
                <a:schemeClr val="accent1"/>
              </a:buClr>
              <a:buSzPct val="65000"/>
              <a:buFont typeface="Wingdings" pitchFamily="2" charset="2"/>
              <a:buChar char="n"/>
            </a:pPr>
            <a:endParaRPr lang="en-US" sz="2000" dirty="0"/>
          </a:p>
          <a:p>
            <a:pPr marL="342900" lvl="1" indent="-342900">
              <a:buClr>
                <a:schemeClr val="accent1"/>
              </a:buClr>
              <a:buSzPct val="65000"/>
              <a:buFont typeface="Wingdings" pitchFamily="2" charset="2"/>
              <a:buChar char="n"/>
            </a:pPr>
            <a:r>
              <a:rPr lang="en-US" sz="2400" dirty="0"/>
              <a:t>In practice, fixed exchange rates are maintained with combinations of net income, net transfers, official reserve transactions, and interest rates. </a:t>
            </a:r>
            <a:r>
              <a:rPr lang="en-US" sz="2400" dirty="0">
                <a:sym typeface="Wingdings" pitchFamily="2" charset="2"/>
              </a:rPr>
              <a:t> Both figure 18.2 and 18.3 are relevant.</a:t>
            </a:r>
          </a:p>
          <a:p>
            <a:r>
              <a:rPr lang="en-US" sz="2400" dirty="0"/>
              <a:t>The farther a fixed exchange rate is from the equilibrium exchange rate, the more difficult it is to maintain for an extended period of time </a:t>
            </a:r>
            <a:r>
              <a:rPr lang="en-US" sz="2400" dirty="0">
                <a:sym typeface="Wingdings" pitchFamily="2" charset="2"/>
              </a:rPr>
              <a:t></a:t>
            </a:r>
            <a:r>
              <a:rPr lang="en-US" sz="2400" dirty="0"/>
              <a:t> the issue of the </a:t>
            </a:r>
            <a:r>
              <a:rPr lang="en-US" sz="2400" dirty="0">
                <a:solidFill>
                  <a:schemeClr val="accent5">
                    <a:lumMod val="50000"/>
                  </a:schemeClr>
                </a:solidFill>
              </a:rPr>
              <a:t>credibility</a:t>
            </a:r>
            <a:r>
              <a:rPr lang="en-US" sz="2400" dirty="0"/>
              <a:t> of fixed exchange rates.</a:t>
            </a:r>
          </a:p>
          <a:p>
            <a:pPr marL="342900" lvl="1" indent="-342900">
              <a:buClr>
                <a:schemeClr val="accent1"/>
              </a:buClr>
              <a:buSzPct val="65000"/>
              <a:buFont typeface="Wingdings" pitchFamily="2" charset="2"/>
              <a:buChar char="n"/>
            </a:pPr>
            <a:endParaRPr lang="en-US" sz="2400" dirty="0"/>
          </a:p>
          <a:p>
            <a:endParaRPr lang="en-US" sz="3600" dirty="0"/>
          </a:p>
        </p:txBody>
      </p:sp>
      <p:sp>
        <p:nvSpPr>
          <p:cNvPr id="4" name="Footer Placeholder 3">
            <a:extLst>
              <a:ext uri="{FF2B5EF4-FFF2-40B4-BE49-F238E27FC236}">
                <a16:creationId xmlns:a16="http://schemas.microsoft.com/office/drawing/2014/main" id="{39ED8DF4-9C57-2342-9E68-0FE189D46138}"/>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130498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Role of Credibility</a:t>
            </a:r>
          </a:p>
        </p:txBody>
      </p:sp>
      <p:sp>
        <p:nvSpPr>
          <p:cNvPr id="3" name="Content Placeholder 2"/>
          <p:cNvSpPr>
            <a:spLocks noGrp="1"/>
          </p:cNvSpPr>
          <p:nvPr>
            <p:ph idx="1"/>
          </p:nvPr>
        </p:nvSpPr>
        <p:spPr>
          <a:xfrm>
            <a:off x="457200" y="1295400"/>
            <a:ext cx="8229600" cy="4835525"/>
          </a:xfrm>
        </p:spPr>
        <p:txBody>
          <a:bodyPr/>
          <a:lstStyle/>
          <a:p>
            <a:r>
              <a:rPr lang="en-US" sz="2400" dirty="0"/>
              <a:t>Expectations regarding the future exchange rate can be volatile and subject to a host of economic and political events </a:t>
            </a:r>
          </a:p>
          <a:p>
            <a:r>
              <a:rPr lang="en-US" sz="2400" dirty="0"/>
              <a:t>If a fixed exchange rate comes under pressure from an incipient fall in demand (shift of </a:t>
            </a:r>
            <a:r>
              <a:rPr lang="en-US" sz="2400" i="1" dirty="0"/>
              <a:t>S</a:t>
            </a:r>
            <a:r>
              <a:rPr lang="en-US" sz="2400" i="1" baseline="-25000" dirty="0"/>
              <a:t>F</a:t>
            </a:r>
            <a:r>
              <a:rPr lang="en-US" sz="2400" dirty="0"/>
              <a:t> to the left), this pressure must be alleviated via an increase in the home-country interest rate </a:t>
            </a:r>
          </a:p>
          <a:p>
            <a:r>
              <a:rPr lang="en-US" sz="2400" dirty="0"/>
              <a:t>There are two difficulties here </a:t>
            </a:r>
          </a:p>
          <a:p>
            <a:pPr lvl="1"/>
            <a:r>
              <a:rPr lang="en-US" sz="2000" dirty="0"/>
              <a:t>Increases in interest rates are recessionary in that they suppress domestic investment </a:t>
            </a:r>
          </a:p>
          <a:p>
            <a:pPr lvl="1"/>
            <a:r>
              <a:rPr lang="en-US" sz="2000" dirty="0"/>
              <a:t>Increases in interest rates can potentially play havoc in fragile domestic financial systems, particularly when capital can leave the country in the form of capital flight</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057798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Role of Credibility</a:t>
            </a:r>
          </a:p>
        </p:txBody>
      </p:sp>
      <p:sp>
        <p:nvSpPr>
          <p:cNvPr id="3" name="Content Placeholder 2"/>
          <p:cNvSpPr>
            <a:spLocks noGrp="1"/>
          </p:cNvSpPr>
          <p:nvPr>
            <p:ph idx="1"/>
          </p:nvPr>
        </p:nvSpPr>
        <p:spPr/>
        <p:txBody>
          <a:bodyPr/>
          <a:lstStyle/>
          <a:p>
            <a:r>
              <a:rPr lang="en-US" sz="2600" dirty="0"/>
              <a:t>Investors know what the potentially-negative impacts of an interest rate can be, and this information feeds back into expectations </a:t>
            </a:r>
          </a:p>
          <a:p>
            <a:r>
              <a:rPr lang="en-US" sz="2600" dirty="0"/>
              <a:t>If investors begin the question the willingness and ability of the home country government to defend the fixed peg with interest rate increases, the expected rate of depreciation again becomes positive and the peg is no longer </a:t>
            </a:r>
            <a:r>
              <a:rPr lang="en-US" sz="2600" i="1" dirty="0"/>
              <a:t>credible</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591805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Impossible Trinity</a:t>
            </a:r>
          </a:p>
        </p:txBody>
      </p:sp>
      <p:sp>
        <p:nvSpPr>
          <p:cNvPr id="3" name="Content Placeholder 2"/>
          <p:cNvSpPr>
            <a:spLocks noGrp="1"/>
          </p:cNvSpPr>
          <p:nvPr>
            <p:ph idx="1"/>
          </p:nvPr>
        </p:nvSpPr>
        <p:spPr>
          <a:xfrm>
            <a:off x="533400" y="1600200"/>
            <a:ext cx="8229600" cy="4530725"/>
          </a:xfrm>
        </p:spPr>
        <p:txBody>
          <a:bodyPr/>
          <a:lstStyle/>
          <a:p>
            <a:r>
              <a:rPr lang="en-US" sz="2400" dirty="0"/>
              <a:t>In the realm of international finance, countries would ideally like to pursue three desired objectives (the trinity)</a:t>
            </a:r>
          </a:p>
          <a:p>
            <a:pPr marL="801687" lvl="1" indent="-457200">
              <a:buFont typeface="+mj-lt"/>
              <a:buAutoNum type="arabicPeriod"/>
            </a:pPr>
            <a:r>
              <a:rPr lang="en-US" sz="2000" i="1" dirty="0">
                <a:solidFill>
                  <a:schemeClr val="accent5">
                    <a:lumMod val="50000"/>
                  </a:schemeClr>
                </a:solidFill>
              </a:rPr>
              <a:t>Monetary independence</a:t>
            </a:r>
            <a:r>
              <a:rPr lang="en-US" sz="2000" dirty="0"/>
              <a:t>: the ability to conduct an independent monetary policy with an eye to stabilizing the domestic macroeconomic policy</a:t>
            </a:r>
          </a:p>
          <a:p>
            <a:pPr marL="801687" lvl="1" indent="-457200">
              <a:buFont typeface="+mj-lt"/>
              <a:buAutoNum type="arabicPeriod"/>
            </a:pPr>
            <a:r>
              <a:rPr lang="en-US" sz="2000" i="1" dirty="0">
                <a:solidFill>
                  <a:schemeClr val="accent5">
                    <a:lumMod val="50000"/>
                  </a:schemeClr>
                </a:solidFill>
              </a:rPr>
              <a:t>Exchange rate stability:</a:t>
            </a:r>
            <a:r>
              <a:rPr lang="en-US" sz="2000" dirty="0"/>
              <a:t> the ability to avoid destabilizing volatility in the nominal exchange rate</a:t>
            </a:r>
          </a:p>
          <a:p>
            <a:pPr marL="801687" lvl="1" indent="-457200">
              <a:buFont typeface="+mj-lt"/>
              <a:buAutoNum type="arabicPeriod"/>
            </a:pPr>
            <a:r>
              <a:rPr lang="en-US" sz="2000" i="1" dirty="0">
                <a:solidFill>
                  <a:schemeClr val="accent5">
                    <a:lumMod val="50000"/>
                  </a:schemeClr>
                </a:solidFill>
              </a:rPr>
              <a:t>Capital mobility:</a:t>
            </a:r>
            <a:r>
              <a:rPr lang="en-US" sz="2000" dirty="0"/>
              <a:t> the ability to take advantage of flows on the direct and portfolio capital accounts from foreign savings</a:t>
            </a:r>
          </a:p>
          <a:p>
            <a:r>
              <a:rPr lang="en-US" sz="2400" dirty="0"/>
              <a:t>As it turns out, countries must sacrifice one of the above desired objectives in order to achieve the other two </a:t>
            </a:r>
          </a:p>
          <a:p>
            <a:r>
              <a:rPr lang="en-US" sz="2400" dirty="0"/>
              <a:t>The impossible trinity is illustrated in Figure 18.4</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416749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Figure 18.4: The Impossible Trinity</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5" descr="D:\Upload_Haripriya\05-07-2020\reinert\JPEG\Kenneth A. Reinert_Chapter18\Kenneth A. Reinert_fig. 18_4.jpg">
            <a:extLst>
              <a:ext uri="{FF2B5EF4-FFF2-40B4-BE49-F238E27FC236}">
                <a16:creationId xmlns:a16="http://schemas.microsoft.com/office/drawing/2014/main" id="{3BFC1805-9DF0-BF42-A4BB-325115F1E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4" y="1828800"/>
            <a:ext cx="627171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362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Impossible Trinity</a:t>
            </a:r>
          </a:p>
        </p:txBody>
      </p:sp>
      <p:sp>
        <p:nvSpPr>
          <p:cNvPr id="3" name="Content Placeholder 2"/>
          <p:cNvSpPr>
            <a:spLocks noGrp="1"/>
          </p:cNvSpPr>
          <p:nvPr>
            <p:ph idx="1"/>
          </p:nvPr>
        </p:nvSpPr>
        <p:spPr>
          <a:xfrm>
            <a:off x="457200" y="1447800"/>
            <a:ext cx="8229600" cy="4683125"/>
          </a:xfrm>
        </p:spPr>
        <p:txBody>
          <a:bodyPr/>
          <a:lstStyle/>
          <a:p>
            <a:r>
              <a:rPr lang="en-US" sz="2400" dirty="0"/>
              <a:t>Suppose a country wants to maintain both </a:t>
            </a:r>
            <a:r>
              <a:rPr lang="en-US" sz="2400" dirty="0">
                <a:solidFill>
                  <a:schemeClr val="accent5">
                    <a:lumMod val="50000"/>
                  </a:schemeClr>
                </a:solidFill>
              </a:rPr>
              <a:t>capital mobility </a:t>
            </a:r>
            <a:r>
              <a:rPr lang="en-US" sz="2400" dirty="0"/>
              <a:t>and </a:t>
            </a:r>
            <a:r>
              <a:rPr lang="en-US" sz="2400" dirty="0">
                <a:solidFill>
                  <a:schemeClr val="accent5">
                    <a:lumMod val="50000"/>
                  </a:schemeClr>
                </a:solidFill>
              </a:rPr>
              <a:t>exchange rate stability</a:t>
            </a:r>
          </a:p>
          <a:p>
            <a:pPr lvl="1"/>
            <a:r>
              <a:rPr lang="en-US" sz="2000" dirty="0"/>
              <a:t>The country must sacrifice its independent monetary policy</a:t>
            </a:r>
          </a:p>
          <a:p>
            <a:r>
              <a:rPr lang="en-US" sz="2400" dirty="0"/>
              <a:t>Suppose a country wants to maintain both </a:t>
            </a:r>
            <a:r>
              <a:rPr lang="en-US" sz="2400" dirty="0">
                <a:solidFill>
                  <a:schemeClr val="accent5">
                    <a:lumMod val="50000"/>
                  </a:schemeClr>
                </a:solidFill>
              </a:rPr>
              <a:t>capital mobility</a:t>
            </a:r>
            <a:r>
              <a:rPr lang="en-US" sz="2400" dirty="0"/>
              <a:t> and </a:t>
            </a:r>
            <a:r>
              <a:rPr lang="en-US" sz="2400" dirty="0">
                <a:solidFill>
                  <a:schemeClr val="accent5">
                    <a:lumMod val="50000"/>
                  </a:schemeClr>
                </a:solidFill>
              </a:rPr>
              <a:t>monetary independence</a:t>
            </a:r>
          </a:p>
          <a:p>
            <a:pPr lvl="1"/>
            <a:r>
              <a:rPr lang="en-US" sz="2000" dirty="0"/>
              <a:t>The country must sacrifice exchange rate stability</a:t>
            </a:r>
          </a:p>
          <a:p>
            <a:r>
              <a:rPr lang="en-US" sz="2400" dirty="0"/>
              <a:t>Suppose a country wants to maintain both </a:t>
            </a:r>
            <a:r>
              <a:rPr lang="en-US" sz="2400" dirty="0">
                <a:solidFill>
                  <a:schemeClr val="accent5">
                    <a:lumMod val="50000"/>
                  </a:schemeClr>
                </a:solidFill>
              </a:rPr>
              <a:t>monetary independence</a:t>
            </a:r>
            <a:r>
              <a:rPr lang="en-US" sz="2400" dirty="0"/>
              <a:t> and </a:t>
            </a:r>
            <a:r>
              <a:rPr lang="en-US" sz="2400" dirty="0">
                <a:solidFill>
                  <a:schemeClr val="accent5">
                    <a:lumMod val="50000"/>
                  </a:schemeClr>
                </a:solidFill>
              </a:rPr>
              <a:t>exchange rate stability</a:t>
            </a:r>
          </a:p>
          <a:p>
            <a:pPr lvl="1"/>
            <a:r>
              <a:rPr lang="en-US" sz="2000" dirty="0"/>
              <a:t>The country must sacrifice capital mobility</a:t>
            </a:r>
          </a:p>
          <a:p>
            <a:r>
              <a:rPr lang="en-US" sz="2400" dirty="0"/>
              <a:t>Countries must give up one desired objective (monetary independence, exchange rate stability, or capital mobility) to attain the other two</a:t>
            </a:r>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221449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Currency Boards</a:t>
            </a:r>
          </a:p>
        </p:txBody>
      </p:sp>
      <p:sp>
        <p:nvSpPr>
          <p:cNvPr id="3" name="Content Placeholder 2"/>
          <p:cNvSpPr>
            <a:spLocks noGrp="1"/>
          </p:cNvSpPr>
          <p:nvPr>
            <p:ph idx="1"/>
          </p:nvPr>
        </p:nvSpPr>
        <p:spPr>
          <a:xfrm>
            <a:off x="457200" y="1371600"/>
            <a:ext cx="8229600" cy="4759325"/>
          </a:xfrm>
        </p:spPr>
        <p:txBody>
          <a:bodyPr/>
          <a:lstStyle/>
          <a:p>
            <a:r>
              <a:rPr lang="en-US" sz="2800" b="1" dirty="0">
                <a:solidFill>
                  <a:schemeClr val="accent5">
                    <a:lumMod val="50000"/>
                  </a:schemeClr>
                </a:solidFill>
              </a:rPr>
              <a:t>Currency boards </a:t>
            </a:r>
            <a:r>
              <a:rPr lang="en-US" sz="2800" dirty="0"/>
              <a:t>are a fixed exchange rate regime with two characteristics </a:t>
            </a:r>
          </a:p>
          <a:p>
            <a:pPr lvl="1"/>
            <a:r>
              <a:rPr lang="en-US" sz="2400" dirty="0"/>
              <a:t>The fixed rate is presented as an </a:t>
            </a:r>
            <a:r>
              <a:rPr lang="en-US" sz="2400" i="1" dirty="0">
                <a:solidFill>
                  <a:schemeClr val="accent5">
                    <a:lumMod val="50000"/>
                  </a:schemeClr>
                </a:solidFill>
              </a:rPr>
              <a:t>inviolable commitment </a:t>
            </a:r>
            <a:r>
              <a:rPr lang="en-US" sz="2400" dirty="0"/>
              <a:t>with legal backing in domestic legislation </a:t>
            </a:r>
          </a:p>
          <a:p>
            <a:pPr lvl="1"/>
            <a:r>
              <a:rPr lang="en-US" sz="2400" dirty="0"/>
              <a:t>The central bank serving as the currency board fully backs up it base money (cash and commercial bank reserves) with foreign reserves stands ready to exchange the domestic currency and the foreign currency in either direction to any such request</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207716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6511D-CE98-3F42-ABFC-1625B7570693}"/>
              </a:ext>
            </a:extLst>
          </p:cNvPr>
          <p:cNvSpPr>
            <a:spLocks noGrp="1"/>
          </p:cNvSpPr>
          <p:nvPr>
            <p:ph type="title"/>
          </p:nvPr>
        </p:nvSpPr>
        <p:spPr/>
        <p:txBody>
          <a:bodyPr/>
          <a:lstStyle/>
          <a:p>
            <a:r>
              <a:rPr lang="en-US" sz="4400" dirty="0"/>
              <a:t>Currency Boards</a:t>
            </a:r>
            <a:endParaRPr lang="en-US" dirty="0"/>
          </a:p>
        </p:txBody>
      </p:sp>
      <p:sp>
        <p:nvSpPr>
          <p:cNvPr id="3" name="Content Placeholder 2">
            <a:extLst>
              <a:ext uri="{FF2B5EF4-FFF2-40B4-BE49-F238E27FC236}">
                <a16:creationId xmlns:a16="http://schemas.microsoft.com/office/drawing/2014/main" id="{B3384C0D-5445-4A4C-A2D8-C6DDC1A85E1A}"/>
              </a:ext>
            </a:extLst>
          </p:cNvPr>
          <p:cNvSpPr>
            <a:spLocks noGrp="1"/>
          </p:cNvSpPr>
          <p:nvPr>
            <p:ph idx="1"/>
          </p:nvPr>
        </p:nvSpPr>
        <p:spPr/>
        <p:txBody>
          <a:bodyPr/>
          <a:lstStyle/>
          <a:p>
            <a:r>
              <a:rPr lang="en-US" sz="2400" dirty="0"/>
              <a:t>Currency boards are effective ways to establish sound currencies and to limit excessive money creation that can fuel </a:t>
            </a:r>
            <a:r>
              <a:rPr lang="en-US" sz="2400" i="1" dirty="0">
                <a:solidFill>
                  <a:schemeClr val="accent5">
                    <a:lumMod val="50000"/>
                  </a:schemeClr>
                </a:solidFill>
              </a:rPr>
              <a:t>inflation</a:t>
            </a:r>
            <a:r>
              <a:rPr lang="en-US" sz="2400" dirty="0"/>
              <a:t>. </a:t>
            </a:r>
          </a:p>
          <a:p>
            <a:r>
              <a:rPr lang="en-US" sz="2400" dirty="0"/>
              <a:t>It is not clear, however, how useful currency boards are in the long run.</a:t>
            </a:r>
          </a:p>
          <a:p>
            <a:r>
              <a:rPr lang="en-US" sz="2400" dirty="0"/>
              <a:t>The most well-known example of a currency board was the Convertibility Plan of Argentina in place between 1991 and 2001 and ending in a crisis </a:t>
            </a:r>
          </a:p>
          <a:p>
            <a:r>
              <a:rPr lang="en-US" sz="2400" dirty="0"/>
              <a:t>The usefulness of currency boards seems to be limited to certain small and very open economies</a:t>
            </a:r>
          </a:p>
          <a:p>
            <a:endParaRPr lang="en-US" sz="2400" dirty="0"/>
          </a:p>
        </p:txBody>
      </p:sp>
      <p:sp>
        <p:nvSpPr>
          <p:cNvPr id="4" name="Footer Placeholder 3">
            <a:extLst>
              <a:ext uri="{FF2B5EF4-FFF2-40B4-BE49-F238E27FC236}">
                <a16:creationId xmlns:a16="http://schemas.microsoft.com/office/drawing/2014/main" id="{586C1BCB-B171-4B48-B8CC-41F494B73B05}"/>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336352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C1B7B-BDE8-434E-89DF-2450E0051088}"/>
              </a:ext>
            </a:extLst>
          </p:cNvPr>
          <p:cNvSpPr>
            <a:spLocks noGrp="1"/>
          </p:cNvSpPr>
          <p:nvPr>
            <p:ph type="title"/>
          </p:nvPr>
        </p:nvSpPr>
        <p:spPr/>
        <p:txBody>
          <a:bodyPr/>
          <a:lstStyle/>
          <a:p>
            <a:r>
              <a:rPr lang="en-US" dirty="0"/>
              <a:t>A Role for Fixed Rates?</a:t>
            </a:r>
          </a:p>
        </p:txBody>
      </p:sp>
      <p:sp>
        <p:nvSpPr>
          <p:cNvPr id="3" name="Content Placeholder 2">
            <a:extLst>
              <a:ext uri="{FF2B5EF4-FFF2-40B4-BE49-F238E27FC236}">
                <a16:creationId xmlns:a16="http://schemas.microsoft.com/office/drawing/2014/main" id="{6AF01E44-2DAD-E945-861D-88EB9B77EF78}"/>
              </a:ext>
            </a:extLst>
          </p:cNvPr>
          <p:cNvSpPr>
            <a:spLocks noGrp="1"/>
          </p:cNvSpPr>
          <p:nvPr>
            <p:ph idx="1"/>
          </p:nvPr>
        </p:nvSpPr>
        <p:spPr/>
        <p:txBody>
          <a:bodyPr/>
          <a:lstStyle/>
          <a:p>
            <a:r>
              <a:rPr lang="en-US" sz="2400" dirty="0"/>
              <a:t>Fixed exchange rates seem to run counter to most of the logic of basic economics, in which prices are supposed to move in response to changing conditions. Is there any reason to view fixed exchange rates as a potentially fruitful policy?</a:t>
            </a:r>
          </a:p>
          <a:p>
            <a:r>
              <a:rPr lang="en-US" sz="2400" dirty="0"/>
              <a:t>One </a:t>
            </a:r>
            <a:r>
              <a:rPr lang="en-US" sz="2400" i="1" dirty="0"/>
              <a:t>potential</a:t>
            </a:r>
            <a:r>
              <a:rPr lang="en-US" sz="2400" dirty="0"/>
              <a:t> reason is macroeconomic management. If countries experience high rates of inflation, perhaps even hyperinflation (e.g. Zimbabwe and Venezuela), it might be a good idea to take away their independent monetary policy and place them in a hard peg/currency board straitjacket.</a:t>
            </a:r>
          </a:p>
          <a:p>
            <a:pPr marL="0" indent="0">
              <a:buNone/>
            </a:pPr>
            <a:endParaRPr lang="en-US" sz="2400" dirty="0"/>
          </a:p>
          <a:p>
            <a:endParaRPr lang="en-US" sz="2400" dirty="0"/>
          </a:p>
        </p:txBody>
      </p:sp>
      <p:sp>
        <p:nvSpPr>
          <p:cNvPr id="4" name="Footer Placeholder 3">
            <a:extLst>
              <a:ext uri="{FF2B5EF4-FFF2-40B4-BE49-F238E27FC236}">
                <a16:creationId xmlns:a16="http://schemas.microsoft.com/office/drawing/2014/main" id="{1997A934-064B-C341-8DEA-8684C3873A99}"/>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763071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960AB-04C7-794B-AEAE-950C1075F512}"/>
              </a:ext>
            </a:extLst>
          </p:cNvPr>
          <p:cNvSpPr>
            <a:spLocks noGrp="1"/>
          </p:cNvSpPr>
          <p:nvPr>
            <p:ph type="title"/>
          </p:nvPr>
        </p:nvSpPr>
        <p:spPr/>
        <p:txBody>
          <a:bodyPr/>
          <a:lstStyle/>
          <a:p>
            <a:r>
              <a:rPr lang="en-US" dirty="0"/>
              <a:t>A Role for Fixed Rates?</a:t>
            </a:r>
          </a:p>
        </p:txBody>
      </p:sp>
      <p:sp>
        <p:nvSpPr>
          <p:cNvPr id="3" name="Content Placeholder 2">
            <a:extLst>
              <a:ext uri="{FF2B5EF4-FFF2-40B4-BE49-F238E27FC236}">
                <a16:creationId xmlns:a16="http://schemas.microsoft.com/office/drawing/2014/main" id="{CD7856F0-BF92-A048-A9AD-545F396049BD}"/>
              </a:ext>
            </a:extLst>
          </p:cNvPr>
          <p:cNvSpPr>
            <a:spLocks noGrp="1"/>
          </p:cNvSpPr>
          <p:nvPr>
            <p:ph idx="1"/>
          </p:nvPr>
        </p:nvSpPr>
        <p:spPr/>
        <p:txBody>
          <a:bodyPr/>
          <a:lstStyle/>
          <a:p>
            <a:r>
              <a:rPr lang="en-US" sz="2400" dirty="0"/>
              <a:t>Floating exchange rates can facilitate balance of payments adjustment through real exchange rate flexibility, make countries less susceptible to crises, and help countries weather macroeconomic shocks that occur abroad.</a:t>
            </a:r>
          </a:p>
          <a:p>
            <a:r>
              <a:rPr lang="en-US" sz="2400" dirty="0"/>
              <a:t>Despite these advantages of flexible exchange rates, fixed exchange rates have been and continue to be a chosen regime for many countries. Some countries choose to band together into a </a:t>
            </a:r>
            <a:r>
              <a:rPr lang="en-US" sz="2400" b="1" dirty="0">
                <a:solidFill>
                  <a:schemeClr val="accent5">
                    <a:lumMod val="50000"/>
                  </a:schemeClr>
                </a:solidFill>
              </a:rPr>
              <a:t>monetary union</a:t>
            </a:r>
            <a:r>
              <a:rPr lang="en-US" sz="2400" dirty="0"/>
              <a:t>, whereby the exchange rate is fixed by the adoption of a single currency (such as the euro).</a:t>
            </a:r>
          </a:p>
          <a:p>
            <a:endParaRPr lang="en-US" sz="2400" dirty="0"/>
          </a:p>
        </p:txBody>
      </p:sp>
      <p:sp>
        <p:nvSpPr>
          <p:cNvPr id="4" name="Footer Placeholder 3">
            <a:extLst>
              <a:ext uri="{FF2B5EF4-FFF2-40B4-BE49-F238E27FC236}">
                <a16:creationId xmlns:a16="http://schemas.microsoft.com/office/drawing/2014/main" id="{025B25C3-96E5-8842-91C8-A1CCBB560192}"/>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0927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9A26-1548-C144-B947-F7197FA79406}"/>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FF3609D0-AE07-0C4D-963B-805E5ECF94CC}"/>
              </a:ext>
            </a:extLst>
          </p:cNvPr>
          <p:cNvSpPr>
            <a:spLocks noGrp="1"/>
          </p:cNvSpPr>
          <p:nvPr>
            <p:ph idx="1"/>
          </p:nvPr>
        </p:nvSpPr>
        <p:spPr/>
        <p:txBody>
          <a:bodyPr/>
          <a:lstStyle/>
          <a:p>
            <a:r>
              <a:rPr lang="en-US" sz="2400" dirty="0"/>
              <a:t>Alternative exchange rate regimes: </a:t>
            </a:r>
          </a:p>
          <a:p>
            <a:pPr lvl="1"/>
            <a:r>
              <a:rPr lang="en-US" sz="2000" dirty="0"/>
              <a:t>“</a:t>
            </a:r>
            <a:r>
              <a:rPr lang="en-US" sz="2000" dirty="0">
                <a:solidFill>
                  <a:schemeClr val="accent5">
                    <a:lumMod val="50000"/>
                  </a:schemeClr>
                </a:solidFill>
              </a:rPr>
              <a:t>fix</a:t>
            </a:r>
            <a:r>
              <a:rPr lang="en-US" sz="2000" dirty="0"/>
              <a:t>”</a:t>
            </a:r>
            <a:r>
              <a:rPr lang="en-US" sz="2000" dirty="0">
                <a:sym typeface="Wingdings" pitchFamily="2" charset="2"/>
              </a:rPr>
              <a:t> “</a:t>
            </a:r>
            <a:r>
              <a:rPr lang="en-US" sz="2000" dirty="0">
                <a:solidFill>
                  <a:schemeClr val="accent5">
                    <a:lumMod val="50000"/>
                  </a:schemeClr>
                </a:solidFill>
                <a:sym typeface="Wingdings" pitchFamily="2" charset="2"/>
              </a:rPr>
              <a:t>flexible</a:t>
            </a:r>
            <a:r>
              <a:rPr lang="en-US" sz="2000" dirty="0">
                <a:sym typeface="Wingdings" pitchFamily="2" charset="2"/>
              </a:rPr>
              <a:t>”</a:t>
            </a:r>
          </a:p>
          <a:p>
            <a:r>
              <a:rPr lang="en-US" sz="2400" dirty="0">
                <a:sym typeface="Wingdings" pitchFamily="2" charset="2"/>
              </a:rPr>
              <a:t>The case of fixed exchange rates</a:t>
            </a:r>
          </a:p>
          <a:p>
            <a:r>
              <a:rPr lang="en-US" sz="2400" dirty="0">
                <a:sym typeface="Wingdings" pitchFamily="2" charset="2"/>
              </a:rPr>
              <a:t>The role of interest rates and credibility in maintaining fixed exchange rate regimes</a:t>
            </a:r>
          </a:p>
          <a:p>
            <a:r>
              <a:rPr lang="en-US" sz="2400" dirty="0">
                <a:sym typeface="Wingdings" pitchFamily="2" charset="2"/>
              </a:rPr>
              <a:t>The </a:t>
            </a:r>
            <a:r>
              <a:rPr lang="en-US" sz="2400" dirty="0">
                <a:solidFill>
                  <a:schemeClr val="accent5">
                    <a:lumMod val="50000"/>
                  </a:schemeClr>
                </a:solidFill>
                <a:sym typeface="Wingdings" pitchFamily="2" charset="2"/>
              </a:rPr>
              <a:t>impossible trinity</a:t>
            </a:r>
            <a:endParaRPr lang="en-US" sz="2400" dirty="0">
              <a:solidFill>
                <a:schemeClr val="accent5">
                  <a:lumMod val="50000"/>
                </a:schemeClr>
              </a:solidFill>
            </a:endParaRPr>
          </a:p>
        </p:txBody>
      </p:sp>
      <p:sp>
        <p:nvSpPr>
          <p:cNvPr id="4" name="Footer Placeholder 3">
            <a:extLst>
              <a:ext uri="{FF2B5EF4-FFF2-40B4-BE49-F238E27FC236}">
                <a16:creationId xmlns:a16="http://schemas.microsoft.com/office/drawing/2014/main" id="{1E5EA7DD-E7F5-CF4B-8F4C-6EDAE3EC23D5}"/>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026834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5181600" cy="865187"/>
          </a:xfrm>
        </p:spPr>
        <p:txBody>
          <a:bodyPr/>
          <a:lstStyle/>
          <a:p>
            <a:r>
              <a:rPr lang="en-US" sz="2800" dirty="0"/>
              <a:t>Appendix 18.1: Monetary Policies and Fixed Exchange Rates</a:t>
            </a:r>
          </a:p>
        </p:txBody>
      </p:sp>
      <p:sp>
        <p:nvSpPr>
          <p:cNvPr id="3" name="Content Placeholder 2"/>
          <p:cNvSpPr>
            <a:spLocks noGrp="1"/>
          </p:cNvSpPr>
          <p:nvPr>
            <p:ph idx="1"/>
          </p:nvPr>
        </p:nvSpPr>
        <p:spPr>
          <a:xfrm>
            <a:off x="457200" y="1470026"/>
            <a:ext cx="4648200" cy="4660900"/>
          </a:xfrm>
        </p:spPr>
        <p:txBody>
          <a:bodyPr/>
          <a:lstStyle/>
          <a:p>
            <a:r>
              <a:rPr lang="en-US" sz="2000" dirty="0"/>
              <a:t>Monetary polices in fixed exchange rate regimes can be understood with reference to Figure 18.5</a:t>
            </a:r>
          </a:p>
          <a:p>
            <a:r>
              <a:rPr lang="en-US" sz="2000" dirty="0"/>
              <a:t>The top diagram of this figure depicts equilibrium in the US money market and determines the interest rate on the dollar  </a:t>
            </a:r>
          </a:p>
          <a:p>
            <a:r>
              <a:rPr lang="en-US" sz="2000" dirty="0"/>
              <a:t>The bottom diagram depicts equilibrium in the Mexican money market and determines the interest rate on the peso</a:t>
            </a:r>
          </a:p>
          <a:p>
            <a:r>
              <a:rPr lang="en-US" sz="2000" dirty="0"/>
              <a:t>The middle diagram depicts the peso market,  being an equilibrium fixed exchange rate</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D:\Upload_Haripriya\05-07-2020\reinert\JPEG\Kenneth A. Reinert_Chapter18\Kenneth A. Reinert_fig. 18_5.jpg">
            <a:extLst>
              <a:ext uri="{FF2B5EF4-FFF2-40B4-BE49-F238E27FC236}">
                <a16:creationId xmlns:a16="http://schemas.microsoft.com/office/drawing/2014/main" id="{CE89875A-0AD6-D140-B405-E444A1CFB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964" y="277813"/>
            <a:ext cx="3240087"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83CBA8B-B22F-FB44-96BF-62DC87769DCE}"/>
              </a:ext>
            </a:extLst>
          </p:cNvPr>
          <p:cNvSpPr txBox="1"/>
          <p:nvPr/>
        </p:nvSpPr>
        <p:spPr>
          <a:xfrm>
            <a:off x="4620607" y="5823149"/>
            <a:ext cx="4876800" cy="307777"/>
          </a:xfrm>
          <a:prstGeom prst="rect">
            <a:avLst/>
          </a:prstGeom>
          <a:noFill/>
        </p:spPr>
        <p:txBody>
          <a:bodyPr wrap="square" rtlCol="0">
            <a:spAutoFit/>
          </a:bodyPr>
          <a:lstStyle/>
          <a:p>
            <a:r>
              <a:rPr lang="en-US" sz="1400" dirty="0">
                <a:solidFill>
                  <a:schemeClr val="tx2"/>
                </a:solidFill>
              </a:rPr>
              <a:t>Figure 18.5 Money markets and fixed exchange rates</a:t>
            </a:r>
          </a:p>
        </p:txBody>
      </p:sp>
    </p:spTree>
    <p:extLst>
      <p:ext uri="{BB962C8B-B14F-4D97-AF65-F5344CB8AC3E}">
        <p14:creationId xmlns:p14="http://schemas.microsoft.com/office/powerpoint/2010/main" val="1643501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Appendix 18.1: Monetary Policies and Fixed Exchange Rates</a:t>
            </a:r>
          </a:p>
        </p:txBody>
      </p:sp>
      <p:sp>
        <p:nvSpPr>
          <p:cNvPr id="3" name="Content Placeholder 2"/>
          <p:cNvSpPr>
            <a:spLocks noGrp="1"/>
          </p:cNvSpPr>
          <p:nvPr>
            <p:ph idx="1"/>
          </p:nvPr>
        </p:nvSpPr>
        <p:spPr>
          <a:xfrm>
            <a:off x="457200" y="1447800"/>
            <a:ext cx="8229600" cy="4683125"/>
          </a:xfrm>
        </p:spPr>
        <p:txBody>
          <a:bodyPr/>
          <a:lstStyle/>
          <a:p>
            <a:r>
              <a:rPr lang="en-US" sz="2400" dirty="0"/>
              <a:t>If income in Mexico (Y</a:t>
            </a:r>
            <a:r>
              <a:rPr lang="en-US" sz="2400" baseline="-25000" dirty="0"/>
              <a:t>M</a:t>
            </a:r>
            <a:r>
              <a:rPr lang="en-US" sz="2400" dirty="0"/>
              <a:t>) increased </a:t>
            </a:r>
          </a:p>
          <a:p>
            <a:pPr lvl="1"/>
            <a:r>
              <a:rPr lang="en-US" sz="2000" dirty="0"/>
              <a:t>This would increase </a:t>
            </a:r>
            <a:r>
              <a:rPr lang="en-US" sz="2000" dirty="0" err="1"/>
              <a:t>r</a:t>
            </a:r>
            <a:r>
              <a:rPr lang="en-US" sz="2000" baseline="-25000" dirty="0" err="1"/>
              <a:t>M</a:t>
            </a:r>
            <a:r>
              <a:rPr lang="en-US" sz="2000" dirty="0"/>
              <a:t> and the demand for pesos</a:t>
            </a:r>
          </a:p>
          <a:p>
            <a:pPr lvl="1"/>
            <a:r>
              <a:rPr lang="en-US" sz="2000" dirty="0"/>
              <a:t>In order to prevent an appreciation of the peso, the Mexican central bank would need to increase the supply of pesos</a:t>
            </a:r>
          </a:p>
          <a:p>
            <a:r>
              <a:rPr lang="en-US" sz="2400" dirty="0"/>
              <a:t>If income in the United States (Y</a:t>
            </a:r>
            <a:r>
              <a:rPr lang="en-US" sz="2400" baseline="-25000" dirty="0"/>
              <a:t>US</a:t>
            </a:r>
            <a:r>
              <a:rPr lang="en-US" sz="2400" dirty="0"/>
              <a:t>) increased</a:t>
            </a:r>
          </a:p>
          <a:p>
            <a:pPr lvl="1"/>
            <a:r>
              <a:rPr lang="en-US" sz="2000" dirty="0"/>
              <a:t>This would increase </a:t>
            </a:r>
            <a:r>
              <a:rPr lang="en-US" sz="2000" dirty="0" err="1"/>
              <a:t>r</a:t>
            </a:r>
            <a:r>
              <a:rPr lang="en-US" sz="2000" baseline="-25000" dirty="0" err="1"/>
              <a:t>US</a:t>
            </a:r>
            <a:r>
              <a:rPr lang="en-US" sz="2000" dirty="0"/>
              <a:t> and decrease the demand for pesos</a:t>
            </a:r>
          </a:p>
          <a:p>
            <a:pPr lvl="1"/>
            <a:r>
              <a:rPr lang="en-US" sz="2000" dirty="0"/>
              <a:t>In order to prevent a depreciation of the peso, the Mexican central bank would need to decrease the supply of pesos</a:t>
            </a:r>
          </a:p>
          <a:p>
            <a:r>
              <a:rPr lang="en-US" sz="2400" dirty="0"/>
              <a:t>If money supply (M</a:t>
            </a:r>
            <a:r>
              <a:rPr lang="en-US" sz="2400" baseline="30000" dirty="0"/>
              <a:t>S</a:t>
            </a:r>
            <a:r>
              <a:rPr lang="en-US" sz="2400" baseline="-25000" dirty="0"/>
              <a:t>US</a:t>
            </a:r>
            <a:r>
              <a:rPr lang="en-US" sz="2400" dirty="0"/>
              <a:t>) in the United States increased</a:t>
            </a:r>
          </a:p>
          <a:p>
            <a:pPr lvl="1"/>
            <a:r>
              <a:rPr lang="en-US" sz="2000" dirty="0"/>
              <a:t>This would decrease </a:t>
            </a:r>
            <a:r>
              <a:rPr lang="en-US" sz="2000" dirty="0" err="1"/>
              <a:t>r</a:t>
            </a:r>
            <a:r>
              <a:rPr lang="en-US" sz="2000" baseline="-25000" dirty="0" err="1"/>
              <a:t>US</a:t>
            </a:r>
            <a:r>
              <a:rPr lang="en-US" sz="2000" dirty="0"/>
              <a:t> and increase the demand for pesos</a:t>
            </a:r>
          </a:p>
          <a:p>
            <a:pPr lvl="1"/>
            <a:r>
              <a:rPr lang="en-US" sz="2000" dirty="0"/>
              <a:t>In order to prevent an appreciation of the peso, the Mexican central bank would need to increase the supply of pesos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302736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Monetary Policies</a:t>
            </a:r>
          </a:p>
        </p:txBody>
      </p:sp>
      <p:sp>
        <p:nvSpPr>
          <p:cNvPr id="3" name="Content Placeholder 2"/>
          <p:cNvSpPr>
            <a:spLocks noGrp="1"/>
          </p:cNvSpPr>
          <p:nvPr>
            <p:ph idx="1"/>
          </p:nvPr>
        </p:nvSpPr>
        <p:spPr>
          <a:xfrm>
            <a:off x="457200" y="1417638"/>
            <a:ext cx="8229600" cy="4713287"/>
          </a:xfrm>
        </p:spPr>
        <p:txBody>
          <a:bodyPr/>
          <a:lstStyle/>
          <a:p>
            <a:r>
              <a:rPr lang="en-US" sz="2400" dirty="0"/>
              <a:t>In each of the above three cases, the Mexican government must stand ready to buy and sell pesos at  to meet any excess supply or demand for pesos and, thereby, maintain the fixed exchange rate.</a:t>
            </a:r>
          </a:p>
          <a:p>
            <a:r>
              <a:rPr lang="en-US" sz="2400" dirty="0"/>
              <a:t>Under a </a:t>
            </a:r>
            <a:r>
              <a:rPr lang="en-US" sz="2400" dirty="0">
                <a:solidFill>
                  <a:schemeClr val="accent5">
                    <a:lumMod val="50000"/>
                  </a:schemeClr>
                </a:solidFill>
              </a:rPr>
              <a:t>fixed exchange rate regime</a:t>
            </a:r>
            <a:r>
              <a:rPr lang="en-US" sz="2400" dirty="0"/>
              <a:t>, a country cannot pursue monetary policy independently of the rest of the world such as with an eye to stabilizing its own macro-economy </a:t>
            </a:r>
          </a:p>
          <a:p>
            <a:pPr lvl="1"/>
            <a:r>
              <a:rPr lang="en-US" sz="2000" dirty="0"/>
              <a:t>Instead the monetary policy is committed to keeping the exchange rate fixed</a:t>
            </a:r>
          </a:p>
          <a:p>
            <a:r>
              <a:rPr lang="en-US" sz="2400" dirty="0"/>
              <a:t>A country with a fixed exchange rate can control its interest rate </a:t>
            </a:r>
            <a:r>
              <a:rPr lang="en-US" sz="2400" i="1" dirty="0"/>
              <a:t>or</a:t>
            </a:r>
            <a:r>
              <a:rPr lang="en-US" sz="2400" dirty="0"/>
              <a:t> its exchange rate, but not both</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714967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2800" dirty="0"/>
              <a:t>Alternative Exchange Rate Regimes </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000" dirty="0"/>
          </a:p>
          <a:p>
            <a:pPr marL="0" indent="0">
              <a:buNone/>
            </a:pPr>
            <a:endParaRPr lang="en-US" sz="20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6" name="Picture 2" descr="D:\Upload_Haripriya\05-07-2020\reinert\JPEG\Kenneth A. Reinert_table. 18_1.jpg">
            <a:extLst>
              <a:ext uri="{FF2B5EF4-FFF2-40B4-BE49-F238E27FC236}">
                <a16:creationId xmlns:a16="http://schemas.microsoft.com/office/drawing/2014/main" id="{EBE103EE-CCED-754E-A289-A070B2C882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66252"/>
          <a:stretch/>
        </p:blipFill>
        <p:spPr bwMode="auto">
          <a:xfrm>
            <a:off x="562006" y="2135289"/>
            <a:ext cx="7791526"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98ADDAA-EA72-164D-9677-2E5DF089186C}"/>
              </a:ext>
            </a:extLst>
          </p:cNvPr>
          <p:cNvSpPr txBox="1"/>
          <p:nvPr/>
        </p:nvSpPr>
        <p:spPr>
          <a:xfrm>
            <a:off x="562006" y="1172131"/>
            <a:ext cx="6058197" cy="646331"/>
          </a:xfrm>
          <a:prstGeom prst="rect">
            <a:avLst/>
          </a:prstGeom>
          <a:noFill/>
        </p:spPr>
        <p:txBody>
          <a:bodyPr wrap="none" rtlCol="0">
            <a:spAutoFit/>
          </a:bodyPr>
          <a:lstStyle/>
          <a:p>
            <a:r>
              <a:rPr lang="en-US" dirty="0"/>
              <a:t>Table 18.1: De facto exchange Rate Arrangements, 2017 </a:t>
            </a:r>
          </a:p>
          <a:p>
            <a:r>
              <a:rPr lang="en-US" dirty="0"/>
              <a:t>(Source: </a:t>
            </a:r>
            <a:r>
              <a:rPr lang="en-US" dirty="0" err="1"/>
              <a:t>www.imf.org</a:t>
            </a:r>
            <a:r>
              <a:rPr lang="en-US" dirty="0"/>
              <a:t>)</a:t>
            </a:r>
          </a:p>
        </p:txBody>
      </p:sp>
    </p:spTree>
    <p:extLst>
      <p:ext uri="{BB962C8B-B14F-4D97-AF65-F5344CB8AC3E}">
        <p14:creationId xmlns:p14="http://schemas.microsoft.com/office/powerpoint/2010/main" val="3180202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2800" dirty="0"/>
              <a:t>Alternative Exchange Rate Regimes </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000" dirty="0"/>
          </a:p>
          <a:p>
            <a:pPr marL="0" indent="0">
              <a:buNone/>
            </a:pPr>
            <a:endParaRPr lang="en-US" sz="20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D:\Upload_Haripriya\05-07-2020\reinert\JPEG\Kenneth A. Reinert_table. 18_1.jpg">
            <a:extLst>
              <a:ext uri="{FF2B5EF4-FFF2-40B4-BE49-F238E27FC236}">
                <a16:creationId xmlns:a16="http://schemas.microsoft.com/office/drawing/2014/main" id="{DA37A208-A3B0-E14A-BCF3-79472237F5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471" b="29549"/>
          <a:stretch/>
        </p:blipFill>
        <p:spPr bwMode="auto">
          <a:xfrm>
            <a:off x="580514" y="2319667"/>
            <a:ext cx="7827958" cy="293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Upload_Haripriya\05-07-2020\reinert\JPEG\Kenneth A. Reinert_table. 18_1.jpg">
            <a:extLst>
              <a:ext uri="{FF2B5EF4-FFF2-40B4-BE49-F238E27FC236}">
                <a16:creationId xmlns:a16="http://schemas.microsoft.com/office/drawing/2014/main" id="{0F94D24A-7808-1443-89E3-2F182C6A9B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95640"/>
          <a:stretch/>
        </p:blipFill>
        <p:spPr bwMode="auto">
          <a:xfrm>
            <a:off x="580514" y="1975416"/>
            <a:ext cx="7827958" cy="33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2C1895D-DC07-1445-9078-938B827066A4}"/>
              </a:ext>
            </a:extLst>
          </p:cNvPr>
          <p:cNvSpPr txBox="1"/>
          <p:nvPr/>
        </p:nvSpPr>
        <p:spPr>
          <a:xfrm>
            <a:off x="457200" y="1228280"/>
            <a:ext cx="6058197" cy="646331"/>
          </a:xfrm>
          <a:prstGeom prst="rect">
            <a:avLst/>
          </a:prstGeom>
          <a:noFill/>
        </p:spPr>
        <p:txBody>
          <a:bodyPr wrap="none" rtlCol="0">
            <a:spAutoFit/>
          </a:bodyPr>
          <a:lstStyle/>
          <a:p>
            <a:r>
              <a:rPr lang="en-US" dirty="0"/>
              <a:t>Table 18.1: De facto exchange Rate Arrangements, 2017 </a:t>
            </a:r>
          </a:p>
          <a:p>
            <a:r>
              <a:rPr lang="en-US" dirty="0"/>
              <a:t>(Source: </a:t>
            </a:r>
            <a:r>
              <a:rPr lang="en-US" dirty="0" err="1"/>
              <a:t>www.imf.org</a:t>
            </a:r>
            <a:r>
              <a:rPr lang="en-US" dirty="0"/>
              <a:t>)</a:t>
            </a:r>
          </a:p>
        </p:txBody>
      </p:sp>
    </p:spTree>
    <p:extLst>
      <p:ext uri="{BB962C8B-B14F-4D97-AF65-F5344CB8AC3E}">
        <p14:creationId xmlns:p14="http://schemas.microsoft.com/office/powerpoint/2010/main" val="112494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2800" dirty="0"/>
              <a:t>Alternative Exchange Rate Regimes </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000" dirty="0"/>
          </a:p>
          <a:p>
            <a:pPr marL="0" indent="0">
              <a:buNone/>
            </a:pPr>
            <a:endParaRPr lang="en-US" sz="20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D:\Upload_Haripriya\05-07-2020\reinert\JPEG\Kenneth A. Reinert_table. 18_1.jpg">
            <a:extLst>
              <a:ext uri="{FF2B5EF4-FFF2-40B4-BE49-F238E27FC236}">
                <a16:creationId xmlns:a16="http://schemas.microsoft.com/office/drawing/2014/main" id="{3617121D-F5C8-8046-83D1-BA7B76D93C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450"/>
          <a:stretch/>
        </p:blipFill>
        <p:spPr bwMode="auto">
          <a:xfrm>
            <a:off x="533400" y="2971800"/>
            <a:ext cx="782795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Upload_Haripriya\05-07-2020\reinert\JPEG\Kenneth A. Reinert_table. 18_1.jpg">
            <a:extLst>
              <a:ext uri="{FF2B5EF4-FFF2-40B4-BE49-F238E27FC236}">
                <a16:creationId xmlns:a16="http://schemas.microsoft.com/office/drawing/2014/main" id="{311E553F-EDE5-C049-9F0F-E3C4C37863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95640"/>
          <a:stretch/>
        </p:blipFill>
        <p:spPr bwMode="auto">
          <a:xfrm>
            <a:off x="533400" y="2590800"/>
            <a:ext cx="7827958" cy="33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52D2126-F546-A644-9FC1-8604A1CEB9A8}"/>
              </a:ext>
            </a:extLst>
          </p:cNvPr>
          <p:cNvSpPr txBox="1"/>
          <p:nvPr/>
        </p:nvSpPr>
        <p:spPr>
          <a:xfrm>
            <a:off x="533400" y="1715870"/>
            <a:ext cx="6058197" cy="646331"/>
          </a:xfrm>
          <a:prstGeom prst="rect">
            <a:avLst/>
          </a:prstGeom>
          <a:noFill/>
        </p:spPr>
        <p:txBody>
          <a:bodyPr wrap="none" rtlCol="0">
            <a:spAutoFit/>
          </a:bodyPr>
          <a:lstStyle/>
          <a:p>
            <a:r>
              <a:rPr lang="en-US" dirty="0"/>
              <a:t>Table 18.1: De facto exchange Rate Arrangements, 2017 </a:t>
            </a:r>
          </a:p>
          <a:p>
            <a:r>
              <a:rPr lang="en-US" dirty="0"/>
              <a:t>(Source: </a:t>
            </a:r>
            <a:r>
              <a:rPr lang="en-US" dirty="0" err="1"/>
              <a:t>www.imf.org</a:t>
            </a:r>
            <a:r>
              <a:rPr lang="en-US" dirty="0"/>
              <a:t>)</a:t>
            </a:r>
          </a:p>
        </p:txBody>
      </p:sp>
    </p:spTree>
    <p:extLst>
      <p:ext uri="{BB962C8B-B14F-4D97-AF65-F5344CB8AC3E}">
        <p14:creationId xmlns:p14="http://schemas.microsoft.com/office/powerpoint/2010/main" val="196431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14A5-032E-3141-97A8-C41E5E475790}"/>
              </a:ext>
            </a:extLst>
          </p:cNvPr>
          <p:cNvSpPr>
            <a:spLocks noGrp="1"/>
          </p:cNvSpPr>
          <p:nvPr>
            <p:ph type="title"/>
          </p:nvPr>
        </p:nvSpPr>
        <p:spPr/>
        <p:txBody>
          <a:bodyPr/>
          <a:lstStyle/>
          <a:p>
            <a:r>
              <a:rPr lang="en-US" sz="4000" dirty="0"/>
              <a:t>Alternative Exchange Rate Regimes </a:t>
            </a:r>
          </a:p>
        </p:txBody>
      </p:sp>
      <p:sp>
        <p:nvSpPr>
          <p:cNvPr id="3" name="Content Placeholder 2">
            <a:extLst>
              <a:ext uri="{FF2B5EF4-FFF2-40B4-BE49-F238E27FC236}">
                <a16:creationId xmlns:a16="http://schemas.microsoft.com/office/drawing/2014/main" id="{E2EC7A04-047D-8A4C-8EC2-BDD314554D84}"/>
              </a:ext>
            </a:extLst>
          </p:cNvPr>
          <p:cNvSpPr>
            <a:spLocks noGrp="1"/>
          </p:cNvSpPr>
          <p:nvPr>
            <p:ph idx="1"/>
          </p:nvPr>
        </p:nvSpPr>
        <p:spPr>
          <a:xfrm>
            <a:off x="457200" y="1417638"/>
            <a:ext cx="8229600" cy="4713287"/>
          </a:xfrm>
        </p:spPr>
        <p:txBody>
          <a:bodyPr/>
          <a:lstStyle/>
          <a:p>
            <a:r>
              <a:rPr lang="en-US" sz="1800" dirty="0"/>
              <a:t>One issue that has arisen in the analysis of exchange rate regimes is their durability or ability to persist over time without a necessary change or transition to another regime. (The regime characterization of Table 18.1 is a snapshot in time.)</a:t>
            </a:r>
          </a:p>
          <a:p>
            <a:r>
              <a:rPr lang="en-US" sz="1800" dirty="0"/>
              <a:t>A more thorough analysis based on a more sophisticated conception of regime change is presented in Table 18.2.</a:t>
            </a:r>
          </a:p>
          <a:p>
            <a:endParaRPr lang="en-US" sz="1800" dirty="0"/>
          </a:p>
          <a:p>
            <a:r>
              <a:rPr lang="en-US" sz="1800" dirty="0"/>
              <a:t>Table 18.2 The durability of exchange rate regimes, 1975–2001 (years)</a:t>
            </a:r>
            <a:endParaRPr lang="en-US" sz="1200" dirty="0"/>
          </a:p>
          <a:p>
            <a:endParaRPr lang="en-US" sz="2000" dirty="0"/>
          </a:p>
          <a:p>
            <a:endParaRPr lang="en-US" sz="2000" dirty="0"/>
          </a:p>
        </p:txBody>
      </p:sp>
      <p:sp>
        <p:nvSpPr>
          <p:cNvPr id="4" name="Footer Placeholder 3">
            <a:extLst>
              <a:ext uri="{FF2B5EF4-FFF2-40B4-BE49-F238E27FC236}">
                <a16:creationId xmlns:a16="http://schemas.microsoft.com/office/drawing/2014/main" id="{6D51BCD5-6DA6-AB43-8B95-118924859576}"/>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D:\Upload_Haripriya\05-07-2020\reinert\JPEG\Kenneth A. Reinert_table. 18_2.jpg">
            <a:extLst>
              <a:ext uri="{FF2B5EF4-FFF2-40B4-BE49-F238E27FC236}">
                <a16:creationId xmlns:a16="http://schemas.microsoft.com/office/drawing/2014/main" id="{B4D7703B-B6DA-1F43-A3FE-0271E5BB0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757" y="3886200"/>
            <a:ext cx="7353300" cy="177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8D5DAB7-0EB0-724D-A5DB-C1B55AF0E9CD}"/>
              </a:ext>
            </a:extLst>
          </p:cNvPr>
          <p:cNvSpPr txBox="1"/>
          <p:nvPr/>
        </p:nvSpPr>
        <p:spPr>
          <a:xfrm>
            <a:off x="832757" y="5740625"/>
            <a:ext cx="6433043" cy="307777"/>
          </a:xfrm>
          <a:prstGeom prst="rect">
            <a:avLst/>
          </a:prstGeom>
          <a:noFill/>
        </p:spPr>
        <p:txBody>
          <a:bodyPr wrap="none" rtlCol="0">
            <a:spAutoFit/>
          </a:bodyPr>
          <a:lstStyle/>
          <a:p>
            <a:r>
              <a:rPr lang="en-US" sz="1400" dirty="0"/>
              <a:t>Source: Husain, </a:t>
            </a:r>
            <a:r>
              <a:rPr lang="en-US" sz="1400" dirty="0" err="1"/>
              <a:t>Mody</a:t>
            </a:r>
            <a:r>
              <a:rPr lang="en-US" sz="1400" dirty="0"/>
              <a:t> and Rogoff (2005) based on Reinhart and Rogoff (2004)</a:t>
            </a:r>
          </a:p>
        </p:txBody>
      </p:sp>
    </p:spTree>
    <p:extLst>
      <p:ext uri="{BB962C8B-B14F-4D97-AF65-F5344CB8AC3E}">
        <p14:creationId xmlns:p14="http://schemas.microsoft.com/office/powerpoint/2010/main" val="3052434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 Simple Model of Fixed Exchange Rates</a:t>
            </a:r>
          </a:p>
        </p:txBody>
      </p:sp>
      <p:sp>
        <p:nvSpPr>
          <p:cNvPr id="3" name="Content Placeholder 2"/>
          <p:cNvSpPr>
            <a:spLocks noGrp="1"/>
          </p:cNvSpPr>
          <p:nvPr>
            <p:ph idx="1"/>
          </p:nvPr>
        </p:nvSpPr>
        <p:spPr>
          <a:xfrm>
            <a:off x="457200" y="1219200"/>
            <a:ext cx="8229600" cy="4911725"/>
          </a:xfrm>
        </p:spPr>
        <p:txBody>
          <a:bodyPr/>
          <a:lstStyle/>
          <a:p>
            <a:pPr>
              <a:lnSpc>
                <a:spcPct val="80000"/>
              </a:lnSpc>
            </a:pPr>
            <a:r>
              <a:rPr lang="en-US" sz="2400" dirty="0"/>
              <a:t>In contrast to flexible or floating exchange rate regime, we will consider the polar opposite case of a fixed exchange rate regime</a:t>
            </a:r>
          </a:p>
          <a:p>
            <a:pPr lvl="1">
              <a:lnSpc>
                <a:spcPct val="80000"/>
              </a:lnSpc>
            </a:pPr>
            <a:r>
              <a:rPr lang="en-US" sz="2000" dirty="0"/>
              <a:t>Mexico will be our home country</a:t>
            </a:r>
          </a:p>
          <a:p>
            <a:pPr lvl="1">
              <a:lnSpc>
                <a:spcPct val="80000"/>
              </a:lnSpc>
            </a:pPr>
            <a:r>
              <a:rPr lang="en-US" sz="2000" dirty="0"/>
              <a:t>United States will be our foreign country</a:t>
            </a:r>
          </a:p>
          <a:p>
            <a:pPr lvl="1">
              <a:lnSpc>
                <a:spcPct val="80000"/>
              </a:lnSpc>
            </a:pPr>
            <a:endParaRPr lang="en-US" sz="1800" dirty="0"/>
          </a:p>
          <a:p>
            <a:pPr>
              <a:lnSpc>
                <a:spcPct val="80000"/>
              </a:lnSpc>
            </a:pPr>
            <a:r>
              <a:rPr lang="en-US" sz="2400" dirty="0"/>
              <a:t>Under a fixed exchange rate regime, when Mexican government </a:t>
            </a:r>
            <a:r>
              <a:rPr lang="en-US" sz="2400" dirty="0">
                <a:solidFill>
                  <a:schemeClr val="accent5">
                    <a:lumMod val="50000"/>
                  </a:schemeClr>
                </a:solidFill>
              </a:rPr>
              <a:t>raises/lowers </a:t>
            </a:r>
            <a:r>
              <a:rPr lang="en-US" sz="2400" i="1" dirty="0"/>
              <a:t>e</a:t>
            </a:r>
            <a:r>
              <a:rPr lang="en-US" sz="2400" dirty="0"/>
              <a:t> and thereby </a:t>
            </a:r>
            <a:r>
              <a:rPr lang="en-US" sz="2400" dirty="0">
                <a:solidFill>
                  <a:schemeClr val="accent5">
                    <a:lumMod val="50000"/>
                  </a:schemeClr>
                </a:solidFill>
              </a:rPr>
              <a:t>decreases/increases </a:t>
            </a:r>
            <a:r>
              <a:rPr lang="en-US" sz="2400" dirty="0"/>
              <a:t>value of peso</a:t>
            </a:r>
          </a:p>
          <a:p>
            <a:pPr lvl="1">
              <a:lnSpc>
                <a:spcPct val="80000"/>
              </a:lnSpc>
            </a:pPr>
            <a:r>
              <a:rPr lang="en-US" sz="2000" dirty="0"/>
              <a:t>Called a </a:t>
            </a:r>
            <a:r>
              <a:rPr lang="en-US" sz="2000" i="1" dirty="0">
                <a:solidFill>
                  <a:schemeClr val="accent5">
                    <a:lumMod val="50000"/>
                  </a:schemeClr>
                </a:solidFill>
              </a:rPr>
              <a:t>devaluation/revaluation</a:t>
            </a:r>
            <a:r>
              <a:rPr lang="en-US" sz="2000" dirty="0">
                <a:solidFill>
                  <a:schemeClr val="accent5">
                    <a:lumMod val="50000"/>
                  </a:schemeClr>
                </a:solidFill>
              </a:rPr>
              <a:t> </a:t>
            </a:r>
            <a:r>
              <a:rPr lang="en-US" sz="2000" dirty="0"/>
              <a:t>of peso</a:t>
            </a:r>
          </a:p>
          <a:p>
            <a:pPr lvl="1">
              <a:lnSpc>
                <a:spcPct val="80000"/>
              </a:lnSpc>
            </a:pPr>
            <a:r>
              <a:rPr lang="en-US" sz="2000" dirty="0"/>
              <a:t>Contrasts with a market-driven, upward movement in</a:t>
            </a:r>
            <a:r>
              <a:rPr lang="en-US" sz="2000" i="1" dirty="0"/>
              <a:t> e </a:t>
            </a:r>
            <a:r>
              <a:rPr lang="en-US" sz="2000" dirty="0"/>
              <a:t>under a flexible exchange rate regime known as a(n) </a:t>
            </a:r>
            <a:r>
              <a:rPr lang="en-US" sz="2000" dirty="0">
                <a:solidFill>
                  <a:schemeClr val="accent5">
                    <a:lumMod val="50000"/>
                  </a:schemeClr>
                </a:solidFill>
              </a:rPr>
              <a:t>depreciation/appreciation</a:t>
            </a:r>
          </a:p>
          <a:p>
            <a:pPr lvl="1">
              <a:lnSpc>
                <a:spcPct val="80000"/>
              </a:lnSpc>
            </a:pPr>
            <a:endParaRPr lang="en-US" sz="2000" dirty="0">
              <a:solidFill>
                <a:schemeClr val="accent5">
                  <a:lumMod val="50000"/>
                </a:schemeClr>
              </a:solidFill>
            </a:endParaRPr>
          </a:p>
          <a:p>
            <a:pPr>
              <a:lnSpc>
                <a:spcPct val="80000"/>
              </a:lnSpc>
            </a:pPr>
            <a:r>
              <a:rPr lang="en-US" sz="2400" dirty="0"/>
              <a:t>In practice, devaluations are more common than revaluations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56051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Table 18.3 Exchange rate terminology revisited</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D:\Upload_Haripriya\05-07-2020\reinert\JPEG\Kenneth A. Reinert_table. 18_3.jpg">
            <a:extLst>
              <a:ext uri="{FF2B5EF4-FFF2-40B4-BE49-F238E27FC236}">
                <a16:creationId xmlns:a16="http://schemas.microsoft.com/office/drawing/2014/main" id="{BA4B999C-09CB-6E43-9152-65E1E24E8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981200"/>
            <a:ext cx="7239000" cy="238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990230"/>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3492</TotalTime>
  <Words>2430</Words>
  <Application>Microsoft Macintosh PowerPoint</Application>
  <PresentationFormat>On-screen Show (4:3)</PresentationFormat>
  <Paragraphs>242</Paragraphs>
  <Slides>32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Garamond</vt:lpstr>
      <vt:lpstr>Helvetica</vt:lpstr>
      <vt:lpstr>Wingdings</vt:lpstr>
      <vt:lpstr>Edge</vt:lpstr>
      <vt:lpstr>Equation</vt:lpstr>
      <vt:lpstr>Chapter 18: Fixed Exchange Rates</vt:lpstr>
      <vt:lpstr>Analytical Elements </vt:lpstr>
      <vt:lpstr>Introduction </vt:lpstr>
      <vt:lpstr>Alternative Exchange Rate Regimes </vt:lpstr>
      <vt:lpstr>Alternative Exchange Rate Regimes </vt:lpstr>
      <vt:lpstr>Alternative Exchange Rate Regimes </vt:lpstr>
      <vt:lpstr>Alternative Exchange Rate Regimes </vt:lpstr>
      <vt:lpstr>A Simple Model of Fixed Exchange Rates</vt:lpstr>
      <vt:lpstr>Table 18.3 Exchange rate terminology revisited</vt:lpstr>
      <vt:lpstr>A Model of Fixed Exchange Rates</vt:lpstr>
      <vt:lpstr>A Model of Fixed Exchange Rates</vt:lpstr>
      <vt:lpstr>An Assets-Based Model of Fixed Exchange Rates</vt:lpstr>
      <vt:lpstr>PowerPoint Presentation</vt:lpstr>
      <vt:lpstr>PowerPoint Presentation</vt:lpstr>
      <vt:lpstr>An Assets-Based Model of Fixed Exchange Rates</vt:lpstr>
      <vt:lpstr>An Assets-Based Model of Fixed Exchange Rates</vt:lpstr>
      <vt:lpstr>An Assets-Based Model of Fixed Exchange Rates</vt:lpstr>
      <vt:lpstr>Interest Rates and Exchange Rates</vt:lpstr>
      <vt:lpstr>Interest Rates and Exchange Rates</vt:lpstr>
      <vt:lpstr>Interest Rates and Exchange Rates</vt:lpstr>
      <vt:lpstr>The Role of Credibility</vt:lpstr>
      <vt:lpstr>The Role of Credibility</vt:lpstr>
      <vt:lpstr>The Impossible Trinity</vt:lpstr>
      <vt:lpstr>Figure 18.4: The Impossible Trinity</vt:lpstr>
      <vt:lpstr>The Impossible Trinity</vt:lpstr>
      <vt:lpstr>Currency Boards</vt:lpstr>
      <vt:lpstr>Currency Boards</vt:lpstr>
      <vt:lpstr>A Role for Fixed Rates?</vt:lpstr>
      <vt:lpstr>A Role for Fixed Rates?</vt:lpstr>
      <vt:lpstr>Appendix 18.1: Monetary Policies and Fixed Exchange Rates</vt:lpstr>
      <vt:lpstr>Appendix 18.1: Monetary Policies and Fixed Exchange Rates</vt:lpstr>
      <vt:lpstr>Monetary Policies</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Kenneth</dc:creator>
  <cp:lastModifiedBy>Hong Zhang</cp:lastModifiedBy>
  <cp:revision>119</cp:revision>
  <dcterms:created xsi:type="dcterms:W3CDTF">2009-09-02T15:55:36Z</dcterms:created>
  <dcterms:modified xsi:type="dcterms:W3CDTF">2020-08-13T16:38:50Z</dcterms:modified>
</cp:coreProperties>
</file>