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56" r:id="rId2"/>
    <p:sldId id="283" r:id="rId3"/>
    <p:sldId id="297" r:id="rId4"/>
    <p:sldId id="326" r:id="rId5"/>
    <p:sldId id="327" r:id="rId6"/>
    <p:sldId id="298" r:id="rId7"/>
    <p:sldId id="284" r:id="rId8"/>
    <p:sldId id="299" r:id="rId9"/>
    <p:sldId id="300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5" r:id="rId19"/>
    <p:sldId id="317" r:id="rId20"/>
    <p:sldId id="329" r:id="rId21"/>
    <p:sldId id="296" r:id="rId22"/>
    <p:sldId id="318" r:id="rId23"/>
    <p:sldId id="319" r:id="rId24"/>
    <p:sldId id="320" r:id="rId25"/>
    <p:sldId id="290" r:id="rId26"/>
    <p:sldId id="291" r:id="rId27"/>
    <p:sldId id="321" r:id="rId28"/>
    <p:sldId id="292" r:id="rId29"/>
    <p:sldId id="322" r:id="rId30"/>
    <p:sldId id="32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3"/>
  </p:normalViewPr>
  <p:slideViewPr>
    <p:cSldViewPr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5F585-C0A0-4BE3-9C49-E8B2C7216352}" type="datetimeFigureOut">
              <a:rPr lang="en-US" smtClean="0"/>
              <a:pPr/>
              <a:t>8/14/20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E530B-BECC-4F2D-8746-69F9494D1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6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DA208C-0688-451A-BF7D-CB40AAA901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41A66-284C-4A22-A49E-DC0CACB3BC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4B6D9-72D8-48FE-89F1-8A6E90EFC9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45742-A09E-4108-97F0-EC14CBAB3D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853BE-A1DA-4E80-A1E7-8B16AD483E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6DA7B-245A-4581-9C64-12541CBEEE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BA80E-3BFD-472F-AE02-49E3938DE3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E657D-427E-49A8-AE2B-0149598725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A6922-3B73-47B7-AFF6-98D87648B9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85FAF-C9CB-4BC9-9447-470DEB033C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0799C-F568-49FA-B969-71232FD780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r>
              <a:rPr lang="en-US" altLang="en-US"/>
              <a:t>© Kenneth A. Reinert, Cambridge University Press 2012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244241F1-C488-4FAA-B18B-3106F568F33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17: Flexible Exchange Rates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Introduction to International Economics: New Perspectives on the World Economy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Capital Inflows and the Peso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0785"/>
            <a:ext cx="3633019" cy="4530725"/>
          </a:xfrm>
        </p:spPr>
        <p:txBody>
          <a:bodyPr/>
          <a:lstStyle/>
          <a:p>
            <a:r>
              <a:rPr lang="en-US" sz="1800" dirty="0"/>
              <a:t>We can use the trade-based model of Figure 17.4 to analyze </a:t>
            </a: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</a:rPr>
              <a:t>capital inflows </a:t>
            </a:r>
            <a:r>
              <a:rPr lang="en-US" sz="1800" dirty="0"/>
              <a:t>in Figure 15.4</a:t>
            </a:r>
            <a:endParaRPr lang="en-US" sz="1800" i="1" dirty="0"/>
          </a:p>
          <a:p>
            <a:r>
              <a:rPr lang="en-US" sz="1800" dirty="0"/>
              <a:t>An inflow of capital in the form of foreign savings shifts the </a:t>
            </a:r>
            <a:r>
              <a:rPr lang="en-US" sz="1800" i="1" dirty="0"/>
              <a:t>S</a:t>
            </a:r>
            <a:r>
              <a:rPr lang="en-US" sz="1800" i="1" baseline="-25000" dirty="0"/>
              <a:t>F</a:t>
            </a:r>
            <a:r>
              <a:rPr lang="en-US" sz="1800" dirty="0"/>
              <a:t> curve to the right</a:t>
            </a:r>
          </a:p>
          <a:p>
            <a:r>
              <a:rPr lang="en-US" sz="1800" dirty="0"/>
              <a:t>This causes an excess demand for pesos at </a:t>
            </a:r>
            <a:r>
              <a:rPr lang="en-US" sz="1800" i="1" dirty="0"/>
              <a:t>1/e</a:t>
            </a:r>
            <a:r>
              <a:rPr lang="en-US" sz="1800" i="1" baseline="-25000" dirty="0"/>
              <a:t>0</a:t>
            </a:r>
          </a:p>
          <a:p>
            <a:r>
              <a:rPr lang="en-US" sz="1800" dirty="0"/>
              <a:t>The value of the peso will begin to increase towards </a:t>
            </a:r>
            <a:r>
              <a:rPr lang="en-US" sz="1800" i="1" dirty="0"/>
              <a:t>1/e</a:t>
            </a:r>
            <a:r>
              <a:rPr lang="en-US" sz="1800" i="1" baseline="-25000" dirty="0"/>
              <a:t>1</a:t>
            </a:r>
          </a:p>
          <a:p>
            <a:r>
              <a:rPr lang="en-US" sz="1800" dirty="0"/>
              <a:t>That is, there will be an appreciation of the peso 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800" dirty="0"/>
              <a:t>The trade deficit will expand along the </a:t>
            </a:r>
            <a:r>
              <a:rPr lang="en-US" sz="1400" i="1" dirty="0"/>
              <a:t>(Z - E)</a:t>
            </a:r>
            <a:r>
              <a:rPr lang="en-US" sz="1800" dirty="0"/>
              <a:t> graph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5" name="Picture 2" descr="D:\Upload_Haripriya\05-07-2020\reinert\JPEG\Kenneth A. Reinert_Chapter17\Kenneth A. Reinert_fig. 17_5.jpg">
            <a:extLst>
              <a:ext uri="{FF2B5EF4-FFF2-40B4-BE49-F238E27FC236}">
                <a16:creationId xmlns:a16="http://schemas.microsoft.com/office/drawing/2014/main" id="{248010CC-D54C-D14F-892C-ED895BE9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67" y="1838325"/>
            <a:ext cx="48990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0D27B4-5D91-3D4C-A4BB-7B7995A8431C}"/>
              </a:ext>
            </a:extLst>
          </p:cNvPr>
          <p:cNvSpPr/>
          <p:nvPr/>
        </p:nvSpPr>
        <p:spPr>
          <a:xfrm>
            <a:off x="4090219" y="526442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pitchFamily="2" charset="0"/>
              </a:rPr>
              <a:t>Figure 17.5 Capital inflows and the peso market</a:t>
            </a:r>
            <a:endParaRPr lang="en-US" sz="1600" dirty="0">
              <a:solidFill>
                <a:schemeClr val="tx2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65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An Assets-Based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Views foreign currency transactions as arising from the buying and selling of foreign-currency-denominated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assets</a:t>
            </a:r>
            <a:r>
              <a:rPr lang="en-US" sz="2400" dirty="0"/>
              <a:t>, rather than from trade flows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Focuses on foreign savings rather than on trade deficit in the </a:t>
            </a:r>
            <a:r>
              <a:rPr lang="en-US" sz="2000" i="1" dirty="0"/>
              <a:t>S</a:t>
            </a:r>
            <a:r>
              <a:rPr lang="en-US" sz="2000" i="1" baseline="-25000" dirty="0"/>
              <a:t>F</a:t>
            </a:r>
            <a:r>
              <a:rPr lang="en-US" sz="2000" i="1" dirty="0"/>
              <a:t> = Z - E </a:t>
            </a:r>
            <a:r>
              <a:rPr lang="en-US" sz="2000" dirty="0"/>
              <a:t>relationship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Pretend you are a Mexican investor, deciding upon the allocation of your wealth portfolio between two assets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peso-denominated asset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dollar-denominated asset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Assume both assets to be open-ended mutual funds with fixed domestic-currency prices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You will allocate your portfolio with an eye to rates of return of alternative assets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2670673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An Assets-Based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600" dirty="0"/>
                  <a:t>In the case of peso-denominated assets, return you obtain is the </a:t>
                </a:r>
                <a:r>
                  <a:rPr lang="en-US" sz="2600" dirty="0">
                    <a:solidFill>
                      <a:schemeClr val="accent5">
                        <a:lumMod val="50000"/>
                      </a:schemeClr>
                    </a:solidFill>
                  </a:rPr>
                  <a:t>interest rate</a:t>
                </a:r>
                <a:r>
                  <a:rPr lang="en-US" sz="2600" dirty="0"/>
                  <a:t>, or </a:t>
                </a:r>
                <a:r>
                  <a:rPr lang="en-US" sz="2600" i="1" dirty="0" err="1"/>
                  <a:t>r</a:t>
                </a:r>
                <a:r>
                  <a:rPr lang="en-US" sz="2600" i="1" baseline="-25000" dirty="0" err="1"/>
                  <a:t>M</a:t>
                </a:r>
                <a:endParaRPr lang="en-US" sz="2600" i="1" dirty="0"/>
              </a:p>
              <a:p>
                <a:pPr lvl="1">
                  <a:lnSpc>
                    <a:spcPct val="90000"/>
                  </a:lnSpc>
                </a:pPr>
                <a:r>
                  <a:rPr lang="en-US" sz="2200" dirty="0"/>
                  <a:t>Total expected return on the peso-denominated asset is </a:t>
                </a: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𝑀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>
                  <a:lnSpc>
                    <a:spcPct val="90000"/>
                  </a:lnSpc>
                </a:pPr>
                <a:r>
                  <a:rPr lang="en-US" sz="2600" dirty="0"/>
                  <a:t>Since you are a Mexican investor, dollar-denominated assets are a bit more complicated—you must consider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200" dirty="0"/>
                  <a:t>The interest rate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𝑈𝑆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200" dirty="0"/>
                  <a:t>The exchange rate</a:t>
                </a:r>
              </a:p>
              <a:p>
                <a:pPr>
                  <a:lnSpc>
                    <a:spcPct val="90000"/>
                  </a:lnSpc>
                </a:pPr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1955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413923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An Assets-Based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Suppose that the initial exchange rate is </a:t>
            </a:r>
            <a:r>
              <a:rPr lang="en-US" sz="2600" i="1" dirty="0"/>
              <a:t>e</a:t>
            </a:r>
            <a:r>
              <a:rPr lang="en-US" sz="2600" i="1" baseline="-25000" dirty="0"/>
              <a:t>1 </a:t>
            </a:r>
            <a:r>
              <a:rPr lang="en-US" sz="2600" i="1" dirty="0"/>
              <a:t>= 1.0</a:t>
            </a:r>
            <a:endParaRPr lang="en-US" sz="2600" dirty="0"/>
          </a:p>
          <a:p>
            <a:pPr lvl="1"/>
            <a:r>
              <a:rPr lang="en-US" sz="2200" dirty="0"/>
              <a:t>At this exchange rate, you purchase a dollar-denominated asset worth $1,000 and therefore 1,000 pesos </a:t>
            </a:r>
          </a:p>
          <a:p>
            <a:r>
              <a:rPr lang="en-US" sz="2600" dirty="0"/>
              <a:t>Suppose that the peso depreciates so that the new exchange rate is </a:t>
            </a:r>
            <a:r>
              <a:rPr lang="en-US" sz="2600" i="1" dirty="0"/>
              <a:t>e</a:t>
            </a:r>
            <a:r>
              <a:rPr lang="en-US" sz="2600" i="1" baseline="-25000" dirty="0"/>
              <a:t>2</a:t>
            </a:r>
            <a:r>
              <a:rPr lang="en-US" sz="2600" i="1" dirty="0"/>
              <a:t>= 1.1</a:t>
            </a:r>
            <a:endParaRPr lang="en-US" sz="2600" dirty="0"/>
          </a:p>
          <a:p>
            <a:pPr lvl="1"/>
            <a:r>
              <a:rPr lang="en-US" sz="2200" dirty="0"/>
              <a:t>The $1,000 asset has increased in value to 1,100 pesos </a:t>
            </a:r>
          </a:p>
          <a:p>
            <a:r>
              <a:rPr lang="en-US" sz="2600" dirty="0">
                <a:sym typeface="Wingdings" pitchFamily="2" charset="2"/>
              </a:rPr>
              <a:t> </a:t>
            </a:r>
            <a:r>
              <a:rPr lang="en-US" sz="2600" dirty="0"/>
              <a:t>Depreciation of the peso causes a </a:t>
            </a:r>
            <a:r>
              <a:rPr lang="en-US" sz="2600" i="1" dirty="0">
                <a:solidFill>
                  <a:schemeClr val="accent5">
                    <a:lumMod val="50000"/>
                  </a:schemeClr>
                </a:solidFill>
              </a:rPr>
              <a:t>capital gain </a:t>
            </a:r>
            <a:r>
              <a:rPr lang="en-US" sz="2600" dirty="0"/>
              <a:t>on the dollar-denominated asset in peso terms</a:t>
            </a:r>
            <a:endParaRPr lang="en-US" sz="2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199289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An Assets-Based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At any point in time, you have your expectation of what exchange rate will be in the future, or </a:t>
            </a:r>
            <a:r>
              <a:rPr lang="en-US" sz="2600" i="1" dirty="0" err="1"/>
              <a:t>e</a:t>
            </a:r>
            <a:r>
              <a:rPr lang="en-US" sz="2600" i="1" baseline="30000" dirty="0" err="1"/>
              <a:t>e</a:t>
            </a:r>
            <a:endParaRPr lang="en-US" sz="2600" i="1" dirty="0"/>
          </a:p>
          <a:p>
            <a:pPr>
              <a:lnSpc>
                <a:spcPct val="90000"/>
              </a:lnSpc>
            </a:pPr>
            <a:r>
              <a:rPr lang="en-US" sz="2600" dirty="0"/>
              <a:t>Your </a:t>
            </a:r>
            <a:r>
              <a:rPr lang="en-US" sz="2600" i="1" dirty="0">
                <a:solidFill>
                  <a:schemeClr val="accent5">
                    <a:lumMod val="50000"/>
                  </a:schemeClr>
                </a:solidFill>
              </a:rPr>
              <a:t>expected rate of depreciation </a:t>
            </a:r>
            <a:r>
              <a:rPr lang="en-US" sz="2600" dirty="0"/>
              <a:t>of the peso is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Your </a:t>
            </a:r>
            <a:r>
              <a:rPr lang="en-US" sz="2600" i="1" dirty="0">
                <a:solidFill>
                  <a:schemeClr val="accent5">
                    <a:lumMod val="50000"/>
                  </a:schemeClr>
                </a:solidFill>
              </a:rPr>
              <a:t>expected total rate of return </a:t>
            </a:r>
            <a:r>
              <a:rPr lang="en-US" sz="2600" i="1" dirty="0"/>
              <a:t>on dollar-denominated assets </a:t>
            </a:r>
            <a:r>
              <a:rPr lang="en-US" sz="2600" dirty="0"/>
              <a:t>is the sum of the interest rate and the expected rate of depreciation of the peso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endParaRPr lang="en-US" sz="2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499982"/>
              </p:ext>
            </p:extLst>
          </p:nvPr>
        </p:nvGraphicFramePr>
        <p:xfrm>
          <a:off x="1905000" y="2819401"/>
          <a:ext cx="1225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3" imgW="533169" imgH="418918" progId="Equation.3">
                  <p:embed/>
                </p:oleObj>
              </mc:Choice>
              <mc:Fallback>
                <p:oleObj name="Equation" r:id="rId3" imgW="533169" imgH="41891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19401"/>
                        <a:ext cx="12255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407416"/>
              </p:ext>
            </p:extLst>
          </p:nvPr>
        </p:nvGraphicFramePr>
        <p:xfrm>
          <a:off x="1143000" y="4953000"/>
          <a:ext cx="25146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Equation" r:id="rId5" imgW="1270000" imgH="419100" progId="Equation.3">
                  <p:embed/>
                </p:oleObj>
              </mc:Choice>
              <mc:Fallback>
                <p:oleObj name="Equation" r:id="rId5" imgW="12700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953000"/>
                        <a:ext cx="25146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10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 Assets-Based Model-Portfolio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r>
              <a:rPr lang="en-US" sz="2400" dirty="0"/>
              <a:t>Suppose the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expected total rate of return </a:t>
            </a:r>
            <a:r>
              <a:rPr lang="en-US" sz="2400" dirty="0"/>
              <a:t>on peso-denominated assets exceeds the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expected total rate of return </a:t>
            </a:r>
            <a:r>
              <a:rPr lang="en-US" sz="2400" dirty="0"/>
              <a:t>on dollar-denominated assets</a:t>
            </a:r>
          </a:p>
          <a:p>
            <a:pPr lvl="1"/>
            <a:r>
              <a:rPr lang="en-US" sz="2000" dirty="0"/>
              <a:t>You reallocate your portfolio towards peso-denominated assets, selling dollars and buying pesos</a:t>
            </a:r>
          </a:p>
          <a:p>
            <a:r>
              <a:rPr lang="en-US" sz="2400" dirty="0"/>
              <a:t>Suppose the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expected total rate of return</a:t>
            </a:r>
            <a:r>
              <a:rPr lang="en-US" sz="2400" dirty="0"/>
              <a:t> on dollar-denominated assets exceeds the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expected total rate of return</a:t>
            </a:r>
            <a:r>
              <a:rPr lang="en-US" sz="2400" dirty="0"/>
              <a:t> on peso-denominated assets</a:t>
            </a:r>
          </a:p>
          <a:p>
            <a:pPr lvl="1"/>
            <a:r>
              <a:rPr lang="en-US" sz="2000" dirty="0"/>
              <a:t>You reallocate your portfolio towards dollar-denominated assets, selling pesos and buying dollars</a:t>
            </a:r>
          </a:p>
          <a:p>
            <a:r>
              <a:rPr lang="en-US" sz="2400" dirty="0"/>
              <a:t>Suppose the expected total rate of return on peso- and dollar-denominated assets are the same</a:t>
            </a:r>
          </a:p>
          <a:p>
            <a:pPr lvl="1"/>
            <a:r>
              <a:rPr lang="en-US" sz="2000" dirty="0"/>
              <a:t>You keep your portfolio as it is</a:t>
            </a:r>
          </a:p>
          <a:p>
            <a:pPr lvl="1"/>
            <a:endParaRPr lang="en-US" sz="2000" dirty="0"/>
          </a:p>
          <a:p>
            <a:pPr marL="0" lvl="1" indent="0">
              <a:buClr>
                <a:schemeClr val="accent1"/>
              </a:buClr>
              <a:buSzPct val="65000"/>
              <a:buNone/>
            </a:pPr>
            <a:endParaRPr lang="en-US" dirty="0"/>
          </a:p>
          <a:p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87535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Interest Rate Parity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683125"/>
              </a:xfrm>
            </p:spPr>
            <p:txBody>
              <a:bodyPr/>
              <a:lstStyle/>
              <a:p>
                <a:r>
                  <a:rPr lang="en-US" sz="2400" dirty="0"/>
                  <a:t>Whenever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𝑈𝑆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400" dirty="0"/>
                  <a:t> are not equal, there will be reason for you to reallocate your portfolio</a:t>
                </a:r>
              </a:p>
              <a:p>
                <a:r>
                  <a:rPr lang="en-US" sz="2400" dirty="0"/>
                  <a:t>Therefore, equilibrium in the foreign exchange market requires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𝑈𝑆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This gives us the </a:t>
                </a:r>
                <a:r>
                  <a:rPr 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interest rate parity condition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400" dirty="0"/>
                  <a:t>Equilibrium in the foreign exchange market requires that the interest rate on peso deposits equals the interest rate on dollar deposits plus the expected rate of peso depreciation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683125"/>
              </a:xfrm>
              <a:blipFill>
                <a:blip r:embed="rId3"/>
                <a:stretch>
                  <a:fillRect l="-309" t="-1081" r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428159"/>
              </p:ext>
            </p:extLst>
          </p:nvPr>
        </p:nvGraphicFramePr>
        <p:xfrm>
          <a:off x="1600200" y="3581400"/>
          <a:ext cx="22860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4" imgW="1168400" imgH="419100" progId="Equation.3">
                  <p:embed/>
                </p:oleObj>
              </mc:Choice>
              <mc:Fallback>
                <p:oleObj name="Equation" r:id="rId4" imgW="11684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81400"/>
                        <a:ext cx="228600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3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Interest Rate Parity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683125"/>
              </a:xfrm>
            </p:spPr>
            <p:txBody>
              <a:bodyPr/>
              <a:lstStyle/>
              <a:p>
                <a:r>
                  <a:rPr lang="en-US" sz="2400" dirty="0"/>
                  <a:t>We are going to consider the interest rate parity condition in terms of the peso market in Figure 17.4</a:t>
                </a:r>
              </a:p>
              <a:p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𝑈𝑆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Then the value of the peso increases or </a:t>
                </a:r>
                <a:r>
                  <a:rPr lang="en-US" sz="2400" i="1" dirty="0"/>
                  <a:t>e</a:t>
                </a:r>
                <a:r>
                  <a:rPr lang="en-US" sz="2400" dirty="0"/>
                  <a:t> falls</a:t>
                </a:r>
              </a:p>
              <a:p>
                <a:pPr lvl="1"/>
                <a:r>
                  <a:rPr lang="en-US" sz="2000" dirty="0"/>
                  <a:t>For a given expected future exchange rate </a:t>
                </a:r>
                <a:r>
                  <a:rPr lang="en-US" sz="2000" i="1" dirty="0" err="1"/>
                  <a:t>e</a:t>
                </a:r>
                <a:r>
                  <a:rPr lang="en-US" sz="2000" i="1" baseline="30000" dirty="0" err="1"/>
                  <a:t>e</a:t>
                </a:r>
                <a:r>
                  <a:rPr lang="en-US" sz="2000" dirty="0"/>
                  <a:t>, as </a:t>
                </a:r>
                <a:r>
                  <a:rPr lang="en-US" sz="2000" i="1" dirty="0"/>
                  <a:t>e</a:t>
                </a:r>
                <a:r>
                  <a:rPr lang="en-US" sz="2000" dirty="0"/>
                  <a:t> falls, the expected future depreciation increases</a:t>
                </a:r>
              </a:p>
              <a:p>
                <a:pPr lvl="1"/>
                <a:r>
                  <a:rPr lang="en-US" sz="2000" dirty="0"/>
                  <a:t>Now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𝑈𝑆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000" dirty="0"/>
                  <a:t> &gt;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𝑀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000" dirty="0"/>
                  <a:t> and investors switch into dollar-denominated assets</a:t>
                </a:r>
              </a:p>
              <a:p>
                <a:pPr lvl="1"/>
                <a:r>
                  <a:rPr lang="en-US" sz="2000" dirty="0"/>
                  <a:t>Foreign savings (</a:t>
                </a:r>
                <a:r>
                  <a:rPr lang="en-US" sz="2000" i="1" dirty="0"/>
                  <a:t>S</a:t>
                </a:r>
                <a:r>
                  <a:rPr lang="en-US" sz="2000" i="1" baseline="-25000" dirty="0"/>
                  <a:t>F </a:t>
                </a:r>
                <a:r>
                  <a:rPr lang="en-US" sz="2000" dirty="0"/>
                  <a:t>) or the asset-based demand for pesos declines</a:t>
                </a:r>
              </a:p>
              <a:p>
                <a:r>
                  <a:rPr lang="en-US" sz="2400" dirty="0"/>
                  <a:t>This gives us the downward-sloping demand curve for pesos in Figure 17.6</a:t>
                </a:r>
              </a:p>
              <a:p>
                <a:endParaRPr lang="en-US" sz="20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683125"/>
              </a:xfrm>
              <a:blipFill>
                <a:blip r:embed="rId2"/>
                <a:stretch>
                  <a:fillRect l="-309" t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2007576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Adjustment in the Peso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987925"/>
          </a:xfrm>
        </p:spPr>
        <p:txBody>
          <a:bodyPr/>
          <a:lstStyle/>
          <a:p>
            <a:r>
              <a:rPr lang="en-US" sz="1800" dirty="0"/>
              <a:t>At </a:t>
            </a:r>
            <a:r>
              <a:rPr lang="en-US" sz="1800" i="1" dirty="0"/>
              <a:t>1/e</a:t>
            </a:r>
            <a:r>
              <a:rPr lang="en-US" sz="1800" i="1" baseline="-25000" dirty="0"/>
              <a:t>1</a:t>
            </a:r>
            <a:r>
              <a:rPr lang="en-US" sz="1800" dirty="0"/>
              <a:t> in Figure 17.6, the supply of pesos exceeds the demand for pesos</a:t>
            </a:r>
          </a:p>
          <a:p>
            <a:pPr lvl="1"/>
            <a:r>
              <a:rPr lang="en-US" sz="1600" dirty="0"/>
              <a:t>The value of the peso falls</a:t>
            </a:r>
          </a:p>
          <a:p>
            <a:pPr lvl="1"/>
            <a:r>
              <a:rPr lang="en-US" sz="1600" dirty="0"/>
              <a:t>The trade deficit falls</a:t>
            </a:r>
          </a:p>
          <a:p>
            <a:pPr lvl="1"/>
            <a:r>
              <a:rPr lang="en-US" sz="1600" dirty="0"/>
              <a:t>Foreign savings increases as the expected rate of depreciation of the peso falls</a:t>
            </a:r>
          </a:p>
          <a:p>
            <a:r>
              <a:rPr lang="en-US" sz="1800" dirty="0"/>
              <a:t>At </a:t>
            </a:r>
            <a:r>
              <a:rPr lang="en-US" sz="1800" i="1" dirty="0"/>
              <a:t>1/e</a:t>
            </a:r>
            <a:r>
              <a:rPr lang="en-US" sz="1800" i="1" baseline="-25000" dirty="0"/>
              <a:t>2</a:t>
            </a:r>
            <a:r>
              <a:rPr lang="en-US" sz="1800" dirty="0"/>
              <a:t>, the demand for pesos exceeds the supply of pesos</a:t>
            </a:r>
          </a:p>
          <a:p>
            <a:pPr lvl="1"/>
            <a:r>
              <a:rPr lang="en-US" sz="1600" dirty="0"/>
              <a:t>The value of the peso rises</a:t>
            </a:r>
          </a:p>
          <a:p>
            <a:pPr lvl="1"/>
            <a:r>
              <a:rPr lang="en-US" sz="1600" dirty="0"/>
              <a:t>The trade deficit increases</a:t>
            </a:r>
          </a:p>
          <a:p>
            <a:pPr lvl="1"/>
            <a:r>
              <a:rPr lang="en-US" sz="1600" dirty="0"/>
              <a:t>Foreign savings deceases as the expected rate of depreciation of the peso rises</a:t>
            </a:r>
          </a:p>
          <a:p>
            <a:r>
              <a:rPr lang="en-US" sz="1800" dirty="0"/>
              <a:t>At </a:t>
            </a:r>
            <a:r>
              <a:rPr lang="en-US" sz="1800" i="1" dirty="0"/>
              <a:t>1/e</a:t>
            </a:r>
            <a:r>
              <a:rPr lang="en-US" sz="1800" i="1" baseline="-25000" dirty="0"/>
              <a:t>0</a:t>
            </a:r>
            <a:r>
              <a:rPr lang="en-US" sz="1800" dirty="0"/>
              <a:t>, the peso market is in equilibrium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5" name="Picture 2" descr="D:\Upload_Haripriya\05-07-2020\reinert\JPEG\Kenneth A. Reinert_Chapter17\Kenneth A. Reinert_fig. 17_6.jpg">
            <a:extLst>
              <a:ext uri="{FF2B5EF4-FFF2-40B4-BE49-F238E27FC236}">
                <a16:creationId xmlns:a16="http://schemas.microsoft.com/office/drawing/2014/main" id="{21EEF493-BAC6-7C4E-A350-BB7D1E457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35113"/>
            <a:ext cx="4306887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B418F4-C470-F844-800C-650512A5DEA6}"/>
              </a:ext>
            </a:extLst>
          </p:cNvPr>
          <p:cNvSpPr txBox="1"/>
          <p:nvPr/>
        </p:nvSpPr>
        <p:spPr>
          <a:xfrm>
            <a:off x="5334001" y="4866968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Figure 17.6 An assets-based view of the peso market</a:t>
            </a:r>
          </a:p>
        </p:txBody>
      </p:sp>
    </p:spTree>
    <p:extLst>
      <p:ext uri="{BB962C8B-B14F-4D97-AF65-F5344CB8AC3E}">
        <p14:creationId xmlns:p14="http://schemas.microsoft.com/office/powerpoint/2010/main" val="3535983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r>
              <a:rPr lang="en-US" sz="3600" dirty="0"/>
              <a:t>Interest Rates and Expectations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657600" cy="4606925"/>
          </a:xfrm>
        </p:spPr>
        <p:txBody>
          <a:bodyPr/>
          <a:lstStyle/>
          <a:p>
            <a:r>
              <a:rPr lang="en-US" sz="2000" dirty="0"/>
              <a:t>In the interest rate parity condition, changes in </a:t>
            </a:r>
            <a:r>
              <a:rPr lang="en-US" sz="2000" i="1" dirty="0"/>
              <a:t> </a:t>
            </a:r>
            <a:r>
              <a:rPr lang="en-US" sz="2000" i="1" dirty="0" err="1"/>
              <a:t>r</a:t>
            </a:r>
            <a:r>
              <a:rPr lang="en-US" sz="2000" i="1" baseline="-25000" dirty="0" err="1"/>
              <a:t>m</a:t>
            </a:r>
            <a:r>
              <a:rPr lang="en-US" sz="2000" i="1" dirty="0"/>
              <a:t> </a:t>
            </a:r>
            <a:r>
              <a:rPr lang="en-US" sz="2000" dirty="0"/>
              <a:t>and</a:t>
            </a:r>
            <a:r>
              <a:rPr lang="en-US" sz="2000" i="1" dirty="0"/>
              <a:t> </a:t>
            </a:r>
            <a:r>
              <a:rPr lang="en-US" sz="2000" i="1" dirty="0" err="1"/>
              <a:t>r</a:t>
            </a:r>
            <a:r>
              <a:rPr lang="en-US" sz="2000" i="1" baseline="-25000" dirty="0" err="1"/>
              <a:t>US</a:t>
            </a:r>
            <a:r>
              <a:rPr lang="en-US" sz="2000" i="1" dirty="0"/>
              <a:t> </a:t>
            </a:r>
            <a:r>
              <a:rPr lang="en-US" sz="2000" dirty="0"/>
              <a:t>shift the demand for peso graph</a:t>
            </a:r>
          </a:p>
          <a:p>
            <a:r>
              <a:rPr lang="en-US" sz="2000" dirty="0"/>
              <a:t>An increase in </a:t>
            </a:r>
            <a:r>
              <a:rPr lang="en-US" sz="2000" i="1" dirty="0" err="1"/>
              <a:t>r</a:t>
            </a:r>
            <a:r>
              <a:rPr lang="en-US" sz="2000" i="1" baseline="-25000" dirty="0" err="1"/>
              <a:t>M</a:t>
            </a:r>
            <a:r>
              <a:rPr lang="en-US" sz="2000" dirty="0"/>
              <a:t> increases the total expected rate of return on peso-denominated assets</a:t>
            </a:r>
          </a:p>
          <a:p>
            <a:pPr lvl="1"/>
            <a:r>
              <a:rPr lang="en-US" sz="1600" dirty="0"/>
              <a:t>The demand curve for pesos shifts to the right and the value of the peso increases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5" name="Picture 2" descr="D:\Upload_Haripriya\05-07-2020\reinert\JPEG\Kenneth A. Reinert_Chapter17\Kenneth A. Reinert_fig. 17_7.jpg">
            <a:extLst>
              <a:ext uri="{FF2B5EF4-FFF2-40B4-BE49-F238E27FC236}">
                <a16:creationId xmlns:a16="http://schemas.microsoft.com/office/drawing/2014/main" id="{BFBAB2DE-C250-ED47-8C22-3C2943A0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90662"/>
            <a:ext cx="4572000" cy="360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75558A-0E33-A148-8FE9-C5129164CB03}"/>
              </a:ext>
            </a:extLst>
          </p:cNvPr>
          <p:cNvSpPr txBox="1"/>
          <p:nvPr/>
        </p:nvSpPr>
        <p:spPr>
          <a:xfrm>
            <a:off x="5176685" y="5220928"/>
            <a:ext cx="351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Figure 17.7 Interest rates and the peso market</a:t>
            </a:r>
          </a:p>
        </p:txBody>
      </p:sp>
    </p:spTree>
    <p:extLst>
      <p:ext uri="{BB962C8B-B14F-4D97-AF65-F5344CB8AC3E}">
        <p14:creationId xmlns:p14="http://schemas.microsoft.com/office/powerpoint/2010/main" val="347450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Analytical Elements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Countries</a:t>
            </a:r>
          </a:p>
          <a:p>
            <a:r>
              <a:rPr lang="en-US" dirty="0"/>
              <a:t>Currencies</a:t>
            </a:r>
          </a:p>
          <a:p>
            <a:r>
              <a:rPr lang="en-US" dirty="0"/>
              <a:t>Financial assets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r>
              <a:rPr lang="en-US" sz="3600" dirty="0"/>
              <a:t>Interest Rates and Expectations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962400" cy="4987925"/>
          </a:xfrm>
        </p:spPr>
        <p:txBody>
          <a:bodyPr/>
          <a:lstStyle/>
          <a:p>
            <a:r>
              <a:rPr lang="en-US" sz="2000" dirty="0"/>
              <a:t>An increase in </a:t>
            </a:r>
            <a:r>
              <a:rPr lang="en-US" sz="2000" i="1" dirty="0" err="1"/>
              <a:t>r</a:t>
            </a:r>
            <a:r>
              <a:rPr lang="en-US" sz="2000" i="1" baseline="-25000" dirty="0" err="1"/>
              <a:t>US</a:t>
            </a:r>
            <a:r>
              <a:rPr lang="en-US" sz="2000" dirty="0"/>
              <a:t> increases the total expected rate of return on dollar-denominated assets</a:t>
            </a:r>
          </a:p>
          <a:p>
            <a:pPr lvl="1"/>
            <a:r>
              <a:rPr lang="en-US" sz="1600" dirty="0"/>
              <a:t>The demand curve for pesos shifts to the left and the value of the peso decreases</a:t>
            </a:r>
          </a:p>
          <a:p>
            <a:r>
              <a:rPr lang="en-US" sz="2000" dirty="0"/>
              <a:t>An increase in </a:t>
            </a:r>
            <a:r>
              <a:rPr lang="en-US" sz="2000" i="1" dirty="0" err="1"/>
              <a:t>e</a:t>
            </a:r>
            <a:r>
              <a:rPr lang="en-US" sz="2000" i="1" baseline="30000" dirty="0" err="1"/>
              <a:t>e</a:t>
            </a:r>
            <a:r>
              <a:rPr lang="en-US" sz="2000" dirty="0"/>
              <a:t> increases the total expected rate of return on dollar-denominated assets</a:t>
            </a:r>
          </a:p>
          <a:p>
            <a:pPr lvl="1"/>
            <a:r>
              <a:rPr lang="en-US" sz="1600" dirty="0"/>
              <a:t>The demand curve for pesos shifts to the left and the value of the peso decreases</a:t>
            </a:r>
          </a:p>
          <a:p>
            <a:pPr lvl="1"/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5" name="Picture 2" descr="D:\Upload_Haripriya\05-07-2020\reinert\JPEG\Kenneth A. Reinert_Chapter17\Kenneth A. Reinert_fig. 17_7.jpg">
            <a:extLst>
              <a:ext uri="{FF2B5EF4-FFF2-40B4-BE49-F238E27FC236}">
                <a16:creationId xmlns:a16="http://schemas.microsoft.com/office/drawing/2014/main" id="{BFBAB2DE-C250-ED47-8C22-3C2943A0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49" y="1412875"/>
            <a:ext cx="4448651" cy="351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75558A-0E33-A148-8FE9-C5129164CB03}"/>
              </a:ext>
            </a:extLst>
          </p:cNvPr>
          <p:cNvSpPr txBox="1"/>
          <p:nvPr/>
        </p:nvSpPr>
        <p:spPr>
          <a:xfrm>
            <a:off x="5176685" y="5220928"/>
            <a:ext cx="351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Figure 17.7 Interest rates and the peso market</a:t>
            </a:r>
          </a:p>
        </p:txBody>
      </p:sp>
    </p:spTree>
    <p:extLst>
      <p:ext uri="{BB962C8B-B14F-4D97-AF65-F5344CB8AC3E}">
        <p14:creationId xmlns:p14="http://schemas.microsoft.com/office/powerpoint/2010/main" val="1327938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Table 17.2: Changes in Currency Markets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723780"/>
              </p:ext>
            </p:extLst>
          </p:nvPr>
        </p:nvGraphicFramePr>
        <p:xfrm>
          <a:off x="457200" y="1600200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Effect on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/>
                        <a:t>curve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Effect on value of home currency (</a:t>
                      </a:r>
                      <a:r>
                        <a:rPr lang="en-US" i="1" dirty="0"/>
                        <a:t>1/e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Increase</a:t>
                      </a:r>
                      <a:r>
                        <a:rPr lang="en-US" baseline="0" dirty="0"/>
                        <a:t> in home-country interest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Shifts to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Appreciation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Increase in foreign-country interest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Shifts to 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Depreciation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Increase in expected future home-country exchange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Shifts to 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Decreases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Depreciation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704282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Covered vs. Uncovered Interest Rate 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5525"/>
              </a:xfrm>
            </p:spPr>
            <p:txBody>
              <a:bodyPr/>
              <a:lstStyle/>
              <a:p>
                <a:r>
                  <a:rPr lang="en-US" sz="2400" dirty="0"/>
                  <a:t>The interest rate parity condition comes in two varieties, expressed here in terms of home (H) and foreign (F)</a:t>
                </a:r>
              </a:p>
              <a:p>
                <a:r>
                  <a:rPr lang="en-US" sz="2400" i="1" dirty="0">
                    <a:solidFill>
                      <a:schemeClr val="accent5">
                        <a:lumMod val="50000"/>
                      </a:schemeClr>
                    </a:solidFill>
                  </a:rPr>
                  <a:t>Uncovered interest rate parity 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(UIP)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𝑒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400" i="1" dirty="0">
                    <a:solidFill>
                      <a:schemeClr val="accent5">
                        <a:lumMod val="50000"/>
                      </a:schemeClr>
                    </a:solidFill>
                  </a:rPr>
                  <a:t>Covered interest rate parity 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(CIP)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𝑓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400" dirty="0"/>
                  <a:t>CIP is considered to hold more or less exactly, since traders make use of </a:t>
                </a:r>
                <a:r>
                  <a:rPr lang="en-US" sz="2400" i="1" dirty="0"/>
                  <a:t>forward rates </a:t>
                </a:r>
                <a:r>
                  <a:rPr lang="en-US" sz="2400" dirty="0"/>
                  <a:t>(</a:t>
                </a:r>
                <a:r>
                  <a:rPr lang="en-US" sz="2400" i="1" dirty="0" err="1"/>
                  <a:t>e</a:t>
                </a:r>
                <a:r>
                  <a:rPr lang="en-US" sz="2400" i="1" baseline="30000" dirty="0" err="1"/>
                  <a:t>f</a:t>
                </a:r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The empirical question is whether UIP also holds or whether expected rates (</a:t>
                </a:r>
                <a:r>
                  <a:rPr lang="en-US" sz="2400" i="1" dirty="0" err="1"/>
                  <a:t>e</a:t>
                </a:r>
                <a:r>
                  <a:rPr lang="en-US" sz="2400" i="1" baseline="30000" dirty="0" err="1"/>
                  <a:t>e</a:t>
                </a:r>
                <a:r>
                  <a:rPr lang="en-US" sz="2400" dirty="0"/>
                  <a:t>) are equal to forward rates (</a:t>
                </a:r>
                <a:r>
                  <a:rPr lang="en-US" sz="2400" i="1" dirty="0" err="1"/>
                  <a:t>e</a:t>
                </a:r>
                <a:r>
                  <a:rPr lang="en-US" sz="2400" i="1" baseline="30000" dirty="0" err="1"/>
                  <a:t>f</a:t>
                </a:r>
                <a:r>
                  <a:rPr lang="en-US" sz="2400" dirty="0"/>
                  <a:t>)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5525"/>
              </a:xfrm>
              <a:blipFill>
                <a:blip r:embed="rId2"/>
                <a:stretch>
                  <a:fillRect l="-309" t="-1047" b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2679649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Appendix 17.1:</a:t>
            </a:r>
            <a:br>
              <a:rPr lang="en-US" sz="3600" dirty="0"/>
            </a:br>
            <a:r>
              <a:rPr lang="en-US" sz="3600" dirty="0"/>
              <a:t>Monetary Policies and the Nominal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454525"/>
              </a:xfrm>
            </p:spPr>
            <p:txBody>
              <a:bodyPr/>
              <a:lstStyle/>
              <a:p>
                <a:r>
                  <a:rPr lang="en-US" sz="2400" dirty="0"/>
                  <a:t>We can analyze the influence of monetary polices on short term nominal exchange rates using the Keynesian theory of money demand</a:t>
                </a:r>
              </a:p>
              <a:p>
                <a:r>
                  <a:rPr lang="en-US" sz="2400" dirty="0"/>
                  <a:t>The money demand function is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400" dirty="0"/>
                  <a:t>Money demand is positively related to income (</a:t>
                </a:r>
                <a:r>
                  <a:rPr lang="en-US" sz="2400" i="1" dirty="0"/>
                  <a:t>Y</a:t>
                </a:r>
                <a:r>
                  <a:rPr lang="en-US" sz="2400" dirty="0"/>
                  <a:t>) </a:t>
                </a:r>
              </a:p>
              <a:p>
                <a:pPr lvl="1"/>
                <a:r>
                  <a:rPr lang="en-US" sz="2000" dirty="0"/>
                  <a:t>The greater is </a:t>
                </a:r>
                <a:r>
                  <a:rPr lang="en-US" sz="2000" i="1" dirty="0"/>
                  <a:t>Y</a:t>
                </a:r>
                <a:r>
                  <a:rPr lang="en-US" sz="2000" dirty="0"/>
                  <a:t>, the greater the transactions demand for money</a:t>
                </a:r>
              </a:p>
              <a:p>
                <a:r>
                  <a:rPr lang="en-US" sz="2400" dirty="0"/>
                  <a:t>Money demand is negatively related to the interest rate (</a:t>
                </a:r>
                <a:r>
                  <a:rPr lang="en-US" sz="2400" i="1" dirty="0"/>
                  <a:t>r</a:t>
                </a:r>
                <a:r>
                  <a:rPr lang="en-US" sz="2400" dirty="0"/>
                  <a:t>)</a:t>
                </a:r>
              </a:p>
              <a:p>
                <a:pPr lvl="1"/>
                <a:r>
                  <a:rPr lang="en-US" sz="2000" dirty="0"/>
                  <a:t>The greater is </a:t>
                </a:r>
                <a:r>
                  <a:rPr lang="en-US" sz="2000" i="1" dirty="0"/>
                  <a:t>r</a:t>
                </a:r>
                <a:r>
                  <a:rPr lang="en-US" sz="2000" dirty="0"/>
                  <a:t>, the greater is the opportunity cost of holding money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454525"/>
              </a:xfrm>
              <a:blipFill>
                <a:blip r:embed="rId2"/>
                <a:stretch>
                  <a:fillRect l="-309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2400292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Appendix 17.1:</a:t>
            </a:r>
            <a:br>
              <a:rPr lang="en-US" sz="4000" dirty="0"/>
            </a:br>
            <a:r>
              <a:rPr lang="en-US" sz="4000" dirty="0"/>
              <a:t>Monetary Policies and the Nominal Rate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assume that money supply (</a:t>
            </a:r>
            <a:r>
              <a:rPr lang="en-US" sz="2400" i="1" dirty="0"/>
              <a:t>M</a:t>
            </a:r>
            <a:r>
              <a:rPr lang="en-US" sz="2400" i="1" baseline="30000" dirty="0"/>
              <a:t>S</a:t>
            </a:r>
            <a:r>
              <a:rPr lang="en-US" sz="2400" dirty="0"/>
              <a:t>) is set by the central bank or treasury</a:t>
            </a:r>
          </a:p>
          <a:p>
            <a:r>
              <a:rPr lang="en-US" sz="2400" dirty="0"/>
              <a:t>Money demand and money supply are represented in Figure 17.8</a:t>
            </a:r>
          </a:p>
          <a:p>
            <a:r>
              <a:rPr lang="en-US" sz="2400" dirty="0"/>
              <a:t>An increase in money supply (an expansionary monetary policy) lowers the interest rate as in Figure 17.9</a:t>
            </a:r>
          </a:p>
          <a:p>
            <a:pPr lvl="1"/>
            <a:r>
              <a:rPr lang="en-US" sz="2000" dirty="0"/>
              <a:t>The interest rate falls to increase the demand for money and remove the initial excess supply of money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3093191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Figure 17.8: The Money Market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7" name="Picture 2" descr="D:\Upload_Haripriya\05-07-2020\reinert\JPEG\Kenneth A. Reinert_Chapter17\Kenneth A. Reinert_fig. 17_8.jpg">
            <a:extLst>
              <a:ext uri="{FF2B5EF4-FFF2-40B4-BE49-F238E27FC236}">
                <a16:creationId xmlns:a16="http://schemas.microsoft.com/office/drawing/2014/main" id="{32F2A841-EF4B-F84D-A610-27CBF8AC57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03" y="1449593"/>
            <a:ext cx="4899394" cy="439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312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Figure 17.9: An Expansionary Monetary Policy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7" name="Picture 2" descr="D:\Upload_Haripriya\05-07-2020\reinert\JPEG\Kenneth A. Reinert_Chapter17\Kenneth A. Reinert_fig. 17_9.jpg">
            <a:extLst>
              <a:ext uri="{FF2B5EF4-FFF2-40B4-BE49-F238E27FC236}">
                <a16:creationId xmlns:a16="http://schemas.microsoft.com/office/drawing/2014/main" id="{963530AD-1695-8C4B-9E7B-9ABA75B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7" y="1752600"/>
            <a:ext cx="4467225" cy="422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653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Appendix 17.1:</a:t>
            </a:r>
            <a:br>
              <a:rPr lang="en-US" sz="3600" dirty="0"/>
            </a:br>
            <a:r>
              <a:rPr lang="en-US" sz="3600" dirty="0"/>
              <a:t>Monetary Policies and the Nominal Rate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order to analyze the effect of monetary policies on nominal exchange rates, we combine our assets-based diagram (Figure 17.6) with money market diagrams for Mexico and the United States</a:t>
            </a:r>
          </a:p>
          <a:p>
            <a:r>
              <a:rPr lang="en-US" sz="2400" dirty="0"/>
              <a:t>This is done in Figure 17.10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3921794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AE2D1-181F-FF4A-AD5A-6B0B45EC2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702"/>
            <a:ext cx="4114800" cy="4530725"/>
          </a:xfrm>
        </p:spPr>
        <p:txBody>
          <a:bodyPr/>
          <a:lstStyle/>
          <a:p>
            <a:r>
              <a:rPr lang="en-US" sz="2000" dirty="0"/>
              <a:t>The top diagram depicts the equilibrium in the US money market, which determines the interest rate on the dollar</a:t>
            </a:r>
          </a:p>
          <a:p>
            <a:r>
              <a:rPr lang="en-US" sz="2000" dirty="0"/>
              <a:t>The bottom diagram depicts the equilibrium in the Mexican money market, which determines the interest rate on the peso </a:t>
            </a:r>
          </a:p>
          <a:p>
            <a:r>
              <a:rPr lang="en-US" sz="2000" dirty="0"/>
              <a:t>The middle diagram determines the exchange rate</a:t>
            </a:r>
          </a:p>
        </p:txBody>
      </p:sp>
      <p:pic>
        <p:nvPicPr>
          <p:cNvPr id="7" name="Picture 2" descr="D:\Upload_Haripriya\05-07-2020\reinert\JPEG\Kenneth A. Reinert_Chapter17\Kenneth A. Reinert_fig. 17_10.jpg">
            <a:extLst>
              <a:ext uri="{FF2B5EF4-FFF2-40B4-BE49-F238E27FC236}">
                <a16:creationId xmlns:a16="http://schemas.microsoft.com/office/drawing/2014/main" id="{5C0ABD8A-872D-B043-9EC3-AA208E5F9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200400" cy="574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DB1DC2-5116-7F4D-A34E-C89207482316}"/>
              </a:ext>
            </a:extLst>
          </p:cNvPr>
          <p:cNvSpPr txBox="1"/>
          <p:nvPr/>
        </p:nvSpPr>
        <p:spPr>
          <a:xfrm>
            <a:off x="1297859" y="5286650"/>
            <a:ext cx="342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17.10: Money Markets and Exchange Rate Determination</a:t>
            </a:r>
          </a:p>
        </p:txBody>
      </p:sp>
    </p:spTree>
    <p:extLst>
      <p:ext uri="{BB962C8B-B14F-4D97-AF65-F5344CB8AC3E}">
        <p14:creationId xmlns:p14="http://schemas.microsoft.com/office/powerpoint/2010/main" val="4164241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4572000" cy="1139825"/>
          </a:xfrm>
        </p:spPr>
        <p:txBody>
          <a:bodyPr/>
          <a:lstStyle/>
          <a:p>
            <a:r>
              <a:rPr lang="en-US" sz="2800" dirty="0"/>
              <a:t>Expansionary Monetary Policy in Mexico (Home Country)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178"/>
            <a:ext cx="4267200" cy="4530725"/>
          </a:xfrm>
        </p:spPr>
        <p:txBody>
          <a:bodyPr/>
          <a:lstStyle/>
          <a:p>
            <a:r>
              <a:rPr lang="en-US" sz="1600" dirty="0"/>
              <a:t>In the Mexican money market diagram, the increase in the money supply causes an excess supply of pesos and a fall of </a:t>
            </a:r>
            <a:r>
              <a:rPr lang="en-US" sz="1600" i="1" dirty="0" err="1"/>
              <a:t>r</a:t>
            </a:r>
            <a:r>
              <a:rPr lang="en-US" sz="1600" i="1" baseline="-25000" dirty="0" err="1"/>
              <a:t>M</a:t>
            </a:r>
            <a:endParaRPr lang="en-US" sz="1600" dirty="0"/>
          </a:p>
          <a:p>
            <a:r>
              <a:rPr lang="en-US" sz="1600" dirty="0"/>
              <a:t>The lower </a:t>
            </a:r>
            <a:r>
              <a:rPr lang="en-US" sz="1600" i="1" dirty="0" err="1"/>
              <a:t>r</a:t>
            </a:r>
            <a:r>
              <a:rPr lang="en-US" sz="1600" i="1" baseline="-25000" dirty="0" err="1"/>
              <a:t>M</a:t>
            </a:r>
            <a:r>
              <a:rPr lang="en-US" sz="1600" i="1" baseline="-25000" dirty="0"/>
              <a:t> </a:t>
            </a:r>
            <a:r>
              <a:rPr lang="en-US" sz="1600" dirty="0"/>
              <a:t>means that the expected total rate of return on peso-denominated assets is now less than the expected total rate of return on dollar-denominated assets</a:t>
            </a:r>
          </a:p>
          <a:p>
            <a:r>
              <a:rPr lang="en-US" sz="1600" dirty="0"/>
              <a:t>Investors sell pesos and buy dollars, which causes the demand for pesos graph to move to the left </a:t>
            </a:r>
          </a:p>
          <a:p>
            <a:r>
              <a:rPr lang="en-US" sz="1600" dirty="0"/>
              <a:t>As a result of this decrease in the demand for pesos, the value of the peso falls </a:t>
            </a:r>
          </a:p>
          <a:p>
            <a:r>
              <a:rPr lang="en-US" sz="1600" dirty="0"/>
              <a:t>In other words, there is a </a:t>
            </a: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  <a:t>depreciation</a:t>
            </a:r>
            <a:r>
              <a:rPr lang="en-US" sz="1600" dirty="0"/>
              <a:t> of the Mexican peso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5" name="Picture 2" descr="D:\Upload_Haripriya\05-07-2020\reinert\JPEG\Kenneth A. Reinert_Chapter17\Kenneth A. Reinert_fig. 17_11.jpg">
            <a:extLst>
              <a:ext uri="{FF2B5EF4-FFF2-40B4-BE49-F238E27FC236}">
                <a16:creationId xmlns:a16="http://schemas.microsoft.com/office/drawing/2014/main" id="{CC80CC52-1979-1641-881A-90EC59E7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3086100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6774C6-D2A1-494E-A193-98F0DB653231}"/>
              </a:ext>
            </a:extLst>
          </p:cNvPr>
          <p:cNvSpPr txBox="1"/>
          <p:nvPr/>
        </p:nvSpPr>
        <p:spPr>
          <a:xfrm>
            <a:off x="3174609" y="5881688"/>
            <a:ext cx="5969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17.11 Expansionary monetary policy in Mexico (the home country)</a:t>
            </a:r>
          </a:p>
        </p:txBody>
      </p:sp>
    </p:spTree>
    <p:extLst>
      <p:ext uri="{BB962C8B-B14F-4D97-AF65-F5344CB8AC3E}">
        <p14:creationId xmlns:p14="http://schemas.microsoft.com/office/powerpoint/2010/main" val="214644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Forces of supply and demand in currency markets determine exchange rate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What makes a flexible exchange rate move one way or another?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This chapter develops a model of how the nominal exchange rate is determined in currency markets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Will first consider a </a:t>
            </a:r>
            <a:r>
              <a:rPr lang="en-US" sz="2600" i="1" dirty="0">
                <a:solidFill>
                  <a:schemeClr val="accent5">
                    <a:lumMod val="50000"/>
                  </a:schemeClr>
                </a:solidFill>
              </a:rPr>
              <a:t>trade-based model 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Nominal exchange rate </a:t>
            </a:r>
            <a:r>
              <a:rPr lang="en-US" sz="2200" dirty="0"/>
              <a:t>is determined by currency transactions arising from imports and exports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Will extend model to account for exchange of assets in an </a:t>
            </a:r>
            <a:r>
              <a:rPr lang="en-US" sz="2600" i="1" dirty="0">
                <a:solidFill>
                  <a:schemeClr val="accent5">
                    <a:lumMod val="50000"/>
                  </a:schemeClr>
                </a:solidFill>
              </a:rPr>
              <a:t>assets-based model</a:t>
            </a:r>
          </a:p>
          <a:p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1343846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4343400" cy="1139825"/>
          </a:xfrm>
        </p:spPr>
        <p:txBody>
          <a:bodyPr/>
          <a:lstStyle/>
          <a:p>
            <a:r>
              <a:rPr lang="en-US" sz="2400" dirty="0"/>
              <a:t>Expansionary Monetary Policy in the United States (Foreign Country)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376"/>
            <a:ext cx="4114800" cy="4530725"/>
          </a:xfrm>
        </p:spPr>
        <p:txBody>
          <a:bodyPr/>
          <a:lstStyle/>
          <a:p>
            <a:r>
              <a:rPr lang="en-US" sz="1600" dirty="0"/>
              <a:t>In the US money market diagram, the increase in the money supply causes an excess supply of </a:t>
            </a:r>
            <a:r>
              <a:rPr lang="en-US" sz="1600" dirty="0" err="1"/>
              <a:t>dollares</a:t>
            </a:r>
            <a:r>
              <a:rPr lang="en-US" sz="1600" dirty="0"/>
              <a:t> and a fall of </a:t>
            </a:r>
            <a:r>
              <a:rPr lang="en-US" sz="1600" i="1" dirty="0" err="1"/>
              <a:t>r</a:t>
            </a:r>
            <a:r>
              <a:rPr lang="en-US" sz="1600" i="1" baseline="-25000" dirty="0" err="1"/>
              <a:t>US</a:t>
            </a:r>
            <a:endParaRPr lang="en-US" sz="1600" dirty="0"/>
          </a:p>
          <a:p>
            <a:r>
              <a:rPr lang="en-US" sz="1600" dirty="0"/>
              <a:t>The lower </a:t>
            </a:r>
            <a:r>
              <a:rPr lang="en-US" sz="1600" i="1" dirty="0" err="1"/>
              <a:t>r</a:t>
            </a:r>
            <a:r>
              <a:rPr lang="en-US" sz="1600" i="1" baseline="-25000" dirty="0" err="1"/>
              <a:t>US</a:t>
            </a:r>
            <a:r>
              <a:rPr lang="en-US" sz="1600" i="1" baseline="-25000" dirty="0"/>
              <a:t> </a:t>
            </a:r>
            <a:r>
              <a:rPr lang="en-US" sz="1600" dirty="0"/>
              <a:t>means that the expected total rate of return on dollar-denominated assets is now less than the expected total rate of return on peso-denominated assets</a:t>
            </a:r>
          </a:p>
          <a:p>
            <a:r>
              <a:rPr lang="en-US" sz="1600" dirty="0"/>
              <a:t>Investors sell dollars and buy pesos, which causes the demand for pesos graph to move to the right</a:t>
            </a:r>
          </a:p>
          <a:p>
            <a:r>
              <a:rPr lang="en-US" sz="1600" dirty="0"/>
              <a:t>As a result of this increase in the demand for pesos, the value of the peso rises </a:t>
            </a:r>
          </a:p>
          <a:p>
            <a:r>
              <a:rPr lang="en-US" sz="1600" dirty="0"/>
              <a:t>In other words, there is an </a:t>
            </a: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  <a:t>appreciation</a:t>
            </a:r>
            <a:r>
              <a:rPr lang="en-US" sz="1600" dirty="0"/>
              <a:t> of the Mexican peso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5" name="Picture 2" descr="D:\Upload_Haripriya\05-07-2020\reinert\JPEG\Kenneth A. Reinert_Chapter17\Kenneth A. Reinert_fig. 17_12.jpg">
            <a:extLst>
              <a:ext uri="{FF2B5EF4-FFF2-40B4-BE49-F238E27FC236}">
                <a16:creationId xmlns:a16="http://schemas.microsoft.com/office/drawing/2014/main" id="{05603A61-1443-1245-8E64-02168413B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5690"/>
            <a:ext cx="325755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2700AA-AEFF-854B-8E2E-01B8BF40FE07}"/>
              </a:ext>
            </a:extLst>
          </p:cNvPr>
          <p:cNvSpPr txBox="1"/>
          <p:nvPr/>
        </p:nvSpPr>
        <p:spPr>
          <a:xfrm>
            <a:off x="3081122" y="5881885"/>
            <a:ext cx="6062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17.12 Expansionary monetary policy in the US (the foreign country)</a:t>
            </a:r>
          </a:p>
        </p:txBody>
      </p:sp>
    </p:spTree>
    <p:extLst>
      <p:ext uri="{BB962C8B-B14F-4D97-AF65-F5344CB8AC3E}">
        <p14:creationId xmlns:p14="http://schemas.microsoft.com/office/powerpoint/2010/main" val="263850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20FB-1701-E142-9F45-42886AD0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Simple Model of Exchange Rate 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9FE93-5207-544E-A216-442D25D44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530725"/>
          </a:xfrm>
        </p:spPr>
        <p:txBody>
          <a:bodyPr/>
          <a:lstStyle/>
          <a:p>
            <a:r>
              <a:rPr lang="en-US" sz="2400" dirty="0"/>
              <a:t>A simple supply-and-demand model</a:t>
            </a:r>
          </a:p>
          <a:p>
            <a:pPr lvl="1"/>
            <a:r>
              <a:rPr lang="en-US" sz="2000" dirty="0"/>
              <a:t>Any positive transaction or inflow on the balance of payments for Mexico generates a demand for pesos. </a:t>
            </a:r>
          </a:p>
          <a:p>
            <a:pPr lvl="1"/>
            <a:r>
              <a:rPr lang="en-US" sz="2000" dirty="0"/>
              <a:t>Any negative transaction or outflow generates a supply of pesos. </a:t>
            </a:r>
          </a:p>
          <a:p>
            <a:pPr lvl="1"/>
            <a:r>
              <a:rPr lang="en-US" sz="2000" dirty="0"/>
              <a:t>In this way, the balance of payments is linked to currency markets.</a:t>
            </a:r>
          </a:p>
          <a:p>
            <a:r>
              <a:rPr lang="en-US" sz="2400" dirty="0"/>
              <a:t>We consider the case of a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flexible exchange rate regime</a:t>
            </a:r>
          </a:p>
          <a:p>
            <a:r>
              <a:rPr lang="en-US" sz="2400" dirty="0"/>
              <a:t>Table 17.1 Exchange rate terminology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6D9A0-FD98-F84B-A7EF-127E3932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61C9983-4E4C-8F4F-9107-7B7D983B8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359746"/>
              </p:ext>
            </p:extLst>
          </p:nvPr>
        </p:nvGraphicFramePr>
        <p:xfrm>
          <a:off x="533399" y="4696259"/>
          <a:ext cx="8153400" cy="1402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274">
                <a:tc>
                  <a:txBody>
                    <a:bodyPr/>
                    <a:lstStyle/>
                    <a:p>
                      <a:r>
                        <a:rPr lang="en-US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 of 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1">
                <a:tc>
                  <a:txBody>
                    <a:bodyPr/>
                    <a:lstStyle/>
                    <a:p>
                      <a:r>
                        <a:rPr lang="en-US" dirty="0"/>
                        <a:t>Flexible </a:t>
                      </a:r>
                      <a:r>
                        <a:rPr lang="en-US" i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Depreciation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229">
                <a:tc>
                  <a:txBody>
                    <a:bodyPr/>
                    <a:lstStyle/>
                    <a:p>
                      <a:r>
                        <a:rPr lang="en-US" dirty="0"/>
                        <a:t>Flexible </a:t>
                      </a:r>
                      <a:r>
                        <a:rPr lang="en-US" i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↓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Appreciation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03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20FB-1701-E142-9F45-42886AD0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Simple Model of Exchange Rate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9FE93-5207-544E-A216-442D25D446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981200"/>
                <a:ext cx="4136923" cy="4149725"/>
              </a:xfrm>
            </p:spPr>
            <p:txBody>
              <a:bodyPr/>
              <a:lstStyle/>
              <a:p>
                <a:r>
                  <a:rPr lang="en-US" sz="2000" dirty="0"/>
                  <a:t>At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, there is an </a:t>
                </a:r>
                <a:r>
                  <a:rPr lang="en-US" sz="2000" i="1" dirty="0">
                    <a:solidFill>
                      <a:schemeClr val="accent5">
                        <a:lumMod val="50000"/>
                      </a:schemeClr>
                    </a:solidFill>
                  </a:rPr>
                  <a:t>excess supply</a:t>
                </a:r>
                <a:r>
                  <a:rPr lang="en-US" sz="2000" dirty="0"/>
                  <a:t> of pesos </a:t>
                </a:r>
              </a:p>
              <a:p>
                <a:r>
                  <a:rPr lang="en-US" sz="2000" dirty="0">
                    <a:sym typeface="Wingdings" pitchFamily="2" charset="2"/>
                  </a:rPr>
                  <a:t> </a:t>
                </a:r>
                <a:r>
                  <a:rPr lang="en-US" sz="2000" i="1" dirty="0">
                    <a:solidFill>
                      <a:schemeClr val="accent5">
                        <a:lumMod val="50000"/>
                      </a:schemeClr>
                    </a:solidFill>
                    <a:sym typeface="Wingdings" pitchFamily="2" charset="2"/>
                  </a:rPr>
                  <a:t>depreciation</a:t>
                </a:r>
                <a:r>
                  <a:rPr lang="en-US" sz="2000" dirty="0">
                    <a:sym typeface="Wingdings" pitchFamily="2" charset="2"/>
                  </a:rPr>
                  <a:t> of the peso</a:t>
                </a:r>
              </a:p>
              <a:p>
                <a:r>
                  <a:rPr lang="en-US" sz="2000" dirty="0"/>
                  <a:t>At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, there is an </a:t>
                </a:r>
                <a:r>
                  <a:rPr lang="en-US" sz="2000" i="1" dirty="0">
                    <a:solidFill>
                      <a:schemeClr val="accent5">
                        <a:lumMod val="50000"/>
                      </a:schemeClr>
                    </a:solidFill>
                  </a:rPr>
                  <a:t>excess demand</a:t>
                </a:r>
                <a:r>
                  <a:rPr lang="en-US" sz="2000" dirty="0"/>
                  <a:t> of pesos </a:t>
                </a:r>
              </a:p>
              <a:p>
                <a:r>
                  <a:rPr lang="en-US" sz="2000" dirty="0">
                    <a:sym typeface="Wingdings" pitchFamily="2" charset="2"/>
                  </a:rPr>
                  <a:t> </a:t>
                </a:r>
                <a:r>
                  <a:rPr lang="en-US" sz="2000" i="1" dirty="0">
                    <a:solidFill>
                      <a:schemeClr val="accent5">
                        <a:lumMod val="50000"/>
                      </a:schemeClr>
                    </a:solidFill>
                    <a:sym typeface="Wingdings" pitchFamily="2" charset="2"/>
                  </a:rPr>
                  <a:t>appreciation</a:t>
                </a:r>
                <a:r>
                  <a:rPr lang="en-US" sz="2000" dirty="0">
                    <a:sym typeface="Wingdings" pitchFamily="2" charset="2"/>
                  </a:rPr>
                  <a:t> of the peso</a:t>
                </a:r>
              </a:p>
              <a:p>
                <a:r>
                  <a:rPr lang="en-US" sz="2000" dirty="0"/>
                  <a:t>At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, the demand for and supply of pesos are the same</a:t>
                </a:r>
              </a:p>
              <a:p>
                <a:r>
                  <a:rPr lang="en-US" sz="20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is the </a:t>
                </a:r>
                <a:r>
                  <a:rPr lang="en-US" sz="2000" i="1" dirty="0">
                    <a:solidFill>
                      <a:schemeClr val="accent5">
                        <a:lumMod val="50000"/>
                      </a:schemeClr>
                    </a:solidFill>
                  </a:rPr>
                  <a:t>equilibrium</a:t>
                </a:r>
                <a:r>
                  <a:rPr lang="en-US" sz="2000" dirty="0"/>
                  <a:t> value of the peso,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is the </a:t>
                </a:r>
                <a:r>
                  <a:rPr lang="en-US" sz="2000" i="1" dirty="0">
                    <a:solidFill>
                      <a:schemeClr val="accent5">
                        <a:lumMod val="50000"/>
                      </a:schemeClr>
                    </a:solidFill>
                  </a:rPr>
                  <a:t>equilibrium nominal exchange rate</a:t>
                </a:r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9FE93-5207-544E-A216-442D25D446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981200"/>
                <a:ext cx="4136923" cy="4149725"/>
              </a:xfrm>
              <a:blipFill>
                <a:blip r:embed="rId2"/>
                <a:stretch>
                  <a:fillRect t="-11315" b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6D9A0-FD98-F84B-A7EF-127E3932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5" name="Picture 5" descr="D:\Upload_Haripriya\05-07-2020\reinert\JPEG\Kenneth A. Reinert_Chapter17\Kenneth A. Reinert_fig. 17_1.jpg">
            <a:extLst>
              <a:ext uri="{FF2B5EF4-FFF2-40B4-BE49-F238E27FC236}">
                <a16:creationId xmlns:a16="http://schemas.microsoft.com/office/drawing/2014/main" id="{F637C15F-34B6-E34A-9E0A-5D8AFDF1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23" y="1981200"/>
            <a:ext cx="37147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F0D105-283F-CB4D-86B6-DE51CC2BD1EE}"/>
              </a:ext>
            </a:extLst>
          </p:cNvPr>
          <p:cNvSpPr/>
          <p:nvPr/>
        </p:nvSpPr>
        <p:spPr>
          <a:xfrm>
            <a:off x="5029200" y="5550971"/>
            <a:ext cx="2816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pitchFamily="2" charset="0"/>
              </a:rPr>
              <a:t>Figure 17.1 The peso market</a:t>
            </a:r>
            <a:endParaRPr lang="en-US" sz="1600" dirty="0">
              <a:solidFill>
                <a:schemeClr val="tx2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4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/>
              <a:t>A Trade-Based Model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Begin with one form of the fundamental accounting equations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Foreign Savings = Trade Deficit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Rewrite this relationship using symbols</a:t>
            </a:r>
          </a:p>
          <a:p>
            <a:pPr lvl="1">
              <a:lnSpc>
                <a:spcPct val="90000"/>
              </a:lnSpc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sz="2000" i="1" baseline="-25000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(foreign savings) =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Z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(imports) -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(exports) or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sz="2000" i="1" baseline="-25000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= 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(Z - E)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Use Mexico as home country and United States as foreign country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9B9F7-DC47-3848-A0AA-85504A849466}"/>
              </a:ext>
            </a:extLst>
          </p:cNvPr>
          <p:cNvSpPr txBox="1"/>
          <p:nvPr/>
        </p:nvSpPr>
        <p:spPr>
          <a:xfrm>
            <a:off x="990600" y="4267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(foreign savings) ⇔ demand for pesos (supply of dollars)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Z − E (trade deficit) ⇔ supply of pesos (demand for dollars)</a:t>
            </a:r>
          </a:p>
        </p:txBody>
      </p:sp>
    </p:spTree>
    <p:extLst>
      <p:ext uri="{BB962C8B-B14F-4D97-AF65-F5344CB8AC3E}">
        <p14:creationId xmlns:p14="http://schemas.microsoft.com/office/powerpoint/2010/main" val="248492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Figure 15.1: The Demand for Pesos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D8D9D-2474-7C4D-B2D2-53058A197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51313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/>
              <a:t>S</a:t>
            </a:r>
            <a:r>
              <a:rPr lang="en-US" sz="2400" i="1" baseline="-25000" dirty="0"/>
              <a:t>F</a:t>
            </a:r>
            <a:r>
              <a:rPr lang="en-US" sz="2400" dirty="0"/>
              <a:t> is foreign savings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Savings supplied by US residents who buy Mexican assets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</a:t>
            </a:r>
            <a:r>
              <a:rPr lang="en-US" sz="2000" baseline="-25000" dirty="0"/>
              <a:t>F</a:t>
            </a:r>
            <a:r>
              <a:rPr lang="en-US" sz="2000" dirty="0"/>
              <a:t> is a </a:t>
            </a:r>
            <a:r>
              <a:rPr lang="en-US" sz="2000" i="1" dirty="0"/>
              <a:t>demand for pesos </a:t>
            </a:r>
            <a:r>
              <a:rPr lang="en-US" sz="2000" dirty="0"/>
              <a:t>(supply of dollars) by US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Assume that demand is invariant with respect to value of peso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Gives us the perfectly inelastic demand for pesos curve shown in Figure 17.2</a:t>
            </a:r>
          </a:p>
          <a:p>
            <a:endParaRPr lang="en-US" dirty="0"/>
          </a:p>
        </p:txBody>
      </p:sp>
      <p:pic>
        <p:nvPicPr>
          <p:cNvPr id="7" name="Picture 2" descr="D:\Upload_Haripriya\05-07-2020\reinert\JPEG\Kenneth A. Reinert_Chapter17\Kenneth A. Reinert_fig. 17_2.jpg">
            <a:extLst>
              <a:ext uri="{FF2B5EF4-FFF2-40B4-BE49-F238E27FC236}">
                <a16:creationId xmlns:a16="http://schemas.microsoft.com/office/drawing/2014/main" id="{01DC8216-873C-FF4A-8F21-E43341D7D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622425"/>
            <a:ext cx="4078287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64B3E5-48B2-5542-8940-07BADFB401ED}"/>
              </a:ext>
            </a:extLst>
          </p:cNvPr>
          <p:cNvSpPr/>
          <p:nvPr/>
        </p:nvSpPr>
        <p:spPr>
          <a:xfrm>
            <a:off x="4780254" y="5600389"/>
            <a:ext cx="372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Helvetica" pitchFamily="2" charset="0"/>
              </a:rPr>
              <a:t>Figure 17.2 The demand for pesos</a:t>
            </a:r>
            <a:endParaRPr lang="en-US" dirty="0">
              <a:solidFill>
                <a:schemeClr val="tx2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9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Trade-Based Model: Supply of Pesos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549316" cy="4987925"/>
          </a:xfrm>
        </p:spPr>
        <p:txBody>
          <a:bodyPr/>
          <a:lstStyle/>
          <a:p>
            <a:r>
              <a:rPr lang="en-US" sz="2400" dirty="0"/>
              <a:t>Z - E is the trade deficit</a:t>
            </a:r>
          </a:p>
          <a:p>
            <a:pPr lvl="1"/>
            <a:r>
              <a:rPr lang="en-US" sz="2000" dirty="0"/>
              <a:t>Net demand for US goods by Mexico</a:t>
            </a:r>
          </a:p>
          <a:p>
            <a:pPr lvl="1"/>
            <a:r>
              <a:rPr lang="en-US" sz="2000" dirty="0"/>
              <a:t>A supply of pesos (demand for dollars) by Mexico</a:t>
            </a:r>
          </a:p>
          <a:p>
            <a:r>
              <a:rPr lang="en-US" sz="2400" dirty="0"/>
              <a:t>Z has a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positive</a:t>
            </a:r>
            <a:r>
              <a:rPr lang="en-US" sz="2400" dirty="0"/>
              <a:t> relationship to value of peso</a:t>
            </a:r>
          </a:p>
          <a:p>
            <a:r>
              <a:rPr lang="en-US" sz="2400" dirty="0"/>
              <a:t>E has a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negative</a:t>
            </a:r>
            <a:r>
              <a:rPr lang="en-US" sz="2400" dirty="0"/>
              <a:t> relationship to value of peso</a:t>
            </a:r>
          </a:p>
          <a:p>
            <a:r>
              <a:rPr lang="en-US" sz="2400" dirty="0"/>
              <a:t>Thus Z-E has a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positive</a:t>
            </a:r>
            <a:r>
              <a:rPr lang="en-US" sz="2400" dirty="0"/>
              <a:t> relationship to value of peso</a:t>
            </a:r>
          </a:p>
          <a:p>
            <a:pPr lvl="1"/>
            <a:r>
              <a:rPr lang="en-US" sz="2000" dirty="0"/>
              <a:t>Shown in Figure 17.3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5" name="Picture 2" descr="D:\Upload_Haripriya\05-07-2020\reinert\JPEG\Kenneth A. Reinert_Chapter17\Kenneth A. Reinert_fig. 17_3.jpg">
            <a:extLst>
              <a:ext uri="{FF2B5EF4-FFF2-40B4-BE49-F238E27FC236}">
                <a16:creationId xmlns:a16="http://schemas.microsoft.com/office/drawing/2014/main" id="{95C28BE9-3130-5846-831C-885E6AD5E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91" y="1767067"/>
            <a:ext cx="3927934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DDA9C3-C628-7F4A-9C94-4776900C0BB2}"/>
              </a:ext>
            </a:extLst>
          </p:cNvPr>
          <p:cNvSpPr/>
          <p:nvPr/>
        </p:nvSpPr>
        <p:spPr>
          <a:xfrm>
            <a:off x="5242490" y="5181718"/>
            <a:ext cx="3575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pitchFamily="2" charset="0"/>
              </a:rPr>
              <a:t>Figure 17.3 The supply of pesos</a:t>
            </a:r>
            <a:endParaRPr lang="en-US" sz="1600" dirty="0">
              <a:solidFill>
                <a:schemeClr val="tx2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8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525"/>
            <a:ext cx="8229600" cy="1139825"/>
          </a:xfrm>
        </p:spPr>
        <p:txBody>
          <a:bodyPr/>
          <a:lstStyle/>
          <a:p>
            <a:r>
              <a:rPr lang="en-US" sz="3800" dirty="0"/>
              <a:t>The Peso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0430"/>
                <a:ext cx="3552625" cy="4360496"/>
              </a:xfrm>
            </p:spPr>
            <p:txBody>
              <a:bodyPr/>
              <a:lstStyle/>
              <a:p>
                <a:r>
                  <a:rPr lang="en-US" sz="2400" dirty="0"/>
                  <a:t>Combining the demand for pesos and supply of pesos together gives Figure 17.4</a:t>
                </a:r>
              </a:p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is the </a:t>
                </a:r>
                <a:r>
                  <a:rPr lang="en-US" sz="2400" i="1" dirty="0">
                    <a:solidFill>
                      <a:schemeClr val="accent5">
                        <a:lumMod val="50000"/>
                      </a:schemeClr>
                    </a:solidFill>
                  </a:rPr>
                  <a:t>equilibrium</a:t>
                </a:r>
                <a:r>
                  <a:rPr lang="en-US" sz="2400" dirty="0"/>
                  <a:t> value of the peso,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is the </a:t>
                </a:r>
                <a:r>
                  <a:rPr lang="en-US" sz="2400" i="1" dirty="0">
                    <a:solidFill>
                      <a:schemeClr val="accent5">
                        <a:lumMod val="50000"/>
                      </a:schemeClr>
                    </a:solidFill>
                  </a:rPr>
                  <a:t>equilibrium nominal exchange rate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0430"/>
                <a:ext cx="3552625" cy="4360496"/>
              </a:xfrm>
              <a:blipFill>
                <a:blip r:embed="rId2"/>
                <a:stretch>
                  <a:fillRect l="-714" t="-870" r="-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5" name="Picture 2" descr="D:\Upload_Haripriya\05-07-2020\reinert\JPEG\Kenneth A. Reinert_Chapter17\Kenneth A. Reinert_fig. 17_4.jpg">
            <a:extLst>
              <a:ext uri="{FF2B5EF4-FFF2-40B4-BE49-F238E27FC236}">
                <a16:creationId xmlns:a16="http://schemas.microsoft.com/office/drawing/2014/main" id="{DD3C87B0-5354-8D4F-803C-BBCB5CA6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70429"/>
            <a:ext cx="4343400" cy="327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1382BF-BA42-E14D-BC7F-C89CA215E702}"/>
              </a:ext>
            </a:extLst>
          </p:cNvPr>
          <p:cNvSpPr txBox="1"/>
          <p:nvPr/>
        </p:nvSpPr>
        <p:spPr>
          <a:xfrm>
            <a:off x="5134176" y="5401746"/>
            <a:ext cx="2816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Figure 17.4 The peso market</a:t>
            </a:r>
          </a:p>
        </p:txBody>
      </p:sp>
    </p:spTree>
    <p:extLst>
      <p:ext uri="{BB962C8B-B14F-4D97-AF65-F5344CB8AC3E}">
        <p14:creationId xmlns:p14="http://schemas.microsoft.com/office/powerpoint/2010/main" val="1476514527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1029</TotalTime>
  <Words>2350</Words>
  <Application>Microsoft Macintosh PowerPoint</Application>
  <PresentationFormat>On-screen Show (4:3)</PresentationFormat>
  <Paragraphs>275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Garamond</vt:lpstr>
      <vt:lpstr>Helvetica</vt:lpstr>
      <vt:lpstr>Wingdings</vt:lpstr>
      <vt:lpstr>Edge</vt:lpstr>
      <vt:lpstr>Equation</vt:lpstr>
      <vt:lpstr>Chapter 17: Flexible Exchange Rates</vt:lpstr>
      <vt:lpstr>Analytical Elements </vt:lpstr>
      <vt:lpstr>Introduction</vt:lpstr>
      <vt:lpstr>A Simple Model of Exchange Rate Determination</vt:lpstr>
      <vt:lpstr>A Simple Model of Exchange Rate Determination</vt:lpstr>
      <vt:lpstr>A Trade-Based Model</vt:lpstr>
      <vt:lpstr>Figure 15.1: The Demand for Pesos</vt:lpstr>
      <vt:lpstr>Trade-Based Model: Supply of Pesos</vt:lpstr>
      <vt:lpstr>The Peso Market</vt:lpstr>
      <vt:lpstr>Capital Inflows and the Peso Market</vt:lpstr>
      <vt:lpstr>An Assets-Based Model</vt:lpstr>
      <vt:lpstr>An Assets-Based Model</vt:lpstr>
      <vt:lpstr>An Assets-Based Model</vt:lpstr>
      <vt:lpstr>An Assets-Based Model</vt:lpstr>
      <vt:lpstr>An Assets-Based Model-Portfolio Allocation</vt:lpstr>
      <vt:lpstr>Interest Rate Parity Condition</vt:lpstr>
      <vt:lpstr>Interest Rate Parity Condition</vt:lpstr>
      <vt:lpstr>Adjustment in the Peso Market</vt:lpstr>
      <vt:lpstr>Interest Rates and Expectations </vt:lpstr>
      <vt:lpstr>Interest Rates and Expectations </vt:lpstr>
      <vt:lpstr>Table 17.2: Changes in Currency Markets</vt:lpstr>
      <vt:lpstr>Covered vs. Uncovered Interest Rate Parity</vt:lpstr>
      <vt:lpstr>Appendix 17.1: Monetary Policies and the Nominal Rate</vt:lpstr>
      <vt:lpstr>Appendix 17.1: Monetary Policies and the Nominal Rate</vt:lpstr>
      <vt:lpstr>Figure 17.8: The Money Market</vt:lpstr>
      <vt:lpstr>Figure 17.9: An Expansionary Monetary Policy</vt:lpstr>
      <vt:lpstr>Appendix 17.1: Monetary Policies and the Nominal Rate</vt:lpstr>
      <vt:lpstr>PowerPoint Presentation</vt:lpstr>
      <vt:lpstr>Expansionary Monetary Policy in Mexico (Home Country)</vt:lpstr>
      <vt:lpstr>Expansionary Monetary Policy in the United States (Foreign Country)</vt:lpstr>
    </vt:vector>
  </TitlesOfParts>
  <Company>GMU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Kenneth</dc:creator>
  <cp:lastModifiedBy>Hong Zhang</cp:lastModifiedBy>
  <cp:revision>172</cp:revision>
  <dcterms:created xsi:type="dcterms:W3CDTF">2009-09-02T15:55:36Z</dcterms:created>
  <dcterms:modified xsi:type="dcterms:W3CDTF">2020-08-13T16:38:33Z</dcterms:modified>
</cp:coreProperties>
</file>